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4.jpeg" ContentType="image/jpeg"/>
  <Override PartName="/ppt/media/image2.png" ContentType="image/png"/>
  <Override PartName="/ppt/media/image3.png" ContentType="image/png"/>
  <Override PartName="/ppt/media/image7.png" ContentType="image/png"/>
  <Override PartName="/ppt/media/image5.jpeg" ContentType="image/jpeg"/>
  <Override PartName="/ppt/media/image6.jpeg" ContentType="image/jpe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C54D2A24-196C-4D3F-AC2F-206C8C934BEA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9F96FD9E-2F53-4771-A23E-4B86D87FC62E}" type="slidenum">
              <a:rPr b="1" lang="en-US" sz="18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e74c3c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Germany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Andrew Noonan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3680" y="0"/>
            <a:ext cx="10066320" cy="314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Political Economy</a:t>
            </a:r>
            <a:endParaRPr b="1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GDP: 3.467 trillion USD (2016).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Per Capita: 41,936.06 USD (2016).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Debt: 5.326 trillion USD 31MAR2016 est.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Exports: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1.322 trillion 2016 est. [8.9% US, 8.4% France, 7.1% UK]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Motor vehicles, machinery, chemicals, computer and electronic products etc.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Imports: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1.022 trillion 2016 est. [13.3% Netherlands, 7.3% China, 7.3% France]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machinery, data processing equipment, chemicals, oil and gas, metals, electric equipment, pharmaceuticals, foodstuffs, agricultural products.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Profile</a:t>
            </a:r>
            <a:endParaRPr b="1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Geography: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357,022 sq km sq mi; territory area.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Berlin acts as the capital.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Population: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80,594,017; July 2017 est.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Gov. Type: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Federal Parliamentary Republic.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Legal System: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Civil Law System.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811840" y="1443240"/>
            <a:ext cx="3809520" cy="476208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5590800" y="6405480"/>
            <a:ext cx="4057920" cy="37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German Confederation of March 19, 1848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Profile</a:t>
            </a:r>
            <a:endParaRPr b="1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Ethnic Groups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German 91.5%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Turkish 2.4%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Other 6.1% (mostly Polish, Italian, Romanian, Syrian, and Greek)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Language: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German (Official)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Danish (Official Minority)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Frisian (Official Minority)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Sorbian (Official Minority)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Romani (Official Minority)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395840" y="2770200"/>
            <a:ext cx="2461680" cy="306180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7178760" y="5969880"/>
            <a:ext cx="2901240" cy="122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The coat of arms of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German Empire, 1889–1918.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Historical Development</a:t>
            </a:r>
            <a:endParaRPr b="1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1871 – Otto von Bismarck unifies Germany.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1914-1918 – WW1 Germany loses and becomes a Republic.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1933 – Hitler becomes chancellor.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1939-45 -WW2 Germany loses and partitions into: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Pro-western Federal Republic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Soviet-controlled German Democratic Republic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1955 – W. German joins NATO; E. Germany joins Warsaw Pact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1957- W. Germany is a founding member of the European Economic Community.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Historical Development</a:t>
            </a:r>
            <a:endParaRPr b="1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1961 – Berlin Wall is constructed.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1989 – Berlin Wall is torn down with the max exodus of E. Germans with relaxed travel restrictions.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1990 – Helmut Kohl leads a reunified Germany.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1993 - Co-Founder of European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            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Union.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2002 – Euro currency.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2007 – signed Lisbon Treaty.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052600" y="3906720"/>
            <a:ext cx="4908960" cy="292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Current Political Institutions</a:t>
            </a:r>
            <a:endParaRPr b="1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Executive Branch: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President: Pres. Frank-Walter STEINMEIER; 19March2017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5-Year Term.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Head of Gov.: Chancellor Angela MERKEL; 22November2005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4-Year Term.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Cabinet: Federal Ministers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Recommended by the chancellor, appointed by the president.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657640" y="1808280"/>
            <a:ext cx="1032480" cy="14954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8616240" y="4086000"/>
            <a:ext cx="1083960" cy="14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Current Political Institutions</a:t>
            </a:r>
            <a:endParaRPr b="1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Legislative Branch: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Bicameral Parliament 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Federal Council (69 seats).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Federal Diet (631 seats).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Elections: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Federal Council appointed by the 16 state governments.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Federal Diet: 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½ Multi-seat constituencies by majority vote.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½ Single-seat constituencies by majority vote. 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941160" y="1547640"/>
            <a:ext cx="3066840" cy="39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Current Political Institutions</a:t>
            </a:r>
            <a:endParaRPr b="1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Judicial Branch: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Federal Court of Justice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127 Judges divided into 25 senates.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Election: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Selected by the Judges Election Committee.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3" marL="864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32 Secretaries of Justice.</a:t>
            </a:r>
            <a:endParaRPr b="0" lang="en-US" sz="1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Serve until mandatory retirement at age 65.</a:t>
            </a:r>
            <a:endParaRPr b="0" lang="en-US" sz="18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Federal Constitutional Court Judges</a:t>
            </a:r>
            <a:endParaRPr b="1" lang="en-US" sz="26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Half House of Rep. / Half by Senate for 12-year terms.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Mandatory retirement at age 68.</a:t>
            </a:r>
            <a:endParaRPr b="0" lang="en-US" sz="2200" spc="-1" strike="noStrike">
              <a:solidFill>
                <a:srgbClr val="1c1c1c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Current Political System</a:t>
            </a:r>
            <a:endParaRPr b="1" lang="en-US" sz="4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93640" y="1717920"/>
            <a:ext cx="8917560" cy="481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LibreOffice/5.3.3.2$Windows_X86_64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2017-12-06T12:56:30Z</dcterms:created>
  <dc:creator/>
  <dc:description/>
  <dc:language>en-US</dc:language>
  <cp:lastModifiedBy/>
  <dcterms:modified xsi:type="dcterms:W3CDTF">2017-12-06T15:39:50Z</dcterms:modified>
  <cp:revision>8</cp:revision>
  <dc:subject/>
  <dc:title/>
</cp:coreProperties>
</file>