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Lobster"/>
      <p:regular r:id="rId25"/>
    </p:embeddedFont>
    <p:embeddedFont>
      <p:font typeface="Lato"/>
      <p:regular r:id="rId26"/>
      <p:bold r:id="rId27"/>
      <p:italic r:id="rId28"/>
      <p:boldItalic r:id="rId29"/>
    </p:embeddedFont>
    <p:embeddedFont>
      <p:font typeface="Maven Pro"/>
      <p:regular r:id="rId30"/>
      <p:bold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Lobster-regular.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avenPro-bold.fntdata"/><Relationship Id="rId3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4058b045c7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4058b045c7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4058b045c7_0_6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4058b045c7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4058b045c7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4058b045c7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4058b045c7_0_6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4058b045c7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4058b045c7_0_4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4058b045c7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058b045c7_0_5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058b045c7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4058b045c7_0_5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4058b045c7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4058b045c7_0_5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4058b045c7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4058b045c7_0_59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4058b045c7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4058b045c7_0_6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4058b045c7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4058b045c7_0_6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4058b045c7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FEFEF"/>
        </a:solidFill>
      </p:bgPr>
    </p:bg>
    <p:spTree>
      <p:nvGrpSpPr>
        <p:cNvPr id="276" name="Shape 276"/>
        <p:cNvGrpSpPr/>
        <p:nvPr/>
      </p:nvGrpSpPr>
      <p:grpSpPr>
        <a:xfrm>
          <a:off x="0" y="0"/>
          <a:ext cx="0" cy="0"/>
          <a:chOff x="0" y="0"/>
          <a:chExt cx="0" cy="0"/>
        </a:xfrm>
      </p:grpSpPr>
      <p:pic>
        <p:nvPicPr>
          <p:cNvPr id="277" name="Google Shape;277;p13"/>
          <p:cNvPicPr preferRelativeResize="0"/>
          <p:nvPr/>
        </p:nvPicPr>
        <p:blipFill rotWithShape="1">
          <a:blip r:embed="rId3">
            <a:alphaModFix/>
          </a:blip>
          <a:srcRect b="0" l="0" r="0" t="60663"/>
          <a:stretch/>
        </p:blipFill>
        <p:spPr>
          <a:xfrm>
            <a:off x="0" y="2574324"/>
            <a:ext cx="9143999" cy="2569200"/>
          </a:xfrm>
          <a:prstGeom prst="rect">
            <a:avLst/>
          </a:prstGeom>
          <a:noFill/>
          <a:ln>
            <a:noFill/>
          </a:ln>
        </p:spPr>
      </p:pic>
      <p:sp>
        <p:nvSpPr>
          <p:cNvPr id="278" name="Google Shape;278;p13"/>
          <p:cNvSpPr/>
          <p:nvPr/>
        </p:nvSpPr>
        <p:spPr>
          <a:xfrm>
            <a:off x="0" y="0"/>
            <a:ext cx="9144000" cy="2572500"/>
          </a:xfrm>
          <a:prstGeom prst="rect">
            <a:avLst/>
          </a:prstGeom>
          <a:solidFill>
            <a:srgbClr val="C6DA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3"/>
          <p:cNvSpPr/>
          <p:nvPr/>
        </p:nvSpPr>
        <p:spPr>
          <a:xfrm rot="-156123">
            <a:off x="2153842" y="1143655"/>
            <a:ext cx="4546388" cy="3211212"/>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3"/>
          <p:cNvSpPr/>
          <p:nvPr/>
        </p:nvSpPr>
        <p:spPr>
          <a:xfrm>
            <a:off x="2306212" y="991287"/>
            <a:ext cx="4546500" cy="3211200"/>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13"/>
          <p:cNvGrpSpPr/>
          <p:nvPr/>
        </p:nvGrpSpPr>
        <p:grpSpPr>
          <a:xfrm rot="-468310">
            <a:off x="2195941" y="816811"/>
            <a:ext cx="4752129" cy="3509874"/>
            <a:chOff x="2163405" y="1008757"/>
            <a:chExt cx="4752300" cy="3510000"/>
          </a:xfrm>
        </p:grpSpPr>
        <p:sp>
          <p:nvSpPr>
            <p:cNvPr id="282" name="Google Shape;282;p13"/>
            <p:cNvSpPr/>
            <p:nvPr/>
          </p:nvSpPr>
          <p:spPr>
            <a:xfrm rot="231561">
              <a:off x="2266400" y="1158111"/>
              <a:ext cx="4546310" cy="3211293"/>
            </a:xfrm>
            <a:prstGeom prst="roundRect">
              <a:avLst>
                <a:gd fmla="val 0" name="adj"/>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3"/>
            <p:cNvSpPr txBox="1"/>
            <p:nvPr/>
          </p:nvSpPr>
          <p:spPr>
            <a:xfrm rot="243156">
              <a:off x="2575205" y="1316506"/>
              <a:ext cx="4117596" cy="1279391"/>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GB" sz="3000">
                  <a:solidFill>
                    <a:srgbClr val="434343"/>
                  </a:solidFill>
                  <a:latin typeface="Lato"/>
                  <a:ea typeface="Lato"/>
                  <a:cs typeface="Lato"/>
                  <a:sym typeface="Lato"/>
                </a:rPr>
                <a:t>Thato B Mothibi</a:t>
              </a:r>
              <a:endParaRPr sz="3000">
                <a:solidFill>
                  <a:srgbClr val="434343"/>
                </a:solidFill>
                <a:latin typeface="Lato"/>
                <a:ea typeface="Lato"/>
                <a:cs typeface="Lato"/>
                <a:sym typeface="Lato"/>
              </a:endParaRPr>
            </a:p>
          </p:txBody>
        </p:sp>
        <p:sp>
          <p:nvSpPr>
            <p:cNvPr id="284" name="Google Shape;284;p13"/>
            <p:cNvSpPr txBox="1"/>
            <p:nvPr/>
          </p:nvSpPr>
          <p:spPr>
            <a:xfrm rot="243112">
              <a:off x="2513234" y="2556448"/>
              <a:ext cx="2649322" cy="63848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999999"/>
                  </a:solidFill>
                  <a:latin typeface="Lato"/>
                  <a:ea typeface="Lato"/>
                  <a:cs typeface="Lato"/>
                  <a:sym typeface="Lato"/>
                </a:rPr>
                <a:t>IWA19 Final Capstone Presentation</a:t>
              </a:r>
              <a:endParaRPr sz="1200">
                <a:solidFill>
                  <a:srgbClr val="999999"/>
                </a:solidFill>
                <a:latin typeface="Lato"/>
                <a:ea typeface="Lato"/>
                <a:cs typeface="Lato"/>
                <a:sym typeface="Lat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2"/>
          <p:cNvSpPr txBox="1"/>
          <p:nvPr>
            <p:ph idx="4294967295" type="title"/>
          </p:nvPr>
        </p:nvSpPr>
        <p:spPr>
          <a:xfrm>
            <a:off x="4775250" y="2423775"/>
            <a:ext cx="4084500" cy="40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800"/>
              <a:t>Changes I made:</a:t>
            </a:r>
            <a:r>
              <a:rPr lang="en-GB" sz="1800"/>
              <a:t> </a:t>
            </a:r>
            <a:endParaRPr sz="3600"/>
          </a:p>
        </p:txBody>
      </p:sp>
      <p:sp>
        <p:nvSpPr>
          <p:cNvPr id="369" name="Google Shape;369;p22"/>
          <p:cNvSpPr txBox="1"/>
          <p:nvPr>
            <p:ph idx="4294967295" type="body"/>
          </p:nvPr>
        </p:nvSpPr>
        <p:spPr>
          <a:xfrm>
            <a:off x="4159600" y="2742500"/>
            <a:ext cx="4832100" cy="231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 Used a document.querySelector method to the given attributes and I’ve added an event listener to the button.</a:t>
            </a:r>
            <a:endParaRPr/>
          </a:p>
          <a:p>
            <a:pPr indent="0" lvl="0" marL="0" rtl="0" algn="l">
              <a:spcBef>
                <a:spcPts val="1600"/>
              </a:spcBef>
              <a:spcAft>
                <a:spcPts val="1600"/>
              </a:spcAft>
              <a:buNone/>
            </a:pPr>
            <a:r>
              <a:rPr lang="en-GB"/>
              <a:t>2. </a:t>
            </a:r>
            <a:r>
              <a:rPr lang="en-GB" sz="1200"/>
              <a:t>The for loop</a:t>
            </a:r>
            <a:r>
              <a:rPr lang="en-GB" sz="1200">
                <a:solidFill>
                  <a:srgbClr val="374151"/>
                </a:solidFill>
                <a:highlight>
                  <a:schemeClr val="lt1"/>
                </a:highlight>
              </a:rPr>
              <a:t> is filtering a list of books based on user-selected criteria such as title, author, and genre. It loops through each book and checks whether the user has selected a particular genre, author, or title, and filters the books accordingly. If there are no matches found for the selected filters, a message is displayed stating that no results have been found, otherwise, the filtered books are displayed.</a:t>
            </a:r>
            <a:endParaRPr sz="1200">
              <a:highlight>
                <a:schemeClr val="lt1"/>
              </a:highlight>
            </a:endParaRPr>
          </a:p>
        </p:txBody>
      </p:sp>
      <p:pic>
        <p:nvPicPr>
          <p:cNvPr id="370" name="Google Shape;370;p22"/>
          <p:cNvPicPr preferRelativeResize="0"/>
          <p:nvPr/>
        </p:nvPicPr>
        <p:blipFill>
          <a:blip r:embed="rId3">
            <a:alphaModFix/>
          </a:blip>
          <a:stretch>
            <a:fillRect/>
          </a:stretch>
        </p:blipFill>
        <p:spPr>
          <a:xfrm>
            <a:off x="4095600" y="301950"/>
            <a:ext cx="4896000" cy="2121825"/>
          </a:xfrm>
          <a:prstGeom prst="rect">
            <a:avLst/>
          </a:prstGeom>
          <a:noFill/>
          <a:ln>
            <a:noFill/>
          </a:ln>
        </p:spPr>
      </p:pic>
      <p:sp>
        <p:nvSpPr>
          <p:cNvPr id="371" name="Google Shape;371;p22"/>
          <p:cNvSpPr txBox="1"/>
          <p:nvPr/>
        </p:nvSpPr>
        <p:spPr>
          <a:xfrm>
            <a:off x="4572000" y="-720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Given Code: </a:t>
            </a:r>
            <a:endParaRPr/>
          </a:p>
        </p:txBody>
      </p:sp>
      <p:pic>
        <p:nvPicPr>
          <p:cNvPr id="372" name="Google Shape;372;p22"/>
          <p:cNvPicPr preferRelativeResize="0"/>
          <p:nvPr/>
        </p:nvPicPr>
        <p:blipFill>
          <a:blip r:embed="rId4">
            <a:alphaModFix/>
          </a:blip>
          <a:stretch>
            <a:fillRect/>
          </a:stretch>
        </p:blipFill>
        <p:spPr>
          <a:xfrm>
            <a:off x="56000" y="301950"/>
            <a:ext cx="3887199" cy="4753550"/>
          </a:xfrm>
          <a:prstGeom prst="rect">
            <a:avLst/>
          </a:prstGeom>
          <a:noFill/>
          <a:ln>
            <a:noFill/>
          </a:ln>
        </p:spPr>
      </p:pic>
      <p:sp>
        <p:nvSpPr>
          <p:cNvPr id="373" name="Google Shape;373;p22"/>
          <p:cNvSpPr txBox="1"/>
          <p:nvPr/>
        </p:nvSpPr>
        <p:spPr>
          <a:xfrm>
            <a:off x="499600" y="-1200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The one I coded:</a:t>
            </a:r>
            <a:r>
              <a:rPr b="1" lang="en-GB" sz="1800">
                <a:solidFill>
                  <a:schemeClr val="dk2"/>
                </a:solidFill>
                <a:latin typeface="Maven Pro"/>
                <a:ea typeface="Maven Pro"/>
                <a:cs typeface="Maven Pro"/>
                <a:sym typeface="Maven Pro"/>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888888"/>
        </a:solidFill>
      </p:bgPr>
    </p:bg>
    <p:spTree>
      <p:nvGrpSpPr>
        <p:cNvPr id="377" name="Shape 377"/>
        <p:cNvGrpSpPr/>
        <p:nvPr/>
      </p:nvGrpSpPr>
      <p:grpSpPr>
        <a:xfrm>
          <a:off x="0" y="0"/>
          <a:ext cx="0" cy="0"/>
          <a:chOff x="0" y="0"/>
          <a:chExt cx="0" cy="0"/>
        </a:xfrm>
      </p:grpSpPr>
      <p:pic>
        <p:nvPicPr>
          <p:cNvPr id="378" name="Google Shape;378;p23"/>
          <p:cNvPicPr preferRelativeResize="0"/>
          <p:nvPr/>
        </p:nvPicPr>
        <p:blipFill>
          <a:blip r:embed="rId3">
            <a:alphaModFix/>
          </a:blip>
          <a:stretch>
            <a:fillRect/>
          </a:stretch>
        </p:blipFill>
        <p:spPr>
          <a:xfrm>
            <a:off x="2062300" y="1381525"/>
            <a:ext cx="5286375" cy="3524250"/>
          </a:xfrm>
          <a:prstGeom prst="rect">
            <a:avLst/>
          </a:prstGeom>
          <a:noFill/>
          <a:ln>
            <a:noFill/>
          </a:ln>
        </p:spPr>
      </p:pic>
      <p:sp>
        <p:nvSpPr>
          <p:cNvPr id="379" name="Google Shape;379;p23"/>
          <p:cNvSpPr txBox="1"/>
          <p:nvPr/>
        </p:nvSpPr>
        <p:spPr>
          <a:xfrm>
            <a:off x="2062300" y="314125"/>
            <a:ext cx="5286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4800">
                <a:latin typeface="Lobster"/>
                <a:ea typeface="Lobster"/>
                <a:cs typeface="Lobster"/>
                <a:sym typeface="Lobster"/>
              </a:rPr>
              <a:t>I’m Done:</a:t>
            </a:r>
            <a:endParaRPr b="1" sz="4800">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4"/>
          <p:cNvSpPr txBox="1"/>
          <p:nvPr>
            <p:ph idx="4294967295" type="title"/>
          </p:nvPr>
        </p:nvSpPr>
        <p:spPr>
          <a:xfrm>
            <a:off x="303700" y="1815050"/>
            <a:ext cx="4084500" cy="51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800"/>
              <a:t>Theme button modal:Open and Close</a:t>
            </a:r>
            <a:endParaRPr sz="1800"/>
          </a:p>
        </p:txBody>
      </p:sp>
      <p:sp>
        <p:nvSpPr>
          <p:cNvPr id="290" name="Google Shape;290;p14"/>
          <p:cNvSpPr txBox="1"/>
          <p:nvPr>
            <p:ph idx="4294967295" type="body"/>
          </p:nvPr>
        </p:nvSpPr>
        <p:spPr>
          <a:xfrm>
            <a:off x="271700" y="2420400"/>
            <a:ext cx="4084500" cy="2723100"/>
          </a:xfrm>
          <a:prstGeom prst="rect">
            <a:avLst/>
          </a:prstGeom>
        </p:spPr>
        <p:txBody>
          <a:bodyPr anchorCtr="0" anchor="t" bIns="91425" lIns="91425" spcFirstLastPara="1" rIns="91425" wrap="square" tIns="91425">
            <a:normAutofit/>
          </a:bodyPr>
          <a:lstStyle/>
          <a:p>
            <a:pPr indent="457200" lvl="0" marL="914400" rtl="0" algn="l">
              <a:spcBef>
                <a:spcPts val="0"/>
              </a:spcBef>
              <a:spcAft>
                <a:spcPts val="0"/>
              </a:spcAft>
              <a:buNone/>
            </a:pPr>
            <a:r>
              <a:rPr lang="en-GB"/>
              <a:t>Added:</a:t>
            </a:r>
            <a:endParaRPr/>
          </a:p>
          <a:p>
            <a:pPr indent="0" lvl="0" marL="0" rtl="0" algn="l">
              <a:spcBef>
                <a:spcPts val="1600"/>
              </a:spcBef>
              <a:spcAft>
                <a:spcPts val="0"/>
              </a:spcAft>
              <a:buNone/>
            </a:pPr>
            <a:r>
              <a:rPr lang="en-GB"/>
              <a:t>* The document.querySelector method to return the specified attribute.</a:t>
            </a:r>
            <a:endParaRPr/>
          </a:p>
          <a:p>
            <a:pPr indent="0" lvl="0" marL="0" rtl="0" algn="l">
              <a:spcBef>
                <a:spcPts val="1600"/>
              </a:spcBef>
              <a:spcAft>
                <a:spcPts val="1600"/>
              </a:spcAft>
              <a:buNone/>
            </a:pPr>
            <a:r>
              <a:rPr lang="en-GB"/>
              <a:t>* Added an event </a:t>
            </a:r>
            <a:r>
              <a:rPr lang="en-GB"/>
              <a:t>listener</a:t>
            </a:r>
            <a:r>
              <a:rPr lang="en-GB"/>
              <a:t> to the theme button to enable the overlay to display when the button is clicked.</a:t>
            </a:r>
            <a:endParaRPr/>
          </a:p>
        </p:txBody>
      </p:sp>
      <p:pic>
        <p:nvPicPr>
          <p:cNvPr id="291" name="Google Shape;291;p14"/>
          <p:cNvPicPr preferRelativeResize="0"/>
          <p:nvPr/>
        </p:nvPicPr>
        <p:blipFill>
          <a:blip r:embed="rId3">
            <a:alphaModFix/>
          </a:blip>
          <a:stretch>
            <a:fillRect/>
          </a:stretch>
        </p:blipFill>
        <p:spPr>
          <a:xfrm>
            <a:off x="4500600" y="2571750"/>
            <a:ext cx="4482999" cy="2049033"/>
          </a:xfrm>
          <a:prstGeom prst="rect">
            <a:avLst/>
          </a:prstGeom>
          <a:noFill/>
          <a:ln>
            <a:noFill/>
          </a:ln>
        </p:spPr>
      </p:pic>
      <p:sp>
        <p:nvSpPr>
          <p:cNvPr id="292" name="Google Shape;292;p14"/>
          <p:cNvSpPr txBox="1"/>
          <p:nvPr/>
        </p:nvSpPr>
        <p:spPr>
          <a:xfrm>
            <a:off x="176025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Given code:</a:t>
            </a:r>
            <a:r>
              <a:rPr b="1" lang="en-GB" sz="1800">
                <a:solidFill>
                  <a:schemeClr val="dk2"/>
                </a:solidFill>
                <a:latin typeface="Maven Pro"/>
                <a:ea typeface="Maven Pro"/>
                <a:cs typeface="Maven Pro"/>
                <a:sym typeface="Maven Pro"/>
              </a:rPr>
              <a:t> </a:t>
            </a:r>
            <a:endParaRPr b="1" sz="3600">
              <a:solidFill>
                <a:schemeClr val="dk2"/>
              </a:solidFill>
              <a:latin typeface="Maven Pro"/>
              <a:ea typeface="Maven Pro"/>
              <a:cs typeface="Maven Pro"/>
              <a:sym typeface="Maven Pro"/>
            </a:endParaRPr>
          </a:p>
        </p:txBody>
      </p:sp>
      <p:sp>
        <p:nvSpPr>
          <p:cNvPr id="293" name="Google Shape;293;p14"/>
          <p:cNvSpPr txBox="1"/>
          <p:nvPr/>
        </p:nvSpPr>
        <p:spPr>
          <a:xfrm>
            <a:off x="5056325" y="21100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The one I coded:</a:t>
            </a:r>
            <a:r>
              <a:rPr b="1" lang="en-GB" sz="1800">
                <a:solidFill>
                  <a:schemeClr val="dk2"/>
                </a:solidFill>
                <a:latin typeface="Maven Pro"/>
                <a:ea typeface="Maven Pro"/>
                <a:cs typeface="Maven Pro"/>
                <a:sym typeface="Maven Pro"/>
              </a:rPr>
              <a:t> </a:t>
            </a:r>
            <a:endParaRPr b="1" sz="3600">
              <a:solidFill>
                <a:schemeClr val="dk2"/>
              </a:solidFill>
              <a:latin typeface="Maven Pro"/>
              <a:ea typeface="Maven Pro"/>
              <a:cs typeface="Maven Pro"/>
              <a:sym typeface="Maven Pro"/>
            </a:endParaRPr>
          </a:p>
        </p:txBody>
      </p:sp>
      <p:pic>
        <p:nvPicPr>
          <p:cNvPr id="294" name="Google Shape;294;p14"/>
          <p:cNvPicPr preferRelativeResize="0"/>
          <p:nvPr/>
        </p:nvPicPr>
        <p:blipFill>
          <a:blip r:embed="rId4">
            <a:alphaModFix/>
          </a:blip>
          <a:stretch>
            <a:fillRect/>
          </a:stretch>
        </p:blipFill>
        <p:spPr>
          <a:xfrm>
            <a:off x="152400" y="614100"/>
            <a:ext cx="5972175" cy="673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5"/>
          <p:cNvSpPr txBox="1"/>
          <p:nvPr>
            <p:ph idx="4294967295" type="title"/>
          </p:nvPr>
        </p:nvSpPr>
        <p:spPr>
          <a:xfrm>
            <a:off x="0" y="0"/>
            <a:ext cx="4084500" cy="37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800"/>
              <a:t>Given Code:</a:t>
            </a:r>
            <a:endParaRPr sz="3600"/>
          </a:p>
        </p:txBody>
      </p:sp>
      <p:sp>
        <p:nvSpPr>
          <p:cNvPr id="300" name="Google Shape;300;p15"/>
          <p:cNvSpPr txBox="1"/>
          <p:nvPr>
            <p:ph idx="4294967295" type="body"/>
          </p:nvPr>
        </p:nvSpPr>
        <p:spPr>
          <a:xfrm>
            <a:off x="48000" y="2695750"/>
            <a:ext cx="5647800" cy="2355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Code Block for theme change, I’ve added:</a:t>
            </a:r>
            <a:endParaRPr/>
          </a:p>
          <a:p>
            <a:pPr indent="-311150" lvl="0" marL="457200" rtl="0" algn="l">
              <a:spcBef>
                <a:spcPts val="1600"/>
              </a:spcBef>
              <a:spcAft>
                <a:spcPts val="0"/>
              </a:spcAft>
              <a:buSzPts val="1300"/>
              <a:buAutoNum type="arabicPeriod"/>
            </a:pPr>
            <a:r>
              <a:rPr lang="en-GB"/>
              <a:t>I’ve declared a variable that holds objects of day and night with its properties.</a:t>
            </a:r>
            <a:endParaRPr/>
          </a:p>
          <a:p>
            <a:pPr indent="-311150" lvl="0" marL="457200" rtl="0" algn="l">
              <a:spcBef>
                <a:spcPts val="1600"/>
              </a:spcBef>
              <a:spcAft>
                <a:spcPts val="0"/>
              </a:spcAft>
              <a:buSzPts val="1300"/>
              <a:buAutoNum type="arabicPeriod"/>
            </a:pPr>
            <a:r>
              <a:rPr lang="en-GB"/>
              <a:t>Added an event listener to the save button so that when the save button is clicked the selected changes should be applied.</a:t>
            </a:r>
            <a:endParaRPr/>
          </a:p>
          <a:p>
            <a:pPr indent="-311150" lvl="0" marL="457200" rtl="0" algn="l">
              <a:spcBef>
                <a:spcPts val="1600"/>
              </a:spcBef>
              <a:spcAft>
                <a:spcPts val="1600"/>
              </a:spcAft>
              <a:buSzPts val="1300"/>
              <a:buAutoNum type="arabicPeriod"/>
            </a:pPr>
            <a:r>
              <a:rPr lang="en-GB"/>
              <a:t>Changes the theme by using the matchMedia method which checks </a:t>
            </a:r>
            <a:r>
              <a:rPr lang="en-GB" sz="1200">
                <a:solidFill>
                  <a:srgbClr val="545E6F"/>
                </a:solidFill>
                <a:highlight>
                  <a:srgbClr val="FFFFFF"/>
                </a:highlight>
                <a:latin typeface="Arial"/>
                <a:ea typeface="Arial"/>
                <a:cs typeface="Arial"/>
                <a:sym typeface="Arial"/>
              </a:rPr>
              <a:t>if the document matches a particular media query and if true the system changes the mode as detected.</a:t>
            </a:r>
            <a:endParaRPr/>
          </a:p>
        </p:txBody>
      </p:sp>
      <p:pic>
        <p:nvPicPr>
          <p:cNvPr id="301" name="Google Shape;301;p15"/>
          <p:cNvPicPr preferRelativeResize="0"/>
          <p:nvPr/>
        </p:nvPicPr>
        <p:blipFill rotWithShape="1">
          <a:blip r:embed="rId3">
            <a:alphaModFix/>
          </a:blip>
          <a:srcRect b="0" l="0" r="0" t="34314"/>
          <a:stretch/>
        </p:blipFill>
        <p:spPr>
          <a:xfrm>
            <a:off x="5695800" y="370800"/>
            <a:ext cx="3407350" cy="3771551"/>
          </a:xfrm>
          <a:prstGeom prst="rect">
            <a:avLst/>
          </a:prstGeom>
          <a:noFill/>
          <a:ln>
            <a:noFill/>
          </a:ln>
        </p:spPr>
      </p:pic>
      <p:pic>
        <p:nvPicPr>
          <p:cNvPr id="302" name="Google Shape;302;p15"/>
          <p:cNvPicPr preferRelativeResize="0"/>
          <p:nvPr/>
        </p:nvPicPr>
        <p:blipFill>
          <a:blip r:embed="rId4">
            <a:alphaModFix/>
          </a:blip>
          <a:stretch>
            <a:fillRect/>
          </a:stretch>
        </p:blipFill>
        <p:spPr>
          <a:xfrm>
            <a:off x="48000" y="310300"/>
            <a:ext cx="4999525" cy="2261450"/>
          </a:xfrm>
          <a:prstGeom prst="rect">
            <a:avLst/>
          </a:prstGeom>
          <a:noFill/>
          <a:ln>
            <a:noFill/>
          </a:ln>
        </p:spPr>
      </p:pic>
      <p:sp>
        <p:nvSpPr>
          <p:cNvPr id="303" name="Google Shape;303;p15"/>
          <p:cNvSpPr txBox="1"/>
          <p:nvPr>
            <p:ph idx="4294967295" type="title"/>
          </p:nvPr>
        </p:nvSpPr>
        <p:spPr>
          <a:xfrm>
            <a:off x="6063425" y="0"/>
            <a:ext cx="2559600" cy="37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800"/>
              <a:t>The one I</a:t>
            </a:r>
            <a:r>
              <a:rPr lang="en-GB" sz="1800"/>
              <a:t> coded:</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6"/>
          <p:cNvSpPr txBox="1"/>
          <p:nvPr>
            <p:ph idx="4294967295" type="title"/>
          </p:nvPr>
        </p:nvSpPr>
        <p:spPr>
          <a:xfrm>
            <a:off x="267450" y="909600"/>
            <a:ext cx="4084500" cy="55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800"/>
              <a:t>Changes I’ve made:</a:t>
            </a:r>
            <a:endParaRPr sz="3600"/>
          </a:p>
        </p:txBody>
      </p:sp>
      <p:sp>
        <p:nvSpPr>
          <p:cNvPr id="309" name="Google Shape;309;p16"/>
          <p:cNvSpPr txBox="1"/>
          <p:nvPr>
            <p:ph idx="4294967295" type="body"/>
          </p:nvPr>
        </p:nvSpPr>
        <p:spPr>
          <a:xfrm>
            <a:off x="311700" y="1630600"/>
            <a:ext cx="4084500" cy="315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Added:</a:t>
            </a:r>
            <a:endParaRPr/>
          </a:p>
          <a:p>
            <a:pPr indent="-311150" lvl="0" marL="457200" rtl="0" algn="l">
              <a:spcBef>
                <a:spcPts val="1600"/>
              </a:spcBef>
              <a:spcAft>
                <a:spcPts val="0"/>
              </a:spcAft>
              <a:buSzPts val="1300"/>
              <a:buAutoNum type="arabicPeriod"/>
            </a:pPr>
            <a:r>
              <a:rPr lang="en-GB"/>
              <a:t>I’ve declared fragment and and removed another variable of extracted since it was declared more than once.</a:t>
            </a:r>
            <a:endParaRPr/>
          </a:p>
          <a:p>
            <a:pPr indent="-311150" lvl="0" marL="457200" rtl="0" algn="l">
              <a:spcBef>
                <a:spcPts val="0"/>
              </a:spcBef>
              <a:spcAft>
                <a:spcPts val="0"/>
              </a:spcAft>
              <a:buSzPts val="1300"/>
              <a:buAutoNum type="arabicPeriod"/>
            </a:pPr>
            <a:r>
              <a:rPr lang="en-GB"/>
              <a:t>Added Const and of before extracted to show that I’m destructuring properties on an object variable of extracted.</a:t>
            </a:r>
            <a:endParaRPr/>
          </a:p>
          <a:p>
            <a:pPr indent="-311150" lvl="0" marL="457200" rtl="0" algn="l">
              <a:spcBef>
                <a:spcPts val="0"/>
              </a:spcBef>
              <a:spcAft>
                <a:spcPts val="0"/>
              </a:spcAft>
              <a:buSzPts val="1300"/>
              <a:buAutoNum type="arabicPeriod"/>
            </a:pPr>
            <a:r>
              <a:rPr lang="en-GB"/>
              <a:t>Overall, this loop firstly destructures properties of an object extracted, then uses a createPreview function to preview data of this specified values. There after it appends the created preview to the fragment.</a:t>
            </a:r>
            <a:endParaRPr/>
          </a:p>
        </p:txBody>
      </p:sp>
      <p:pic>
        <p:nvPicPr>
          <p:cNvPr id="310" name="Google Shape;310;p16"/>
          <p:cNvPicPr preferRelativeResize="0"/>
          <p:nvPr/>
        </p:nvPicPr>
        <p:blipFill>
          <a:blip r:embed="rId3">
            <a:alphaModFix/>
          </a:blip>
          <a:stretch>
            <a:fillRect/>
          </a:stretch>
        </p:blipFill>
        <p:spPr>
          <a:xfrm>
            <a:off x="4572000" y="3207025"/>
            <a:ext cx="4443000" cy="1848499"/>
          </a:xfrm>
          <a:prstGeom prst="rect">
            <a:avLst/>
          </a:prstGeom>
          <a:noFill/>
          <a:ln>
            <a:noFill/>
          </a:ln>
        </p:spPr>
      </p:pic>
      <p:pic>
        <p:nvPicPr>
          <p:cNvPr id="311" name="Google Shape;311;p16"/>
          <p:cNvPicPr preferRelativeResize="0"/>
          <p:nvPr/>
        </p:nvPicPr>
        <p:blipFill>
          <a:blip r:embed="rId4">
            <a:alphaModFix/>
          </a:blip>
          <a:stretch>
            <a:fillRect/>
          </a:stretch>
        </p:blipFill>
        <p:spPr>
          <a:xfrm>
            <a:off x="4508600" y="344375"/>
            <a:ext cx="4443001" cy="2439350"/>
          </a:xfrm>
          <a:prstGeom prst="rect">
            <a:avLst/>
          </a:prstGeom>
          <a:noFill/>
          <a:ln>
            <a:noFill/>
          </a:ln>
        </p:spPr>
      </p:pic>
      <p:sp>
        <p:nvSpPr>
          <p:cNvPr id="312" name="Google Shape;312;p16"/>
          <p:cNvSpPr txBox="1"/>
          <p:nvPr/>
        </p:nvSpPr>
        <p:spPr>
          <a:xfrm>
            <a:off x="450860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Given Code:</a:t>
            </a:r>
            <a:r>
              <a:rPr b="1" lang="en-GB" sz="1800">
                <a:solidFill>
                  <a:schemeClr val="dk2"/>
                </a:solidFill>
                <a:latin typeface="Maven Pro"/>
                <a:ea typeface="Maven Pro"/>
                <a:cs typeface="Maven Pro"/>
                <a:sym typeface="Maven Pro"/>
              </a:rPr>
              <a:t> </a:t>
            </a:r>
            <a:endParaRPr/>
          </a:p>
        </p:txBody>
      </p:sp>
      <p:sp>
        <p:nvSpPr>
          <p:cNvPr id="313" name="Google Shape;313;p16"/>
          <p:cNvSpPr txBox="1"/>
          <p:nvPr/>
        </p:nvSpPr>
        <p:spPr>
          <a:xfrm>
            <a:off x="4572000" y="27837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The one I coded: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7"/>
          <p:cNvSpPr txBox="1"/>
          <p:nvPr>
            <p:ph idx="4294967295" type="title"/>
          </p:nvPr>
        </p:nvSpPr>
        <p:spPr>
          <a:xfrm>
            <a:off x="0" y="1801788"/>
            <a:ext cx="4084500" cy="66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600"/>
              <a:t>Changes I’ve made:</a:t>
            </a:r>
            <a:endParaRPr sz="3600"/>
          </a:p>
        </p:txBody>
      </p:sp>
      <p:sp>
        <p:nvSpPr>
          <p:cNvPr id="319" name="Google Shape;319;p17"/>
          <p:cNvSpPr txBox="1"/>
          <p:nvPr>
            <p:ph idx="4294967295" type="body"/>
          </p:nvPr>
        </p:nvSpPr>
        <p:spPr>
          <a:xfrm>
            <a:off x="0" y="2491125"/>
            <a:ext cx="4084500" cy="25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I’ve reassembled and created variables that holds the specified attribute and the specified values to be needed.</a:t>
            </a:r>
            <a:endParaRPr/>
          </a:p>
          <a:p>
            <a:pPr indent="-311150" lvl="0" marL="457200" rtl="0" algn="l">
              <a:spcBef>
                <a:spcPts val="0"/>
              </a:spcBef>
              <a:spcAft>
                <a:spcPts val="0"/>
              </a:spcAft>
              <a:buSzPts val="1300"/>
              <a:buAutoNum type="arabicPeriod"/>
            </a:pPr>
            <a:r>
              <a:rPr lang="en-GB"/>
              <a:t>Called the declared variable to set the markup contained within the declared element.</a:t>
            </a:r>
            <a:endParaRPr/>
          </a:p>
          <a:p>
            <a:pPr indent="-311150" lvl="0" marL="457200" rtl="0" algn="l">
              <a:spcBef>
                <a:spcPts val="0"/>
              </a:spcBef>
              <a:spcAft>
                <a:spcPts val="0"/>
              </a:spcAft>
              <a:buSzPts val="1300"/>
              <a:buAutoNum type="arabicPeriod"/>
            </a:pPr>
            <a:r>
              <a:rPr lang="en-GB"/>
              <a:t>They had used single quotes, so I removed them and used backticks as a way to interpolate the strings and values to be displayed.</a:t>
            </a:r>
            <a:endParaRPr/>
          </a:p>
        </p:txBody>
      </p:sp>
      <p:sp>
        <p:nvSpPr>
          <p:cNvPr id="320" name="Google Shape;320;p17"/>
          <p:cNvSpPr txBox="1"/>
          <p:nvPr/>
        </p:nvSpPr>
        <p:spPr>
          <a:xfrm>
            <a:off x="451660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Given Code:</a:t>
            </a:r>
            <a:r>
              <a:rPr b="1" lang="en-GB" sz="1800">
                <a:solidFill>
                  <a:schemeClr val="dk2"/>
                </a:solidFill>
                <a:latin typeface="Maven Pro"/>
                <a:ea typeface="Maven Pro"/>
                <a:cs typeface="Maven Pro"/>
                <a:sym typeface="Maven Pro"/>
              </a:rPr>
              <a:t> </a:t>
            </a:r>
            <a:endParaRPr/>
          </a:p>
        </p:txBody>
      </p:sp>
      <p:pic>
        <p:nvPicPr>
          <p:cNvPr id="321" name="Google Shape;321;p17"/>
          <p:cNvPicPr preferRelativeResize="0"/>
          <p:nvPr/>
        </p:nvPicPr>
        <p:blipFill>
          <a:blip r:embed="rId3">
            <a:alphaModFix/>
          </a:blip>
          <a:stretch>
            <a:fillRect/>
          </a:stretch>
        </p:blipFill>
        <p:spPr>
          <a:xfrm>
            <a:off x="4151600" y="3151700"/>
            <a:ext cx="4824001" cy="1855825"/>
          </a:xfrm>
          <a:prstGeom prst="rect">
            <a:avLst/>
          </a:prstGeom>
          <a:noFill/>
          <a:ln>
            <a:noFill/>
          </a:ln>
        </p:spPr>
      </p:pic>
      <p:pic>
        <p:nvPicPr>
          <p:cNvPr id="322" name="Google Shape;322;p17"/>
          <p:cNvPicPr preferRelativeResize="0"/>
          <p:nvPr/>
        </p:nvPicPr>
        <p:blipFill>
          <a:blip r:embed="rId4">
            <a:alphaModFix/>
          </a:blip>
          <a:stretch>
            <a:fillRect/>
          </a:stretch>
        </p:blipFill>
        <p:spPr>
          <a:xfrm>
            <a:off x="737175" y="405700"/>
            <a:ext cx="8333952" cy="1367950"/>
          </a:xfrm>
          <a:prstGeom prst="rect">
            <a:avLst/>
          </a:prstGeom>
          <a:noFill/>
          <a:ln>
            <a:noFill/>
          </a:ln>
        </p:spPr>
      </p:pic>
      <p:sp>
        <p:nvSpPr>
          <p:cNvPr id="323" name="Google Shape;323;p17"/>
          <p:cNvSpPr txBox="1"/>
          <p:nvPr/>
        </p:nvSpPr>
        <p:spPr>
          <a:xfrm>
            <a:off x="4871525" y="26900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The one I coded:</a:t>
            </a:r>
            <a:r>
              <a:rPr b="1" lang="en-GB" sz="1800">
                <a:solidFill>
                  <a:schemeClr val="dk2"/>
                </a:solidFill>
                <a:latin typeface="Maven Pro"/>
                <a:ea typeface="Maven Pro"/>
                <a:cs typeface="Maven Pro"/>
                <a:sym typeface="Maven Pro"/>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8"/>
          <p:cNvSpPr txBox="1"/>
          <p:nvPr>
            <p:ph idx="4294967295" type="title"/>
          </p:nvPr>
        </p:nvSpPr>
        <p:spPr>
          <a:xfrm>
            <a:off x="4887250" y="1687850"/>
            <a:ext cx="4084500" cy="408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800"/>
              <a:t>Changes I’ve made:</a:t>
            </a:r>
            <a:r>
              <a:rPr lang="en-GB" sz="1800"/>
              <a:t> </a:t>
            </a:r>
            <a:endParaRPr sz="3600"/>
          </a:p>
        </p:txBody>
      </p:sp>
      <p:sp>
        <p:nvSpPr>
          <p:cNvPr id="329" name="Google Shape;329;p18"/>
          <p:cNvSpPr txBox="1"/>
          <p:nvPr>
            <p:ph idx="4294967295" type="body"/>
          </p:nvPr>
        </p:nvSpPr>
        <p:spPr>
          <a:xfrm>
            <a:off x="4951250" y="2263775"/>
            <a:ext cx="4084500" cy="28308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GB"/>
              <a:t>Since I’ve already declared a variable that holds the attribute of list button, I called it to add an event listener to it.</a:t>
            </a:r>
            <a:endParaRPr/>
          </a:p>
          <a:p>
            <a:pPr indent="-304958" lvl="0" marL="457200" rtl="0" algn="l">
              <a:spcBef>
                <a:spcPts val="0"/>
              </a:spcBef>
              <a:spcAft>
                <a:spcPts val="0"/>
              </a:spcAft>
              <a:buSzPct val="100000"/>
              <a:buAutoNum type="arabicPeriod"/>
            </a:pPr>
            <a:r>
              <a:rPr lang="en-GB"/>
              <a:t>I therefore declared variables to be used in a loop. </a:t>
            </a:r>
            <a:endParaRPr/>
          </a:p>
          <a:p>
            <a:pPr indent="-304958" lvl="0" marL="457200" rtl="0" algn="l">
              <a:spcBef>
                <a:spcPts val="0"/>
              </a:spcBef>
              <a:spcAft>
                <a:spcPts val="0"/>
              </a:spcAft>
              <a:buSzPct val="100000"/>
              <a:buAutoNum type="arabicPeriod"/>
            </a:pPr>
            <a:r>
              <a:rPr lang="en-GB"/>
              <a:t>It destructures properties of an object </a:t>
            </a:r>
            <a:r>
              <a:rPr lang="en-GB"/>
              <a:t>remaining</a:t>
            </a:r>
            <a:r>
              <a:rPr lang="en-GB"/>
              <a:t> to create variables. Therefore the createPreview function, creates a preview of the data stored in this values of an object. Thereafter it appends the preview to the fragment. And again appends the fragment to the list attribute. </a:t>
            </a:r>
            <a:endParaRPr/>
          </a:p>
          <a:p>
            <a:pPr indent="-304958" lvl="0" marL="457200" rtl="0" algn="l">
              <a:spcBef>
                <a:spcPts val="0"/>
              </a:spcBef>
              <a:spcAft>
                <a:spcPts val="0"/>
              </a:spcAft>
              <a:buSzPct val="100000"/>
              <a:buAutoNum type="arabicPeriod"/>
            </a:pPr>
            <a:r>
              <a:rPr lang="en-GB"/>
              <a:t>It then calculates the total number of items to be displayed. It then checks if there’s any available item to be displayed. If they’ve all been displayed, show more button is displayed.</a:t>
            </a:r>
            <a:endParaRPr/>
          </a:p>
        </p:txBody>
      </p:sp>
      <p:pic>
        <p:nvPicPr>
          <p:cNvPr id="330" name="Google Shape;330;p18"/>
          <p:cNvPicPr preferRelativeResize="0"/>
          <p:nvPr/>
        </p:nvPicPr>
        <p:blipFill>
          <a:blip r:embed="rId3">
            <a:alphaModFix/>
          </a:blip>
          <a:stretch>
            <a:fillRect/>
          </a:stretch>
        </p:blipFill>
        <p:spPr>
          <a:xfrm>
            <a:off x="64000" y="1938400"/>
            <a:ext cx="4599551" cy="2598950"/>
          </a:xfrm>
          <a:prstGeom prst="rect">
            <a:avLst/>
          </a:prstGeom>
          <a:noFill/>
          <a:ln>
            <a:noFill/>
          </a:ln>
        </p:spPr>
      </p:pic>
      <p:pic>
        <p:nvPicPr>
          <p:cNvPr id="331" name="Google Shape;331;p18"/>
          <p:cNvPicPr preferRelativeResize="0"/>
          <p:nvPr/>
        </p:nvPicPr>
        <p:blipFill>
          <a:blip r:embed="rId4">
            <a:alphaModFix/>
          </a:blip>
          <a:stretch>
            <a:fillRect/>
          </a:stretch>
        </p:blipFill>
        <p:spPr>
          <a:xfrm>
            <a:off x="64000" y="469198"/>
            <a:ext cx="9144002" cy="895954"/>
          </a:xfrm>
          <a:prstGeom prst="rect">
            <a:avLst/>
          </a:prstGeom>
          <a:noFill/>
          <a:ln>
            <a:noFill/>
          </a:ln>
        </p:spPr>
      </p:pic>
      <p:sp>
        <p:nvSpPr>
          <p:cNvPr id="332" name="Google Shape;332;p18"/>
          <p:cNvSpPr txBox="1"/>
          <p:nvPr/>
        </p:nvSpPr>
        <p:spPr>
          <a:xfrm>
            <a:off x="6400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Given Code:</a:t>
            </a:r>
            <a:r>
              <a:rPr b="1" lang="en-GB" sz="1800">
                <a:solidFill>
                  <a:schemeClr val="dk2"/>
                </a:solidFill>
                <a:latin typeface="Maven Pro"/>
                <a:ea typeface="Maven Pro"/>
                <a:cs typeface="Maven Pro"/>
                <a:sym typeface="Maven Pro"/>
              </a:rPr>
              <a:t> </a:t>
            </a:r>
            <a:endParaRPr/>
          </a:p>
        </p:txBody>
      </p:sp>
      <p:sp>
        <p:nvSpPr>
          <p:cNvPr id="333" name="Google Shape;333;p18"/>
          <p:cNvSpPr txBox="1"/>
          <p:nvPr/>
        </p:nvSpPr>
        <p:spPr>
          <a:xfrm>
            <a:off x="64000" y="142092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The one I coded:</a:t>
            </a:r>
            <a:r>
              <a:rPr b="1" lang="en-GB" sz="1800">
                <a:solidFill>
                  <a:schemeClr val="dk2"/>
                </a:solidFill>
                <a:latin typeface="Maven Pro"/>
                <a:ea typeface="Maven Pro"/>
                <a:cs typeface="Maven Pro"/>
                <a:sym typeface="Maven Pro"/>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19"/>
          <p:cNvSpPr txBox="1"/>
          <p:nvPr>
            <p:ph idx="4294967295" type="title"/>
          </p:nvPr>
        </p:nvSpPr>
        <p:spPr>
          <a:xfrm>
            <a:off x="311700" y="445025"/>
            <a:ext cx="4084500" cy="6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600"/>
              <a:t>Changes I’ve made:</a:t>
            </a:r>
            <a:endParaRPr sz="3600"/>
          </a:p>
        </p:txBody>
      </p:sp>
      <p:sp>
        <p:nvSpPr>
          <p:cNvPr id="339" name="Google Shape;339;p19"/>
          <p:cNvSpPr txBox="1"/>
          <p:nvPr>
            <p:ph idx="4294967295" type="body"/>
          </p:nvPr>
        </p:nvSpPr>
        <p:spPr>
          <a:xfrm>
            <a:off x="111700" y="1291425"/>
            <a:ext cx="4084500" cy="3156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I’ve created a createPreview function, then used let to declare variable element which is used to to create an HTML element called button. And set it class name to Preview and adds a data </a:t>
            </a:r>
            <a:r>
              <a:rPr lang="en-GB"/>
              <a:t>preview</a:t>
            </a:r>
            <a:r>
              <a:rPr lang="en-GB"/>
              <a:t> attribute with the value to id from the input object.</a:t>
            </a:r>
            <a:endParaRPr/>
          </a:p>
          <a:p>
            <a:pPr indent="-311150" lvl="0" marL="457200" rtl="0" algn="l">
              <a:spcBef>
                <a:spcPts val="0"/>
              </a:spcBef>
              <a:spcAft>
                <a:spcPts val="0"/>
              </a:spcAft>
              <a:buSzPts val="1300"/>
              <a:buAutoNum type="arabicPeriod"/>
            </a:pPr>
            <a:r>
              <a:rPr lang="en-GB"/>
              <a:t>It then creates a new HTML structure with an image, title and author</a:t>
            </a:r>
            <a:r>
              <a:rPr lang="en-GB" sz="1200">
                <a:solidFill>
                  <a:srgbClr val="374151"/>
                </a:solidFill>
                <a:highlight>
                  <a:srgbClr val="F7F7F8"/>
                </a:highlight>
                <a:latin typeface="Roboto"/>
                <a:ea typeface="Roboto"/>
                <a:cs typeface="Roboto"/>
                <a:sym typeface="Roboto"/>
              </a:rPr>
              <a:t> </a:t>
            </a:r>
            <a:r>
              <a:rPr lang="en-GB" sz="1200">
                <a:solidFill>
                  <a:srgbClr val="374151"/>
                </a:solidFill>
                <a:highlight>
                  <a:schemeClr val="lt1"/>
                </a:highlight>
                <a:latin typeface="Roboto"/>
                <a:ea typeface="Roboto"/>
                <a:cs typeface="Roboto"/>
                <a:sym typeface="Roboto"/>
              </a:rPr>
              <a:t>using the values from the input object</a:t>
            </a:r>
            <a:endParaRPr sz="1200">
              <a:solidFill>
                <a:srgbClr val="374151"/>
              </a:solidFill>
              <a:highlight>
                <a:schemeClr val="lt1"/>
              </a:highlight>
              <a:latin typeface="Roboto"/>
              <a:ea typeface="Roboto"/>
              <a:cs typeface="Roboto"/>
              <a:sym typeface="Roboto"/>
            </a:endParaRPr>
          </a:p>
          <a:p>
            <a:pPr indent="-304800" lvl="0" marL="457200" rtl="0" algn="l">
              <a:spcBef>
                <a:spcPts val="0"/>
              </a:spcBef>
              <a:spcAft>
                <a:spcPts val="0"/>
              </a:spcAft>
              <a:buClr>
                <a:srgbClr val="374151"/>
              </a:buClr>
              <a:buSzPts val="1200"/>
              <a:buFont typeface="Roboto"/>
              <a:buAutoNum type="arabicPeriod"/>
            </a:pPr>
            <a:r>
              <a:rPr lang="en-GB" sz="1200">
                <a:solidFill>
                  <a:srgbClr val="374151"/>
                </a:solidFill>
                <a:highlight>
                  <a:schemeClr val="lt1"/>
                </a:highlight>
                <a:latin typeface="Roboto"/>
                <a:ea typeface="Roboto"/>
                <a:cs typeface="Roboto"/>
                <a:sym typeface="Roboto"/>
              </a:rPr>
              <a:t>Therefore it returns the new button element with the added HTML structure as a child element, creating a preview of the content using the input object's data.</a:t>
            </a:r>
            <a:endParaRPr sz="1200">
              <a:solidFill>
                <a:srgbClr val="374151"/>
              </a:solidFill>
              <a:highlight>
                <a:schemeClr val="lt1"/>
              </a:highlight>
              <a:latin typeface="Roboto"/>
              <a:ea typeface="Roboto"/>
              <a:cs typeface="Roboto"/>
              <a:sym typeface="Roboto"/>
            </a:endParaRPr>
          </a:p>
        </p:txBody>
      </p:sp>
      <p:pic>
        <p:nvPicPr>
          <p:cNvPr id="340" name="Google Shape;340;p19"/>
          <p:cNvPicPr preferRelativeResize="0"/>
          <p:nvPr/>
        </p:nvPicPr>
        <p:blipFill>
          <a:blip r:embed="rId3">
            <a:alphaModFix/>
          </a:blip>
          <a:stretch>
            <a:fillRect/>
          </a:stretch>
        </p:blipFill>
        <p:spPr>
          <a:xfrm>
            <a:off x="4351575" y="372875"/>
            <a:ext cx="4726950" cy="2308375"/>
          </a:xfrm>
          <a:prstGeom prst="rect">
            <a:avLst/>
          </a:prstGeom>
          <a:noFill/>
          <a:ln>
            <a:noFill/>
          </a:ln>
        </p:spPr>
      </p:pic>
      <p:pic>
        <p:nvPicPr>
          <p:cNvPr id="341" name="Google Shape;341;p19"/>
          <p:cNvPicPr preferRelativeResize="0"/>
          <p:nvPr/>
        </p:nvPicPr>
        <p:blipFill>
          <a:blip r:embed="rId4">
            <a:alphaModFix/>
          </a:blip>
          <a:stretch>
            <a:fillRect/>
          </a:stretch>
        </p:blipFill>
        <p:spPr>
          <a:xfrm>
            <a:off x="4396200" y="2927725"/>
            <a:ext cx="4682325" cy="2151350"/>
          </a:xfrm>
          <a:prstGeom prst="rect">
            <a:avLst/>
          </a:prstGeom>
          <a:noFill/>
          <a:ln>
            <a:noFill/>
          </a:ln>
        </p:spPr>
      </p:pic>
      <p:sp>
        <p:nvSpPr>
          <p:cNvPr id="342" name="Google Shape;342;p19"/>
          <p:cNvSpPr txBox="1"/>
          <p:nvPr/>
        </p:nvSpPr>
        <p:spPr>
          <a:xfrm>
            <a:off x="5325263" y="25717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The one I coded: </a:t>
            </a:r>
            <a:endParaRPr/>
          </a:p>
        </p:txBody>
      </p:sp>
      <p:sp>
        <p:nvSpPr>
          <p:cNvPr id="343" name="Google Shape;343;p19"/>
          <p:cNvSpPr txBox="1"/>
          <p:nvPr/>
        </p:nvSpPr>
        <p:spPr>
          <a:xfrm>
            <a:off x="5383875"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Given Code:</a:t>
            </a:r>
            <a:r>
              <a:rPr b="1" lang="en-GB" sz="1800">
                <a:solidFill>
                  <a:schemeClr val="dk2"/>
                </a:solidFill>
                <a:latin typeface="Maven Pro"/>
                <a:ea typeface="Maven Pro"/>
                <a:cs typeface="Maven Pro"/>
                <a:sym typeface="Maven Pro"/>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0"/>
          <p:cNvSpPr txBox="1"/>
          <p:nvPr>
            <p:ph idx="4294967295" type="title"/>
          </p:nvPr>
        </p:nvSpPr>
        <p:spPr>
          <a:xfrm>
            <a:off x="43200" y="0"/>
            <a:ext cx="3816000" cy="34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1800"/>
              <a:t>Changes I’ve made:</a:t>
            </a:r>
            <a:endParaRPr sz="3600"/>
          </a:p>
        </p:txBody>
      </p:sp>
      <p:sp>
        <p:nvSpPr>
          <p:cNvPr id="349" name="Google Shape;349;p20"/>
          <p:cNvSpPr txBox="1"/>
          <p:nvPr>
            <p:ph idx="4294967295" type="body"/>
          </p:nvPr>
        </p:nvSpPr>
        <p:spPr>
          <a:xfrm>
            <a:off x="43200" y="450225"/>
            <a:ext cx="4084500" cy="2126700"/>
          </a:xfrm>
          <a:prstGeom prst="rect">
            <a:avLst/>
          </a:prstGeom>
        </p:spPr>
        <p:txBody>
          <a:bodyPr anchorCtr="0" anchor="t" bIns="91425" lIns="91425" spcFirstLastPara="1" rIns="91425" wrap="square" tIns="91425">
            <a:normAutofit fontScale="47500"/>
          </a:bodyPr>
          <a:lstStyle/>
          <a:p>
            <a:pPr indent="-267811" lvl="0" marL="457200" rtl="0" algn="l">
              <a:spcBef>
                <a:spcPts val="0"/>
              </a:spcBef>
              <a:spcAft>
                <a:spcPts val="0"/>
              </a:spcAft>
              <a:buSzPct val="100000"/>
              <a:buAutoNum type="arabicPeriod"/>
            </a:pPr>
            <a:r>
              <a:rPr lang="en-GB"/>
              <a:t>1.I’ve added an event listener to the mentioned element and declared few variables.</a:t>
            </a:r>
            <a:endParaRPr/>
          </a:p>
          <a:p>
            <a:pPr indent="-267811" lvl="0" marL="457200" rtl="0" algn="l">
              <a:spcBef>
                <a:spcPts val="1600"/>
              </a:spcBef>
              <a:spcAft>
                <a:spcPts val="0"/>
              </a:spcAft>
              <a:buSzPct val="100000"/>
              <a:buAutoNum type="arabicPeriod"/>
            </a:pPr>
            <a:r>
              <a:rPr lang="en-GB"/>
              <a:t>Added const to the for loop. Added active on  brackets.</a:t>
            </a:r>
            <a:endParaRPr/>
          </a:p>
          <a:p>
            <a:pPr indent="-267811" lvl="0" marL="457200" rtl="0" algn="l">
              <a:spcBef>
                <a:spcPts val="1600"/>
              </a:spcBef>
              <a:spcAft>
                <a:spcPts val="0"/>
              </a:spcAft>
              <a:buSzPct val="100000"/>
              <a:buAutoNum type="arabicPeriod"/>
            </a:pPr>
            <a:r>
              <a:rPr lang="en-GB"/>
              <a:t>Took out id and put previewId instead and added curly brackets and added break.</a:t>
            </a:r>
            <a:endParaRPr/>
          </a:p>
          <a:p>
            <a:pPr indent="-267811" lvl="0" marL="457200" rtl="0" algn="l">
              <a:spcBef>
                <a:spcPts val="1600"/>
              </a:spcBef>
              <a:spcAft>
                <a:spcPts val="0"/>
              </a:spcAft>
              <a:buSzPct val="100000"/>
              <a:buAutoNum type="arabicPeriod"/>
            </a:pPr>
            <a:r>
              <a:rPr lang="en-GB"/>
              <a:t>Used document.querySelector method and used the right operators.</a:t>
            </a:r>
            <a:endParaRPr/>
          </a:p>
          <a:p>
            <a:pPr indent="-267811" lvl="0" marL="457200" rtl="0" algn="l">
              <a:spcBef>
                <a:spcPts val="1600"/>
              </a:spcBef>
              <a:spcAft>
                <a:spcPts val="0"/>
              </a:spcAft>
              <a:buSzPct val="104000"/>
              <a:buAutoNum type="arabicPeriod"/>
            </a:pPr>
            <a:r>
              <a:rPr lang="en-GB"/>
              <a:t>Overall, what this loop does is that</a:t>
            </a:r>
            <a:r>
              <a:rPr lang="en-GB">
                <a:highlight>
                  <a:schemeClr val="lt1"/>
                </a:highlight>
              </a:rPr>
              <a:t> </a:t>
            </a:r>
            <a:r>
              <a:rPr lang="en-GB" sz="1250">
                <a:solidFill>
                  <a:srgbClr val="374151"/>
                </a:solidFill>
                <a:highlight>
                  <a:schemeClr val="lt1"/>
                </a:highlight>
              </a:rPr>
              <a:t>If the clicked element has a </a:t>
            </a:r>
            <a:r>
              <a:rPr lang="en-GB" sz="1250">
                <a:solidFill>
                  <a:srgbClr val="188038"/>
                </a:solidFill>
                <a:highlight>
                  <a:schemeClr val="lt1"/>
                </a:highlight>
              </a:rPr>
              <a:t>data-preview</a:t>
            </a:r>
            <a:r>
              <a:rPr lang="en-GB" sz="1250">
                <a:solidFill>
                  <a:srgbClr val="374151"/>
                </a:solidFill>
                <a:highlight>
                  <a:schemeClr val="lt1"/>
                </a:highlight>
              </a:rPr>
              <a:t> attribute, the code loops through an array of </a:t>
            </a:r>
            <a:r>
              <a:rPr lang="en-GB" sz="1250">
                <a:solidFill>
                  <a:srgbClr val="188038"/>
                </a:solidFill>
                <a:highlight>
                  <a:schemeClr val="lt1"/>
                </a:highlight>
              </a:rPr>
              <a:t>books</a:t>
            </a:r>
            <a:r>
              <a:rPr lang="en-GB" sz="1250">
                <a:solidFill>
                  <a:srgbClr val="374151"/>
                </a:solidFill>
                <a:highlight>
                  <a:schemeClr val="lt1"/>
                </a:highlight>
              </a:rPr>
              <a:t> and looks for the book with an </a:t>
            </a:r>
            <a:r>
              <a:rPr lang="en-GB" sz="1250">
                <a:solidFill>
                  <a:srgbClr val="188038"/>
                </a:solidFill>
                <a:highlight>
                  <a:schemeClr val="lt1"/>
                </a:highlight>
              </a:rPr>
              <a:t>id</a:t>
            </a:r>
            <a:r>
              <a:rPr lang="en-GB" sz="1250">
                <a:solidFill>
                  <a:srgbClr val="374151"/>
                </a:solidFill>
                <a:highlight>
                  <a:schemeClr val="lt1"/>
                </a:highlight>
              </a:rPr>
              <a:t> property that matches the </a:t>
            </a:r>
            <a:r>
              <a:rPr lang="en-GB" sz="1250">
                <a:solidFill>
                  <a:srgbClr val="188038"/>
                </a:solidFill>
                <a:highlight>
                  <a:schemeClr val="lt1"/>
                </a:highlight>
              </a:rPr>
              <a:t>data-preview</a:t>
            </a:r>
            <a:r>
              <a:rPr lang="en-GB" sz="1250">
                <a:solidFill>
                  <a:srgbClr val="374151"/>
                </a:solidFill>
                <a:highlight>
                  <a:schemeClr val="lt1"/>
                </a:highlight>
              </a:rPr>
              <a:t> value. Once it finds a match, it sets the </a:t>
            </a:r>
            <a:r>
              <a:rPr lang="en-GB" sz="1250">
                <a:solidFill>
                  <a:srgbClr val="188038"/>
                </a:solidFill>
                <a:highlight>
                  <a:schemeClr val="lt1"/>
                </a:highlight>
              </a:rPr>
              <a:t>active</a:t>
            </a:r>
            <a:r>
              <a:rPr lang="en-GB" sz="1250">
                <a:solidFill>
                  <a:srgbClr val="374151"/>
                </a:solidFill>
                <a:highlight>
                  <a:schemeClr val="lt1"/>
                </a:highlight>
              </a:rPr>
              <a:t> variable to the book object. </a:t>
            </a:r>
            <a:endParaRPr sz="1250">
              <a:solidFill>
                <a:srgbClr val="374151"/>
              </a:solidFill>
              <a:highlight>
                <a:schemeClr val="lt1"/>
              </a:highlight>
            </a:endParaRPr>
          </a:p>
          <a:p>
            <a:pPr indent="-266303" lvl="0" marL="457200" rtl="0" algn="l">
              <a:spcBef>
                <a:spcPts val="1600"/>
              </a:spcBef>
              <a:spcAft>
                <a:spcPts val="1600"/>
              </a:spcAft>
              <a:buClr>
                <a:srgbClr val="374151"/>
              </a:buClr>
              <a:buSzPct val="100000"/>
              <a:buAutoNum type="arabicPeriod"/>
            </a:pPr>
            <a:r>
              <a:rPr lang="en-GB" sz="1250">
                <a:solidFill>
                  <a:srgbClr val="374151"/>
                </a:solidFill>
                <a:highlight>
                  <a:schemeClr val="lt1"/>
                </a:highlight>
              </a:rPr>
              <a:t>If an active book object is found, it updates the information to be displayed about the books.</a:t>
            </a:r>
            <a:endParaRPr sz="1250">
              <a:solidFill>
                <a:srgbClr val="374151"/>
              </a:solidFill>
              <a:highlight>
                <a:schemeClr val="lt1"/>
              </a:highlight>
            </a:endParaRPr>
          </a:p>
        </p:txBody>
      </p:sp>
      <p:pic>
        <p:nvPicPr>
          <p:cNvPr id="350" name="Google Shape;350;p20"/>
          <p:cNvPicPr preferRelativeResize="0"/>
          <p:nvPr/>
        </p:nvPicPr>
        <p:blipFill>
          <a:blip r:embed="rId3">
            <a:alphaModFix/>
          </a:blip>
          <a:stretch>
            <a:fillRect/>
          </a:stretch>
        </p:blipFill>
        <p:spPr>
          <a:xfrm>
            <a:off x="4311575" y="445025"/>
            <a:ext cx="4774950" cy="1962750"/>
          </a:xfrm>
          <a:prstGeom prst="rect">
            <a:avLst/>
          </a:prstGeom>
          <a:noFill/>
          <a:ln>
            <a:noFill/>
          </a:ln>
        </p:spPr>
      </p:pic>
      <p:sp>
        <p:nvSpPr>
          <p:cNvPr id="351" name="Google Shape;351;p20"/>
          <p:cNvSpPr txBox="1"/>
          <p:nvPr/>
        </p:nvSpPr>
        <p:spPr>
          <a:xfrm>
            <a:off x="4991525"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Given Code: </a:t>
            </a:r>
            <a:endParaRPr/>
          </a:p>
        </p:txBody>
      </p:sp>
      <p:pic>
        <p:nvPicPr>
          <p:cNvPr id="352" name="Google Shape;352;p20"/>
          <p:cNvPicPr preferRelativeResize="0"/>
          <p:nvPr/>
        </p:nvPicPr>
        <p:blipFill>
          <a:blip r:embed="rId4">
            <a:alphaModFix/>
          </a:blip>
          <a:stretch>
            <a:fillRect/>
          </a:stretch>
        </p:blipFill>
        <p:spPr>
          <a:xfrm>
            <a:off x="2511750" y="2679750"/>
            <a:ext cx="6574775" cy="2407749"/>
          </a:xfrm>
          <a:prstGeom prst="rect">
            <a:avLst/>
          </a:prstGeom>
          <a:noFill/>
          <a:ln>
            <a:noFill/>
          </a:ln>
        </p:spPr>
      </p:pic>
      <p:sp>
        <p:nvSpPr>
          <p:cNvPr id="353" name="Google Shape;353;p20"/>
          <p:cNvSpPr txBox="1"/>
          <p:nvPr/>
        </p:nvSpPr>
        <p:spPr>
          <a:xfrm>
            <a:off x="3975625" y="22877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The one I coded: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1"/>
          <p:cNvSpPr txBox="1"/>
          <p:nvPr>
            <p:ph idx="4294967295" type="title"/>
          </p:nvPr>
        </p:nvSpPr>
        <p:spPr>
          <a:xfrm>
            <a:off x="311700" y="445025"/>
            <a:ext cx="4084500" cy="68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3600"/>
              <a:t>Changes I’ve made:</a:t>
            </a:r>
            <a:endParaRPr sz="3600"/>
          </a:p>
        </p:txBody>
      </p:sp>
      <p:sp>
        <p:nvSpPr>
          <p:cNvPr id="359" name="Google Shape;359;p21"/>
          <p:cNvSpPr txBox="1"/>
          <p:nvPr>
            <p:ph idx="4294967295" type="body"/>
          </p:nvPr>
        </p:nvSpPr>
        <p:spPr>
          <a:xfrm>
            <a:off x="311700" y="1188150"/>
            <a:ext cx="4084500" cy="3156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Used a document.querySelector method to the given attributes and added an event listener.</a:t>
            </a:r>
            <a:endParaRPr/>
          </a:p>
          <a:p>
            <a:pPr indent="-311150" lvl="0" marL="457200" rtl="0" algn="l">
              <a:spcBef>
                <a:spcPts val="0"/>
              </a:spcBef>
              <a:spcAft>
                <a:spcPts val="0"/>
              </a:spcAft>
              <a:buSzPts val="1300"/>
              <a:buAutoNum type="arabicPeriod"/>
            </a:pPr>
            <a:r>
              <a:rPr lang="en-GB"/>
              <a:t> Overall what this does is that, when this button is clicked, it’s modal should display and </a:t>
            </a:r>
            <a:r>
              <a:rPr lang="en-GB"/>
              <a:t>immediately</a:t>
            </a:r>
            <a:r>
              <a:rPr lang="en-GB"/>
              <a:t> when it opens it should set it’s focus to the title.</a:t>
            </a:r>
            <a:endParaRPr/>
          </a:p>
        </p:txBody>
      </p:sp>
      <p:pic>
        <p:nvPicPr>
          <p:cNvPr id="360" name="Google Shape;360;p21"/>
          <p:cNvPicPr preferRelativeResize="0"/>
          <p:nvPr/>
        </p:nvPicPr>
        <p:blipFill>
          <a:blip r:embed="rId3">
            <a:alphaModFix/>
          </a:blip>
          <a:stretch>
            <a:fillRect/>
          </a:stretch>
        </p:blipFill>
        <p:spPr>
          <a:xfrm>
            <a:off x="4772575" y="360375"/>
            <a:ext cx="4219575" cy="1028700"/>
          </a:xfrm>
          <a:prstGeom prst="rect">
            <a:avLst/>
          </a:prstGeom>
          <a:noFill/>
          <a:ln>
            <a:noFill/>
          </a:ln>
        </p:spPr>
      </p:pic>
      <p:sp>
        <p:nvSpPr>
          <p:cNvPr id="361" name="Google Shape;361;p21"/>
          <p:cNvSpPr txBox="1"/>
          <p:nvPr/>
        </p:nvSpPr>
        <p:spPr>
          <a:xfrm>
            <a:off x="4823550" y="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Given Code: </a:t>
            </a:r>
            <a:endParaRPr/>
          </a:p>
        </p:txBody>
      </p:sp>
      <p:pic>
        <p:nvPicPr>
          <p:cNvPr id="362" name="Google Shape;362;p21"/>
          <p:cNvPicPr preferRelativeResize="0"/>
          <p:nvPr/>
        </p:nvPicPr>
        <p:blipFill>
          <a:blip r:embed="rId4">
            <a:alphaModFix/>
          </a:blip>
          <a:stretch>
            <a:fillRect/>
          </a:stretch>
        </p:blipFill>
        <p:spPr>
          <a:xfrm>
            <a:off x="2686600" y="3938400"/>
            <a:ext cx="6305550" cy="1123950"/>
          </a:xfrm>
          <a:prstGeom prst="rect">
            <a:avLst/>
          </a:prstGeom>
          <a:noFill/>
          <a:ln>
            <a:noFill/>
          </a:ln>
        </p:spPr>
      </p:pic>
      <p:sp>
        <p:nvSpPr>
          <p:cNvPr id="363" name="Google Shape;363;p21"/>
          <p:cNvSpPr txBox="1"/>
          <p:nvPr/>
        </p:nvSpPr>
        <p:spPr>
          <a:xfrm>
            <a:off x="4339375" y="34767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800">
                <a:solidFill>
                  <a:schemeClr val="dk2"/>
                </a:solidFill>
                <a:latin typeface="Maven Pro"/>
                <a:ea typeface="Maven Pro"/>
                <a:cs typeface="Maven Pro"/>
                <a:sym typeface="Maven Pro"/>
              </a:rPr>
              <a:t>The one I coded: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