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7C5EB-D03F-6058-7B21-8AF2B7AA2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33B90-76DC-E235-F59C-723FF218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D6D10-F283-B349-225C-A64C72FF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9182E-4E4E-4632-57CE-1C26D241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0DFDC-5A96-302F-21F2-082B0B39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1B793-DE56-3D9C-90DA-6170FF4B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B015A-1319-D424-105C-8B685C7B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935CD-559A-DD79-0F3A-AF790100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C9B-81BF-2A88-B4EF-F8105E4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E3082-E348-F917-2C12-F3817A28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63069E-84BD-6879-8ED2-BCAB4D52A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FEF2A-D7D9-BBAA-F7E2-DA8CCCF8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70A53-EEFA-18CB-F79F-A83A68D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B674B-D534-6A05-D31C-357A0594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4BC74-79B0-26CD-A3A1-8E8C850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E2BA6-5BA5-9C4A-31AA-B0BCB255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EBD87-7415-A73A-E670-DA984E4A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4AF94-9694-157F-8567-B1C3EED5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E8C28-4765-C0F0-DA71-38E905B6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CB13C-92FD-3F8E-741A-96D1CA59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00ED-D998-C6CF-AA86-63393C6B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3A0F8-CF3C-5E39-2936-79B518F8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80BB-F596-504F-D723-97EA77A4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82B9C-98DA-3112-3AD5-EDAD885F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66E72-81AA-FD9B-A19F-B3D11B06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4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0730-5647-8E1E-BF91-557E13B5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24A70-4053-3171-D9E3-F89BF2E7C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C95A9-B4E5-0875-6698-379607A8D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7B9DE-E324-47CA-BE07-F8E317E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DD02C-BEB6-041B-591A-6BFC9A50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ECC1C-4927-73AA-BC6A-0E778C7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731A4-A99E-343F-A02E-69B9D633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9BE7C-CE05-34D0-CBF5-A46B8F88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9524C-2895-37C5-E33E-EB228AB62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C9F28-B978-BD92-49F5-66FD52B85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C8152C-31C5-BFF8-23DD-E0B38DCD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B28EEB-005B-C3DC-1CFD-546DC743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956A9-1F68-CBFD-7B51-DD597CF2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5E2402-3B03-C0B0-3AB7-BDC5B408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D86B-38A3-FA18-7103-F0008B36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54A1-C3ED-2A66-05C2-4D25179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C3B756-4FB7-ED96-F61C-5A0F0FBB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C7CB-B282-2D1A-4799-BA89011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1FFF2-6BB2-312A-E51A-89F8FBE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76CF8-CBF1-EE5E-D25F-55A08E63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6CA17-4627-DBCD-478C-4F750301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3BAF0-B72C-3F39-3D3A-C9C504D8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A3A3-DF8E-50E7-51EE-5A08851C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A852F-C9D5-D555-F87D-0E10A8E9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5F3B7-F367-2511-5584-008531E5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90542-2D30-4AED-F65B-65EAF110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30920-0291-EA55-9826-B5BC417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5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90834-A7EB-FFE3-92BC-33F0E8E4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712B62-09B1-3684-19D3-2475CE07A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E7CA7-A45D-A152-A9D7-3B7D27A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8290B-1591-AFE7-A7A4-54E6E960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9FA77-88DF-ADBE-1354-B88C30E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1B716-9F3D-6E4F-97CB-B1CEAD3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5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B5B01-54A3-43B5-F21C-928C503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E1A7F-9DF0-967A-2EC6-46D2A7A4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6CB47-4D96-4625-79FF-8CED99715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7F25-074C-4872-9F21-04756DDBE3DE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B438-028E-812D-5AD3-40487D24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6421D-2683-3176-86BB-FCB84CFF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17BF-6378-4C1F-A0EB-AF68A13B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75187-7050-F5B1-3A41-5008D4DF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937"/>
            <a:ext cx="9144000" cy="2387600"/>
          </a:xfrm>
        </p:spPr>
        <p:txBody>
          <a:bodyPr/>
          <a:lstStyle/>
          <a:p>
            <a:r>
              <a:rPr lang="ko-KR" altLang="en-US" dirty="0"/>
              <a:t>아스키코드를 이용해 </a:t>
            </a:r>
            <a:br>
              <a:rPr lang="en-US" altLang="ko-KR" dirty="0"/>
            </a:br>
            <a:r>
              <a:rPr lang="ko-KR" altLang="en-US" dirty="0"/>
              <a:t>한글 자모 분리하기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2DDC6ED-861C-0ABE-BBEA-1CF4F4951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219"/>
            <a:ext cx="9144000" cy="1655762"/>
          </a:xfrm>
        </p:spPr>
        <p:txBody>
          <a:bodyPr/>
          <a:lstStyle/>
          <a:p>
            <a:r>
              <a:rPr lang="ko-KR" altLang="en-US" dirty="0" err="1"/>
              <a:t>김욱재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7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AAD2E4-E9A8-F389-CF63-2E2B6DAD5CBA}"/>
              </a:ext>
            </a:extLst>
          </p:cNvPr>
          <p:cNvSpPr txBox="1"/>
          <p:nvPr/>
        </p:nvSpPr>
        <p:spPr>
          <a:xfrm>
            <a:off x="248557" y="259983"/>
            <a:ext cx="336342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가 </a:t>
            </a:r>
            <a:r>
              <a:rPr lang="en-US" altLang="ko-KR" sz="4800" dirty="0"/>
              <a:t>= 44032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3FE39-2EC9-7F5E-CF53-A94D00364739}"/>
              </a:ext>
            </a:extLst>
          </p:cNvPr>
          <p:cNvSpPr txBox="1"/>
          <p:nvPr/>
        </p:nvSpPr>
        <p:spPr>
          <a:xfrm>
            <a:off x="477157" y="1473537"/>
            <a:ext cx="74013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44032 </a:t>
            </a:r>
          </a:p>
          <a:p>
            <a:r>
              <a:rPr lang="en-US" altLang="ko-KR" sz="6000" dirty="0">
                <a:solidFill>
                  <a:srgbClr val="C00000"/>
                </a:solidFill>
              </a:rPr>
              <a:t>+ (</a:t>
            </a:r>
            <a:r>
              <a:rPr lang="ko-KR" altLang="en-US" sz="6000" dirty="0">
                <a:solidFill>
                  <a:srgbClr val="C00000"/>
                </a:solidFill>
              </a:rPr>
              <a:t>자음 번호</a:t>
            </a:r>
            <a:r>
              <a:rPr lang="en-US" altLang="ko-KR" sz="6000" dirty="0">
                <a:solidFill>
                  <a:srgbClr val="C00000"/>
                </a:solidFill>
              </a:rPr>
              <a:t>)x588 </a:t>
            </a:r>
          </a:p>
          <a:p>
            <a:r>
              <a:rPr lang="en-US" altLang="ko-KR" sz="6000" dirty="0">
                <a:solidFill>
                  <a:srgbClr val="00B0F0"/>
                </a:solidFill>
              </a:rPr>
              <a:t>+ (</a:t>
            </a:r>
            <a:r>
              <a:rPr lang="ko-KR" altLang="en-US" sz="6000" dirty="0">
                <a:solidFill>
                  <a:srgbClr val="00B0F0"/>
                </a:solidFill>
              </a:rPr>
              <a:t>모음 번호</a:t>
            </a:r>
            <a:r>
              <a:rPr lang="en-US" altLang="ko-KR" sz="6000" dirty="0">
                <a:solidFill>
                  <a:srgbClr val="00B0F0"/>
                </a:solidFill>
              </a:rPr>
              <a:t>)x56</a:t>
            </a:r>
          </a:p>
          <a:p>
            <a:r>
              <a:rPr lang="en-US" altLang="ko-KR" sz="6000" dirty="0">
                <a:solidFill>
                  <a:srgbClr val="92D050"/>
                </a:solidFill>
              </a:rPr>
              <a:t>+ (</a:t>
            </a:r>
            <a:r>
              <a:rPr lang="ko-KR" altLang="en-US" sz="6000" dirty="0">
                <a:solidFill>
                  <a:srgbClr val="92D050"/>
                </a:solidFill>
              </a:rPr>
              <a:t>받침 자음 번호</a:t>
            </a:r>
            <a:r>
              <a:rPr lang="en-US" altLang="ko-KR" sz="6000" dirty="0">
                <a:solidFill>
                  <a:srgbClr val="92D050"/>
                </a:solidFill>
              </a:rPr>
              <a:t>)x1</a:t>
            </a:r>
          </a:p>
          <a:p>
            <a:r>
              <a:rPr lang="en-US" altLang="ko-KR" sz="6000" b="1" dirty="0"/>
              <a:t>= </a:t>
            </a:r>
            <a:r>
              <a:rPr lang="ko-KR" altLang="en-US" sz="6000" b="1" dirty="0"/>
              <a:t>아스키 코드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FE82E-D388-DE0D-10FE-DDF2FB7F08A3}"/>
              </a:ext>
            </a:extLst>
          </p:cNvPr>
          <p:cNvSpPr txBox="1"/>
          <p:nvPr/>
        </p:nvSpPr>
        <p:spPr>
          <a:xfrm>
            <a:off x="7028543" y="259983"/>
            <a:ext cx="491490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</a:rPr>
              <a:t>+588 = </a:t>
            </a:r>
            <a:r>
              <a:rPr lang="ko-KR" altLang="en-US" sz="4000" dirty="0">
                <a:solidFill>
                  <a:srgbClr val="C00000"/>
                </a:solidFill>
              </a:rPr>
              <a:t>자음 바꾸기</a:t>
            </a:r>
            <a:endParaRPr lang="en-US" altLang="ko-KR" sz="4000" dirty="0">
              <a:solidFill>
                <a:srgbClr val="C00000"/>
              </a:solidFill>
            </a:endParaRPr>
          </a:p>
          <a:p>
            <a:r>
              <a:rPr lang="en-US" altLang="ko-KR" sz="4000" dirty="0">
                <a:solidFill>
                  <a:srgbClr val="00B0F0"/>
                </a:solidFill>
              </a:rPr>
              <a:t>+56 = </a:t>
            </a:r>
            <a:r>
              <a:rPr lang="ko-KR" altLang="en-US" sz="4000" dirty="0">
                <a:solidFill>
                  <a:srgbClr val="00B0F0"/>
                </a:solidFill>
              </a:rPr>
              <a:t>모음 바꾸기</a:t>
            </a:r>
            <a:endParaRPr lang="en-US" altLang="ko-KR" sz="4000" dirty="0">
              <a:solidFill>
                <a:srgbClr val="00B0F0"/>
              </a:solidFill>
            </a:endParaRPr>
          </a:p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+1 =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받침 바꾸기</a:t>
            </a:r>
          </a:p>
        </p:txBody>
      </p:sp>
    </p:spTree>
    <p:extLst>
      <p:ext uri="{BB962C8B-B14F-4D97-AF65-F5344CB8AC3E}">
        <p14:creationId xmlns:p14="http://schemas.microsoft.com/office/powerpoint/2010/main" val="338892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F8E40-3365-CA07-8598-4B24CF6C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68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B42B08-AA78-F2EF-0459-B5F074C20D0D}"/>
              </a:ext>
            </a:extLst>
          </p:cNvPr>
          <p:cNvGrpSpPr/>
          <p:nvPr/>
        </p:nvGrpSpPr>
        <p:grpSpPr>
          <a:xfrm>
            <a:off x="1188243" y="-99814"/>
            <a:ext cx="9144000" cy="18449476"/>
            <a:chOff x="1188243" y="-99814"/>
            <a:chExt cx="9144000" cy="18449476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E7ED54A6-EE35-A2B2-58DC-F172778323D6}"/>
                </a:ext>
              </a:extLst>
            </p:cNvPr>
            <p:cNvSpPr txBox="1">
              <a:spLocks/>
            </p:cNvSpPr>
            <p:nvPr/>
          </p:nvSpPr>
          <p:spPr>
            <a:xfrm>
              <a:off x="1188243" y="-99814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err="1"/>
                <a:t>아스키코드란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7CDE11-8DC4-D212-A723-C0A0DF7FF858}"/>
                </a:ext>
              </a:extLst>
            </p:cNvPr>
            <p:cNvGrpSpPr/>
            <p:nvPr/>
          </p:nvGrpSpPr>
          <p:grpSpPr>
            <a:xfrm>
              <a:off x="3443034" y="2472452"/>
              <a:ext cx="4634418" cy="15877210"/>
              <a:chOff x="3443034" y="2472452"/>
              <a:chExt cx="4634418" cy="1587721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BC437F1-D5D6-9B4E-3167-561F598DD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034" y="2841784"/>
                <a:ext cx="4634418" cy="1550787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42954-0EF7-4996-4ADA-F3BE56247818}"/>
                  </a:ext>
                </a:extLst>
              </p:cNvPr>
              <p:cNvSpPr txBox="1"/>
              <p:nvPr/>
            </p:nvSpPr>
            <p:spPr>
              <a:xfrm>
                <a:off x="4206650" y="247245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문자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93F814-481E-C307-A377-55BAAE3EC8A7}"/>
                  </a:ext>
                </a:extLst>
              </p:cNvPr>
              <p:cNvSpPr txBox="1"/>
              <p:nvPr/>
            </p:nvSpPr>
            <p:spPr>
              <a:xfrm>
                <a:off x="6543675" y="247245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번호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2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0286 -2.1898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0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AAF54E-628D-646B-A60F-2D37450F0BE0}"/>
              </a:ext>
            </a:extLst>
          </p:cNvPr>
          <p:cNvSpPr/>
          <p:nvPr/>
        </p:nvSpPr>
        <p:spPr>
          <a:xfrm>
            <a:off x="452539" y="1756072"/>
            <a:ext cx="11052883" cy="5807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C06017-39E4-67FD-792F-7FFDF2727FD0}"/>
              </a:ext>
            </a:extLst>
          </p:cNvPr>
          <p:cNvSpPr/>
          <p:nvPr/>
        </p:nvSpPr>
        <p:spPr>
          <a:xfrm>
            <a:off x="452540" y="1756072"/>
            <a:ext cx="1223860" cy="55972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CBB4A5-28FC-38D4-3C07-59C28FCA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한글의 아스키코드는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6B2592-32EB-8419-EF29-E374B9D41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75356"/>
              </p:ext>
            </p:extLst>
          </p:nvPr>
        </p:nvGraphicFramePr>
        <p:xfrm>
          <a:off x="452540" y="1761931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갂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갃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갅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갇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F3CF93-8989-B82E-68AC-FA87ECA5C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64691"/>
              </p:ext>
            </p:extLst>
          </p:nvPr>
        </p:nvGraphicFramePr>
        <p:xfrm>
          <a:off x="6191658" y="1761217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45208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45209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낚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45210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낛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45211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45212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낝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45213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낟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45214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A330BE-816A-251D-87CC-0F5F7EA16427}"/>
              </a:ext>
            </a:extLst>
          </p:cNvPr>
          <p:cNvSpPr txBox="1"/>
          <p:nvPr/>
        </p:nvSpPr>
        <p:spPr>
          <a:xfrm>
            <a:off x="1073356" y="132135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자음 </a:t>
            </a:r>
            <a:r>
              <a:rPr lang="en-US" altLang="ko-KR" dirty="0"/>
              <a:t>= </a:t>
            </a:r>
            <a:r>
              <a:rPr lang="ko-KR" altLang="en-US" dirty="0" err="1"/>
              <a:t>ㄱ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48044-EB72-C0A9-4C1E-4671EBE1E3D0}"/>
              </a:ext>
            </a:extLst>
          </p:cNvPr>
          <p:cNvSpPr txBox="1"/>
          <p:nvPr/>
        </p:nvSpPr>
        <p:spPr>
          <a:xfrm>
            <a:off x="6812474" y="132771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자음 </a:t>
            </a:r>
            <a:r>
              <a:rPr lang="en-US" altLang="ko-KR" dirty="0"/>
              <a:t>= </a:t>
            </a:r>
            <a:r>
              <a:rPr lang="ko-KR" altLang="en-US" dirty="0"/>
              <a:t>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81C1F3E-BEC0-D250-E2BE-75E706E58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4079"/>
              </p:ext>
            </p:extLst>
          </p:nvPr>
        </p:nvGraphicFramePr>
        <p:xfrm>
          <a:off x="9061217" y="1749073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45796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45797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닦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45798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닧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45799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45800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닩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45801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닫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45802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6A99BF-EF68-7DD6-6FA7-5288AEE3275F}"/>
              </a:ext>
            </a:extLst>
          </p:cNvPr>
          <p:cNvSpPr txBox="1"/>
          <p:nvPr/>
        </p:nvSpPr>
        <p:spPr>
          <a:xfrm>
            <a:off x="9682033" y="131557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자음 </a:t>
            </a:r>
            <a:r>
              <a:rPr lang="en-US" altLang="ko-KR" dirty="0"/>
              <a:t>= </a:t>
            </a:r>
            <a:r>
              <a:rPr lang="ko-KR" altLang="en-US" dirty="0" err="1"/>
              <a:t>ㄷ</a:t>
            </a:r>
            <a:endParaRPr lang="ko-KR" altLang="en-US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63A12FF7-2C7B-1CEE-4233-379E4C40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92820"/>
              </p:ext>
            </p:extLst>
          </p:nvPr>
        </p:nvGraphicFramePr>
        <p:xfrm>
          <a:off x="3322099" y="1756072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깎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깏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깑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깓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44626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B693DC-3BCD-3A10-FD16-6946CF31E99A}"/>
              </a:ext>
            </a:extLst>
          </p:cNvPr>
          <p:cNvSpPr txBox="1"/>
          <p:nvPr/>
        </p:nvSpPr>
        <p:spPr>
          <a:xfrm>
            <a:off x="3942915" y="132257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자음 </a:t>
            </a:r>
            <a:r>
              <a:rPr lang="en-US" altLang="ko-KR" dirty="0"/>
              <a:t>= </a:t>
            </a:r>
            <a:r>
              <a:rPr lang="ko-KR" altLang="en-US" dirty="0" err="1"/>
              <a:t>ㄲ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DFEB4E-637A-C561-CD5A-728F5C722A1C}"/>
              </a:ext>
            </a:extLst>
          </p:cNvPr>
          <p:cNvGrpSpPr/>
          <p:nvPr/>
        </p:nvGrpSpPr>
        <p:grpSpPr>
          <a:xfrm>
            <a:off x="2051398" y="236197"/>
            <a:ext cx="3328129" cy="2485120"/>
            <a:chOff x="2051398" y="236197"/>
            <a:chExt cx="3328129" cy="2485120"/>
          </a:xfrm>
        </p:grpSpPr>
        <p:sp>
          <p:nvSpPr>
            <p:cNvPr id="22" name="화살표: 원형 21">
              <a:extLst>
                <a:ext uri="{FF2B5EF4-FFF2-40B4-BE49-F238E27FC236}">
                  <a16:creationId xmlns:a16="http://schemas.microsoft.com/office/drawing/2014/main" id="{A8B3338E-A41F-7CC1-5E67-37CA15C7E1B2}"/>
                </a:ext>
              </a:extLst>
            </p:cNvPr>
            <p:cNvSpPr/>
            <p:nvPr/>
          </p:nvSpPr>
          <p:spPr>
            <a:xfrm>
              <a:off x="2051398" y="648494"/>
              <a:ext cx="3328129" cy="2072823"/>
            </a:xfrm>
            <a:prstGeom prst="circularArrow">
              <a:avLst>
                <a:gd name="adj1" fmla="val 5447"/>
                <a:gd name="adj2" fmla="val 834440"/>
                <a:gd name="adj3" fmla="val 20764848"/>
                <a:gd name="adj4" fmla="val 10800000"/>
                <a:gd name="adj5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A92E60-80C6-DE8D-0A0F-EE68F1D1FFF7}"/>
                </a:ext>
              </a:extLst>
            </p:cNvPr>
            <p:cNvSpPr txBox="1"/>
            <p:nvPr/>
          </p:nvSpPr>
          <p:spPr>
            <a:xfrm>
              <a:off x="3145974" y="236197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+588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B9F90D-5358-66C9-BA9A-3E15A5DCC126}"/>
              </a:ext>
            </a:extLst>
          </p:cNvPr>
          <p:cNvGrpSpPr/>
          <p:nvPr/>
        </p:nvGrpSpPr>
        <p:grpSpPr>
          <a:xfrm>
            <a:off x="5112271" y="221697"/>
            <a:ext cx="3328129" cy="2485120"/>
            <a:chOff x="2051398" y="236197"/>
            <a:chExt cx="3328129" cy="2485120"/>
          </a:xfrm>
        </p:grpSpPr>
        <p:sp>
          <p:nvSpPr>
            <p:cNvPr id="26" name="화살표: 원형 25">
              <a:extLst>
                <a:ext uri="{FF2B5EF4-FFF2-40B4-BE49-F238E27FC236}">
                  <a16:creationId xmlns:a16="http://schemas.microsoft.com/office/drawing/2014/main" id="{234DD295-3BEF-5F94-CE2B-ACD816F80CDF}"/>
                </a:ext>
              </a:extLst>
            </p:cNvPr>
            <p:cNvSpPr/>
            <p:nvPr/>
          </p:nvSpPr>
          <p:spPr>
            <a:xfrm>
              <a:off x="2051398" y="648494"/>
              <a:ext cx="3328129" cy="2072823"/>
            </a:xfrm>
            <a:prstGeom prst="circularArrow">
              <a:avLst>
                <a:gd name="adj1" fmla="val 5447"/>
                <a:gd name="adj2" fmla="val 834440"/>
                <a:gd name="adj3" fmla="val 20764848"/>
                <a:gd name="adj4" fmla="val 10800000"/>
                <a:gd name="adj5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11FEAA-D1A1-E2C1-5735-A3628C25F1A9}"/>
                </a:ext>
              </a:extLst>
            </p:cNvPr>
            <p:cNvSpPr txBox="1"/>
            <p:nvPr/>
          </p:nvSpPr>
          <p:spPr>
            <a:xfrm>
              <a:off x="3145974" y="236197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+588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DB0DF13-ADB0-3E7E-6268-DF124DDD3CB9}"/>
              </a:ext>
            </a:extLst>
          </p:cNvPr>
          <p:cNvGrpSpPr/>
          <p:nvPr/>
        </p:nvGrpSpPr>
        <p:grpSpPr>
          <a:xfrm>
            <a:off x="8123403" y="240194"/>
            <a:ext cx="3328129" cy="2485120"/>
            <a:chOff x="2051398" y="236197"/>
            <a:chExt cx="3328129" cy="2485120"/>
          </a:xfrm>
        </p:grpSpPr>
        <p:sp>
          <p:nvSpPr>
            <p:cNvPr id="29" name="화살표: 원형 28">
              <a:extLst>
                <a:ext uri="{FF2B5EF4-FFF2-40B4-BE49-F238E27FC236}">
                  <a16:creationId xmlns:a16="http://schemas.microsoft.com/office/drawing/2014/main" id="{F5BC21DD-3484-775B-5103-E8972A076227}"/>
                </a:ext>
              </a:extLst>
            </p:cNvPr>
            <p:cNvSpPr/>
            <p:nvPr/>
          </p:nvSpPr>
          <p:spPr>
            <a:xfrm>
              <a:off x="2051398" y="648494"/>
              <a:ext cx="3328129" cy="2072823"/>
            </a:xfrm>
            <a:prstGeom prst="circularArrow">
              <a:avLst>
                <a:gd name="adj1" fmla="val 5447"/>
                <a:gd name="adj2" fmla="val 834440"/>
                <a:gd name="adj3" fmla="val 20764848"/>
                <a:gd name="adj4" fmla="val 10800000"/>
                <a:gd name="adj5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C2822E-76D9-0DB4-0C60-236DE017C230}"/>
                </a:ext>
              </a:extLst>
            </p:cNvPr>
            <p:cNvSpPr txBox="1"/>
            <p:nvPr/>
          </p:nvSpPr>
          <p:spPr>
            <a:xfrm>
              <a:off x="3145974" y="236197"/>
              <a:ext cx="1319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+588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3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6" grpId="0" animBg="1"/>
      <p:bldP spid="16" grpId="1" animBg="1"/>
      <p:bldP spid="2" grpId="0"/>
      <p:bldP spid="9" grpId="0"/>
      <p:bldP spid="10" grpId="0"/>
      <p:bldP spid="10" grpId="1"/>
      <p:bldP spid="12" grpId="0"/>
      <p:bldP spid="12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510C-7D69-C7B8-A8EE-9F2EE603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9AE7D-5C97-078B-631C-4BFA17AC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/>
              <a:t>588</a:t>
            </a:r>
            <a:r>
              <a:rPr lang="ko-KR" altLang="en-US" sz="4400" dirty="0"/>
              <a:t>을 더하면 자음이 바뀐다</a:t>
            </a:r>
            <a:endParaRPr lang="en-US" altLang="ko-KR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377E5-3A7A-E624-27B8-F9221DF6C86E}"/>
              </a:ext>
            </a:extLst>
          </p:cNvPr>
          <p:cNvSpPr txBox="1"/>
          <p:nvPr/>
        </p:nvSpPr>
        <p:spPr>
          <a:xfrm>
            <a:off x="1277257" y="3412032"/>
            <a:ext cx="3879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/>
              <a:t>닫</a:t>
            </a:r>
            <a:r>
              <a:rPr lang="en-US" altLang="ko-KR" sz="6600" dirty="0"/>
              <a:t>(45802)</a:t>
            </a:r>
            <a:endParaRPr lang="ko-KR" altLang="en-US" sz="66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7C902AD-DA30-9C10-B2AD-15AC8261F2AF}"/>
              </a:ext>
            </a:extLst>
          </p:cNvPr>
          <p:cNvSpPr/>
          <p:nvPr/>
        </p:nvSpPr>
        <p:spPr>
          <a:xfrm rot="16200000">
            <a:off x="5515428" y="3476826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E6F65-8C0B-ACF3-BC42-AFBB993D41C9}"/>
              </a:ext>
            </a:extLst>
          </p:cNvPr>
          <p:cNvSpPr txBox="1"/>
          <p:nvPr/>
        </p:nvSpPr>
        <p:spPr>
          <a:xfrm>
            <a:off x="6509657" y="3412032"/>
            <a:ext cx="3879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/>
              <a:t>랃</a:t>
            </a:r>
            <a:r>
              <a:rPr lang="en-US" altLang="ko-KR" sz="6600" dirty="0"/>
              <a:t>(46390)</a:t>
            </a:r>
            <a:endParaRPr lang="ko-KR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3B1C-FD31-4211-32E2-69F23EAEF26A}"/>
              </a:ext>
            </a:extLst>
          </p:cNvPr>
          <p:cNvSpPr txBox="1"/>
          <p:nvPr/>
        </p:nvSpPr>
        <p:spPr>
          <a:xfrm>
            <a:off x="8483067" y="2771887"/>
            <a:ext cx="238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+588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4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C06017-39E4-67FD-792F-7FFDF2727FD0}"/>
              </a:ext>
            </a:extLst>
          </p:cNvPr>
          <p:cNvSpPr/>
          <p:nvPr/>
        </p:nvSpPr>
        <p:spPr>
          <a:xfrm>
            <a:off x="452540" y="1756072"/>
            <a:ext cx="1223860" cy="55972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6B2592-32EB-8419-EF29-E374B9D41B23}"/>
              </a:ext>
            </a:extLst>
          </p:cNvPr>
          <p:cNvGraphicFramePr>
            <a:graphicFrameLocks noGrp="1"/>
          </p:cNvGraphicFramePr>
          <p:nvPr/>
        </p:nvGraphicFramePr>
        <p:xfrm>
          <a:off x="452540" y="1761931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갂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갃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갅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갇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44038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F3CF93-8989-B82E-68AC-FA87ECA5C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95162"/>
              </p:ext>
            </p:extLst>
          </p:nvPr>
        </p:nvGraphicFramePr>
        <p:xfrm>
          <a:off x="6191658" y="1761217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44144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걱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44145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걲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44156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걳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44157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44158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걵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44159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걷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44160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A330BE-816A-251D-87CC-0F5F7EA16427}"/>
              </a:ext>
            </a:extLst>
          </p:cNvPr>
          <p:cNvSpPr txBox="1"/>
          <p:nvPr/>
        </p:nvSpPr>
        <p:spPr>
          <a:xfrm>
            <a:off x="1073356" y="132135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모음 </a:t>
            </a:r>
            <a:r>
              <a:rPr lang="en-US" altLang="ko-KR" dirty="0"/>
              <a:t>= </a:t>
            </a:r>
            <a:r>
              <a:rPr lang="ko-KR" altLang="en-US" dirty="0" err="1"/>
              <a:t>ㅏ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48044-EB72-C0A9-4C1E-4671EBE1E3D0}"/>
              </a:ext>
            </a:extLst>
          </p:cNvPr>
          <p:cNvSpPr txBox="1"/>
          <p:nvPr/>
        </p:nvSpPr>
        <p:spPr>
          <a:xfrm>
            <a:off x="6812474" y="132771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모음 </a:t>
            </a:r>
            <a:r>
              <a:rPr lang="en-US" altLang="ko-KR" dirty="0"/>
              <a:t>= </a:t>
            </a:r>
            <a:r>
              <a:rPr lang="ko-KR" altLang="en-US" dirty="0" err="1"/>
              <a:t>ㅓ</a:t>
            </a:r>
            <a:endParaRPr lang="ko-KR" altLang="en-US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63A12FF7-2C7B-1CEE-4233-379E4C40D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79478"/>
              </p:ext>
            </p:extLst>
          </p:nvPr>
        </p:nvGraphicFramePr>
        <p:xfrm>
          <a:off x="3322099" y="1756072"/>
          <a:ext cx="2444206" cy="7028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103">
                  <a:extLst>
                    <a:ext uri="{9D8B030D-6E8A-4147-A177-3AD203B41FA5}">
                      <a16:colId xmlns:a16="http://schemas.microsoft.com/office/drawing/2014/main" val="2440882570"/>
                    </a:ext>
                  </a:extLst>
                </a:gridCol>
                <a:gridCol w="1222103">
                  <a:extLst>
                    <a:ext uri="{9D8B030D-6E8A-4147-A177-3AD203B41FA5}">
                      <a16:colId xmlns:a16="http://schemas.microsoft.com/office/drawing/2014/main" val="1024861662"/>
                    </a:ext>
                  </a:extLst>
                </a:gridCol>
              </a:tblGrid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갸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44088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176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갹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44089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226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갺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44090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26328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갻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44091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99421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갼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44092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74355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갽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44093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84083"/>
                  </a:ext>
                </a:extLst>
              </a:tr>
              <a:tr h="59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갿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44094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01712"/>
                  </a:ext>
                </a:extLst>
              </a:tr>
              <a:tr h="5991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18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B693DC-3BCD-3A10-FD16-6946CF31E99A}"/>
              </a:ext>
            </a:extLst>
          </p:cNvPr>
          <p:cNvSpPr txBox="1"/>
          <p:nvPr/>
        </p:nvSpPr>
        <p:spPr>
          <a:xfrm>
            <a:off x="3942915" y="132257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모음 </a:t>
            </a:r>
            <a:r>
              <a:rPr lang="en-US" altLang="ko-KR" dirty="0"/>
              <a:t>= </a:t>
            </a:r>
            <a:r>
              <a:rPr lang="ko-KR" altLang="en-US" dirty="0" err="1"/>
              <a:t>ㅑ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DFEB4E-637A-C561-CD5A-728F5C722A1C}"/>
              </a:ext>
            </a:extLst>
          </p:cNvPr>
          <p:cNvGrpSpPr/>
          <p:nvPr/>
        </p:nvGrpSpPr>
        <p:grpSpPr>
          <a:xfrm>
            <a:off x="2051398" y="236197"/>
            <a:ext cx="3328129" cy="2485120"/>
            <a:chOff x="2051398" y="236197"/>
            <a:chExt cx="3328129" cy="2485120"/>
          </a:xfrm>
        </p:grpSpPr>
        <p:sp>
          <p:nvSpPr>
            <p:cNvPr id="22" name="화살표: 원형 21">
              <a:extLst>
                <a:ext uri="{FF2B5EF4-FFF2-40B4-BE49-F238E27FC236}">
                  <a16:creationId xmlns:a16="http://schemas.microsoft.com/office/drawing/2014/main" id="{A8B3338E-A41F-7CC1-5E67-37CA15C7E1B2}"/>
                </a:ext>
              </a:extLst>
            </p:cNvPr>
            <p:cNvSpPr/>
            <p:nvPr/>
          </p:nvSpPr>
          <p:spPr>
            <a:xfrm>
              <a:off x="2051398" y="648494"/>
              <a:ext cx="3328129" cy="2072823"/>
            </a:xfrm>
            <a:prstGeom prst="circularArrow">
              <a:avLst>
                <a:gd name="adj1" fmla="val 5447"/>
                <a:gd name="adj2" fmla="val 834440"/>
                <a:gd name="adj3" fmla="val 20764848"/>
                <a:gd name="adj4" fmla="val 10800000"/>
                <a:gd name="adj5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A92E60-80C6-DE8D-0A0F-EE68F1D1FFF7}"/>
                </a:ext>
              </a:extLst>
            </p:cNvPr>
            <p:cNvSpPr txBox="1"/>
            <p:nvPr/>
          </p:nvSpPr>
          <p:spPr>
            <a:xfrm>
              <a:off x="3145974" y="236197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+56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B9F90D-5358-66C9-BA9A-3E15A5DCC126}"/>
              </a:ext>
            </a:extLst>
          </p:cNvPr>
          <p:cNvGrpSpPr/>
          <p:nvPr/>
        </p:nvGrpSpPr>
        <p:grpSpPr>
          <a:xfrm>
            <a:off x="5112271" y="221697"/>
            <a:ext cx="3328129" cy="2485120"/>
            <a:chOff x="2051398" y="236197"/>
            <a:chExt cx="3328129" cy="2485120"/>
          </a:xfrm>
        </p:grpSpPr>
        <p:sp>
          <p:nvSpPr>
            <p:cNvPr id="26" name="화살표: 원형 25">
              <a:extLst>
                <a:ext uri="{FF2B5EF4-FFF2-40B4-BE49-F238E27FC236}">
                  <a16:creationId xmlns:a16="http://schemas.microsoft.com/office/drawing/2014/main" id="{234DD295-3BEF-5F94-CE2B-ACD816F80CDF}"/>
                </a:ext>
              </a:extLst>
            </p:cNvPr>
            <p:cNvSpPr/>
            <p:nvPr/>
          </p:nvSpPr>
          <p:spPr>
            <a:xfrm>
              <a:off x="2051398" y="648494"/>
              <a:ext cx="3328129" cy="2072823"/>
            </a:xfrm>
            <a:prstGeom prst="circularArrow">
              <a:avLst>
                <a:gd name="adj1" fmla="val 5447"/>
                <a:gd name="adj2" fmla="val 834440"/>
                <a:gd name="adj3" fmla="val 20764848"/>
                <a:gd name="adj4" fmla="val 10800000"/>
                <a:gd name="adj5" fmla="val 1207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11FEAA-D1A1-E2C1-5735-A3628C25F1A9}"/>
                </a:ext>
              </a:extLst>
            </p:cNvPr>
            <p:cNvSpPr txBox="1"/>
            <p:nvPr/>
          </p:nvSpPr>
          <p:spPr>
            <a:xfrm>
              <a:off x="3145974" y="236197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+56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0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510C-7D69-C7B8-A8EE-9F2EE603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9AE7D-5C97-078B-631C-4BFA17AC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/>
              <a:t>56</a:t>
            </a:r>
            <a:r>
              <a:rPr lang="ko-KR" altLang="en-US" sz="4400" dirty="0"/>
              <a:t>을 더하면 자음이 바뀐다</a:t>
            </a:r>
            <a:endParaRPr lang="en-US" altLang="ko-KR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377E5-3A7A-E624-27B8-F9221DF6C86E}"/>
              </a:ext>
            </a:extLst>
          </p:cNvPr>
          <p:cNvSpPr txBox="1"/>
          <p:nvPr/>
        </p:nvSpPr>
        <p:spPr>
          <a:xfrm>
            <a:off x="1277257" y="3412032"/>
            <a:ext cx="3879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바</a:t>
            </a:r>
            <a:r>
              <a:rPr lang="en-US" altLang="ko-KR" sz="6600" dirty="0"/>
              <a:t>(48148)</a:t>
            </a:r>
            <a:endParaRPr lang="ko-KR" altLang="en-US" sz="66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7C902AD-DA30-9C10-B2AD-15AC8261F2AF}"/>
              </a:ext>
            </a:extLst>
          </p:cNvPr>
          <p:cNvSpPr/>
          <p:nvPr/>
        </p:nvSpPr>
        <p:spPr>
          <a:xfrm rot="16200000">
            <a:off x="5515428" y="3476826"/>
            <a:ext cx="484632" cy="9784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E6F65-8C0B-ACF3-BC42-AFBB993D41C9}"/>
              </a:ext>
            </a:extLst>
          </p:cNvPr>
          <p:cNvSpPr txBox="1"/>
          <p:nvPr/>
        </p:nvSpPr>
        <p:spPr>
          <a:xfrm>
            <a:off x="6509657" y="3412032"/>
            <a:ext cx="3879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/>
              <a:t>뱌</a:t>
            </a:r>
            <a:r>
              <a:rPr lang="en-US" altLang="ko-KR" sz="6600" dirty="0"/>
              <a:t>(48204)</a:t>
            </a:r>
            <a:endParaRPr lang="ko-KR" alt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3B1C-FD31-4211-32E2-69F23EAEF26A}"/>
              </a:ext>
            </a:extLst>
          </p:cNvPr>
          <p:cNvSpPr txBox="1"/>
          <p:nvPr/>
        </p:nvSpPr>
        <p:spPr>
          <a:xfrm>
            <a:off x="8483067" y="2771887"/>
            <a:ext cx="238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+56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510C-7D69-C7B8-A8EE-9F2EE603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5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규칙이 보이시나요</a:t>
            </a:r>
            <a:r>
              <a:rPr lang="en-US" altLang="ko-KR" sz="8000" dirty="0"/>
              <a:t>?</a:t>
            </a:r>
            <a:endParaRPr lang="ko-KR" alt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7BCA-49A8-0AD4-41CD-206C14FD32D2}"/>
              </a:ext>
            </a:extLst>
          </p:cNvPr>
          <p:cNvSpPr txBox="1"/>
          <p:nvPr/>
        </p:nvSpPr>
        <p:spPr>
          <a:xfrm>
            <a:off x="1567543" y="1947076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아스키 코드 순서로 정렬했을 때</a:t>
            </a:r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02578-D5E6-ACF0-0630-7A9EE15B6E96}"/>
              </a:ext>
            </a:extLst>
          </p:cNvPr>
          <p:cNvSpPr txBox="1"/>
          <p:nvPr/>
        </p:nvSpPr>
        <p:spPr>
          <a:xfrm>
            <a:off x="682172" y="3636276"/>
            <a:ext cx="1111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가 각 </a:t>
            </a:r>
            <a:r>
              <a:rPr lang="ko-KR" altLang="en-US" sz="4800" dirty="0" err="1"/>
              <a:t>갂</a:t>
            </a:r>
            <a:r>
              <a:rPr lang="ko-KR" altLang="en-US" sz="4800" dirty="0"/>
              <a:t> </a:t>
            </a:r>
            <a:r>
              <a:rPr lang="en-US" altLang="ko-KR" sz="4800" dirty="0"/>
              <a:t>.... 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갸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갹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갺</a:t>
            </a:r>
            <a:r>
              <a:rPr lang="ko-KR" altLang="en-US" sz="4800" dirty="0"/>
              <a:t> </a:t>
            </a:r>
            <a:r>
              <a:rPr lang="en-US" altLang="ko-KR" sz="4800" dirty="0"/>
              <a:t>…............... </a:t>
            </a:r>
            <a:r>
              <a:rPr lang="ko-KR" altLang="en-US" sz="4800" dirty="0"/>
              <a:t>까 깍 </a:t>
            </a:r>
            <a:r>
              <a:rPr lang="ko-KR" altLang="en-US" sz="4800" dirty="0" err="1"/>
              <a:t>깎</a:t>
            </a:r>
            <a:endParaRPr lang="ko-KR" altLang="en-US" sz="4800" dirty="0"/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2AFAA859-463D-C5D9-E876-18AAA0A46952}"/>
              </a:ext>
            </a:extLst>
          </p:cNvPr>
          <p:cNvSpPr/>
          <p:nvPr/>
        </p:nvSpPr>
        <p:spPr>
          <a:xfrm>
            <a:off x="838200" y="3190904"/>
            <a:ext cx="1269999" cy="1073690"/>
          </a:xfrm>
          <a:prstGeom prst="circular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E8D16-21D4-F581-8671-3A55F4CD9480}"/>
              </a:ext>
            </a:extLst>
          </p:cNvPr>
          <p:cNvSpPr txBox="1"/>
          <p:nvPr/>
        </p:nvSpPr>
        <p:spPr>
          <a:xfrm>
            <a:off x="307283" y="2708354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</a:rPr>
              <a:t>+1(</a:t>
            </a:r>
            <a:r>
              <a:rPr lang="ko-KR" altLang="en-US" sz="3200" dirty="0">
                <a:solidFill>
                  <a:schemeClr val="accent6"/>
                </a:solidFill>
              </a:rPr>
              <a:t>받침 바뀜</a:t>
            </a:r>
            <a:r>
              <a:rPr lang="en-US" altLang="ko-KR" sz="3200" dirty="0">
                <a:solidFill>
                  <a:schemeClr val="accent6"/>
                </a:solidFill>
              </a:rPr>
              <a:t>)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16" name="화살표: 원형 15">
            <a:extLst>
              <a:ext uri="{FF2B5EF4-FFF2-40B4-BE49-F238E27FC236}">
                <a16:creationId xmlns:a16="http://schemas.microsoft.com/office/drawing/2014/main" id="{ABF1E274-7F2E-9B13-850E-F0B5FBD2339E}"/>
              </a:ext>
            </a:extLst>
          </p:cNvPr>
          <p:cNvSpPr/>
          <p:nvPr/>
        </p:nvSpPr>
        <p:spPr>
          <a:xfrm flipV="1">
            <a:off x="941335" y="3915043"/>
            <a:ext cx="3770365" cy="1046796"/>
          </a:xfrm>
          <a:prstGeom prst="circularArrow">
            <a:avLst>
              <a:gd name="adj1" fmla="val 8185"/>
              <a:gd name="adj2" fmla="val 698268"/>
              <a:gd name="adj3" fmla="val 21218602"/>
              <a:gd name="adj4" fmla="val 10738026"/>
              <a:gd name="adj5" fmla="val 1245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895A5BDE-3418-9A06-61D3-0AA53C844033}"/>
              </a:ext>
            </a:extLst>
          </p:cNvPr>
          <p:cNvSpPr/>
          <p:nvPr/>
        </p:nvSpPr>
        <p:spPr>
          <a:xfrm flipV="1">
            <a:off x="682172" y="3553235"/>
            <a:ext cx="9459320" cy="2363947"/>
          </a:xfrm>
          <a:prstGeom prst="circularArrow">
            <a:avLst>
              <a:gd name="adj1" fmla="val 8426"/>
              <a:gd name="adj2" fmla="val 698268"/>
              <a:gd name="adj3" fmla="val 21288634"/>
              <a:gd name="adj4" fmla="val 10786017"/>
              <a:gd name="adj5" fmla="val 12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38CA1-6B38-3D0C-1B3E-350609F6A6F6}"/>
              </a:ext>
            </a:extLst>
          </p:cNvPr>
          <p:cNvSpPr txBox="1"/>
          <p:nvPr/>
        </p:nvSpPr>
        <p:spPr>
          <a:xfrm>
            <a:off x="4122856" y="581007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+588(</a:t>
            </a:r>
            <a:r>
              <a:rPr lang="ko-KR" altLang="en-US" sz="3200" dirty="0">
                <a:solidFill>
                  <a:srgbClr val="C00000"/>
                </a:solidFill>
              </a:rPr>
              <a:t>자음 바뀜</a:t>
            </a:r>
            <a:r>
              <a:rPr lang="en-US" altLang="ko-KR" sz="3200" dirty="0">
                <a:solidFill>
                  <a:srgbClr val="C00000"/>
                </a:solidFill>
              </a:rPr>
              <a:t>)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15AB8-38EC-4D99-E008-74FB849D5101}"/>
              </a:ext>
            </a:extLst>
          </p:cNvPr>
          <p:cNvSpPr txBox="1"/>
          <p:nvPr/>
        </p:nvSpPr>
        <p:spPr>
          <a:xfrm>
            <a:off x="2756135" y="4821182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+56(</a:t>
            </a:r>
            <a:r>
              <a:rPr lang="ko-KR" altLang="en-US" sz="3200" dirty="0">
                <a:solidFill>
                  <a:srgbClr val="00B0F0"/>
                </a:solidFill>
              </a:rPr>
              <a:t>모음 바뀜</a:t>
            </a:r>
            <a:r>
              <a:rPr lang="en-US" altLang="ko-KR" sz="3200" dirty="0">
                <a:solidFill>
                  <a:srgbClr val="00B0F0"/>
                </a:solidFill>
              </a:rPr>
              <a:t>)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1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510C-7D69-C7B8-A8EE-9F2EE603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자음에 번호를 붙여봅시다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7BCA-49A8-0AD4-41CD-206C14FD32D2}"/>
              </a:ext>
            </a:extLst>
          </p:cNvPr>
          <p:cNvSpPr txBox="1"/>
          <p:nvPr/>
        </p:nvSpPr>
        <p:spPr>
          <a:xfrm>
            <a:off x="1365319" y="436180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그렇다면</a:t>
            </a:r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009A5-23B6-0D5C-6F67-642D73FCBF97}"/>
              </a:ext>
            </a:extLst>
          </p:cNvPr>
          <p:cNvSpPr txBox="1"/>
          <p:nvPr/>
        </p:nvSpPr>
        <p:spPr>
          <a:xfrm>
            <a:off x="759383" y="3382799"/>
            <a:ext cx="153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'</a:t>
            </a:r>
            <a:r>
              <a:rPr lang="ko-KR" altLang="en-US" sz="7200" dirty="0"/>
              <a:t>가</a:t>
            </a:r>
            <a:r>
              <a:rPr lang="en-US" altLang="ko-KR" sz="7200" dirty="0"/>
              <a:t>’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5C-C122-33DC-CDB2-1360248BB111}"/>
              </a:ext>
            </a:extLst>
          </p:cNvPr>
          <p:cNvSpPr txBox="1"/>
          <p:nvPr/>
        </p:nvSpPr>
        <p:spPr>
          <a:xfrm>
            <a:off x="3748878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/>
              <a:t>까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27EF497-CC41-9893-8E73-14388A54E062}"/>
              </a:ext>
            </a:extLst>
          </p:cNvPr>
          <p:cNvSpPr/>
          <p:nvPr/>
        </p:nvSpPr>
        <p:spPr>
          <a:xfrm>
            <a:off x="2424759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0CDFC-386A-F5AE-9F6A-CB994C954AB2}"/>
              </a:ext>
            </a:extLst>
          </p:cNvPr>
          <p:cNvSpPr txBox="1"/>
          <p:nvPr/>
        </p:nvSpPr>
        <p:spPr>
          <a:xfrm>
            <a:off x="3738084" y="278800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588 </a:t>
            </a:r>
            <a:r>
              <a:rPr lang="ko-KR" altLang="en-US" sz="3600" dirty="0"/>
              <a:t>*</a:t>
            </a:r>
            <a:r>
              <a:rPr lang="en-US" altLang="ko-KR" sz="3600" dirty="0"/>
              <a:t> 1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F31B7-4765-8EA4-CCC1-0D14ADABABB4}"/>
              </a:ext>
            </a:extLst>
          </p:cNvPr>
          <p:cNvSpPr txBox="1"/>
          <p:nvPr/>
        </p:nvSpPr>
        <p:spPr>
          <a:xfrm>
            <a:off x="6796546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/>
              <a:t>나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3674F48-E687-6685-EC0E-5642B743DA0A}"/>
              </a:ext>
            </a:extLst>
          </p:cNvPr>
          <p:cNvSpPr/>
          <p:nvPr/>
        </p:nvSpPr>
        <p:spPr>
          <a:xfrm>
            <a:off x="5472427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F3A8-122C-3FB9-1152-F2829C0793AC}"/>
              </a:ext>
            </a:extLst>
          </p:cNvPr>
          <p:cNvSpPr txBox="1"/>
          <p:nvPr/>
        </p:nvSpPr>
        <p:spPr>
          <a:xfrm>
            <a:off x="6785752" y="278800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588 </a:t>
            </a:r>
            <a:r>
              <a:rPr lang="ko-KR" altLang="en-US" sz="3600" dirty="0"/>
              <a:t>*</a:t>
            </a:r>
            <a:r>
              <a:rPr lang="en-US" altLang="ko-KR" sz="3600" dirty="0"/>
              <a:t> 2</a:t>
            </a:r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5C238-E92F-B08C-4F73-56BE9595E566}"/>
              </a:ext>
            </a:extLst>
          </p:cNvPr>
          <p:cNvSpPr txBox="1"/>
          <p:nvPr/>
        </p:nvSpPr>
        <p:spPr>
          <a:xfrm>
            <a:off x="9784437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/>
              <a:t>다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34E7383-11C3-C1A3-82A7-8D4CA2CD2AFC}"/>
              </a:ext>
            </a:extLst>
          </p:cNvPr>
          <p:cNvSpPr/>
          <p:nvPr/>
        </p:nvSpPr>
        <p:spPr>
          <a:xfrm>
            <a:off x="8460318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65F4D-C0CC-AAAB-ABA9-08975A91AAA2}"/>
              </a:ext>
            </a:extLst>
          </p:cNvPr>
          <p:cNvSpPr txBox="1"/>
          <p:nvPr/>
        </p:nvSpPr>
        <p:spPr>
          <a:xfrm>
            <a:off x="9773643" y="278800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588 </a:t>
            </a:r>
            <a:r>
              <a:rPr lang="ko-KR" altLang="en-US" sz="3600" dirty="0"/>
              <a:t>*</a:t>
            </a:r>
            <a:r>
              <a:rPr lang="en-US" altLang="ko-KR" sz="3600" dirty="0"/>
              <a:t> 3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E4B57-BC2B-F92F-33A5-529C4EB23BC9}"/>
              </a:ext>
            </a:extLst>
          </p:cNvPr>
          <p:cNvSpPr txBox="1"/>
          <p:nvPr/>
        </p:nvSpPr>
        <p:spPr>
          <a:xfrm>
            <a:off x="547626" y="4530756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ㄱ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0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6ACB0-13C1-9816-EE4D-E356F48B62D5}"/>
              </a:ext>
            </a:extLst>
          </p:cNvPr>
          <p:cNvSpPr txBox="1"/>
          <p:nvPr/>
        </p:nvSpPr>
        <p:spPr>
          <a:xfrm>
            <a:off x="3363375" y="4490626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ㄲ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1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03496-116C-9671-0143-A3BC320E2997}"/>
              </a:ext>
            </a:extLst>
          </p:cNvPr>
          <p:cNvSpPr txBox="1"/>
          <p:nvPr/>
        </p:nvSpPr>
        <p:spPr>
          <a:xfrm>
            <a:off x="6667168" y="4490625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ㄴ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2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831AE-4DAB-7FC4-22D9-F48D95AFEA93}"/>
              </a:ext>
            </a:extLst>
          </p:cNvPr>
          <p:cNvSpPr txBox="1"/>
          <p:nvPr/>
        </p:nvSpPr>
        <p:spPr>
          <a:xfrm>
            <a:off x="9760036" y="4490624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ㄷ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3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D7EB2-58F4-B890-6FD6-0B4940036AB7}"/>
              </a:ext>
            </a:extLst>
          </p:cNvPr>
          <p:cNvSpPr txBox="1"/>
          <p:nvPr/>
        </p:nvSpPr>
        <p:spPr>
          <a:xfrm>
            <a:off x="701210" y="282903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588 </a:t>
            </a:r>
            <a:r>
              <a:rPr lang="ko-KR" altLang="en-US" sz="3600" dirty="0"/>
              <a:t>*</a:t>
            </a:r>
            <a:r>
              <a:rPr lang="en-US" altLang="ko-KR" sz="3600" dirty="0"/>
              <a:t> 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213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0510C-7D69-C7B8-A8EE-9F2EE603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모음에도 번호를</a:t>
            </a:r>
            <a:r>
              <a:rPr lang="en-US" altLang="ko-KR" sz="6600" dirty="0"/>
              <a:t>….</a:t>
            </a:r>
            <a:endParaRPr lang="ko-KR" alt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009A5-23B6-0D5C-6F67-642D73FCBF97}"/>
              </a:ext>
            </a:extLst>
          </p:cNvPr>
          <p:cNvSpPr txBox="1"/>
          <p:nvPr/>
        </p:nvSpPr>
        <p:spPr>
          <a:xfrm>
            <a:off x="759383" y="3382799"/>
            <a:ext cx="153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'</a:t>
            </a:r>
            <a:r>
              <a:rPr lang="ko-KR" altLang="en-US" sz="7200" dirty="0"/>
              <a:t>가</a:t>
            </a:r>
            <a:r>
              <a:rPr lang="en-US" altLang="ko-KR" sz="7200" dirty="0"/>
              <a:t>’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5C-C122-33DC-CDB2-1360248BB111}"/>
              </a:ext>
            </a:extLst>
          </p:cNvPr>
          <p:cNvSpPr txBox="1"/>
          <p:nvPr/>
        </p:nvSpPr>
        <p:spPr>
          <a:xfrm>
            <a:off x="3748878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 err="1"/>
              <a:t>갸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27EF497-CC41-9893-8E73-14388A54E062}"/>
              </a:ext>
            </a:extLst>
          </p:cNvPr>
          <p:cNvSpPr/>
          <p:nvPr/>
        </p:nvSpPr>
        <p:spPr>
          <a:xfrm>
            <a:off x="2424759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0CDFC-386A-F5AE-9F6A-CB994C954AB2}"/>
              </a:ext>
            </a:extLst>
          </p:cNvPr>
          <p:cNvSpPr txBox="1"/>
          <p:nvPr/>
        </p:nvSpPr>
        <p:spPr>
          <a:xfrm>
            <a:off x="3738084" y="2788003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56 </a:t>
            </a:r>
            <a:r>
              <a:rPr lang="ko-KR" altLang="en-US" sz="3600" dirty="0"/>
              <a:t>*</a:t>
            </a:r>
            <a:r>
              <a:rPr lang="en-US" altLang="ko-KR" sz="3600" dirty="0"/>
              <a:t> 1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F31B7-4765-8EA4-CCC1-0D14ADABABB4}"/>
              </a:ext>
            </a:extLst>
          </p:cNvPr>
          <p:cNvSpPr txBox="1"/>
          <p:nvPr/>
        </p:nvSpPr>
        <p:spPr>
          <a:xfrm>
            <a:off x="6796546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/>
              <a:t>거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3674F48-E687-6685-EC0E-5642B743DA0A}"/>
              </a:ext>
            </a:extLst>
          </p:cNvPr>
          <p:cNvSpPr/>
          <p:nvPr/>
        </p:nvSpPr>
        <p:spPr>
          <a:xfrm>
            <a:off x="5472427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F3A8-122C-3FB9-1152-F2829C0793AC}"/>
              </a:ext>
            </a:extLst>
          </p:cNvPr>
          <p:cNvSpPr txBox="1"/>
          <p:nvPr/>
        </p:nvSpPr>
        <p:spPr>
          <a:xfrm>
            <a:off x="6785752" y="2788003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56 </a:t>
            </a:r>
            <a:r>
              <a:rPr lang="ko-KR" altLang="en-US" sz="3600" dirty="0"/>
              <a:t>*</a:t>
            </a:r>
            <a:r>
              <a:rPr lang="en-US" altLang="ko-KR" sz="3600" dirty="0"/>
              <a:t> 2</a:t>
            </a:r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5C238-E92F-B08C-4F73-56BE9595E566}"/>
              </a:ext>
            </a:extLst>
          </p:cNvPr>
          <p:cNvSpPr txBox="1"/>
          <p:nvPr/>
        </p:nvSpPr>
        <p:spPr>
          <a:xfrm>
            <a:off x="9784437" y="3290297"/>
            <a:ext cx="1534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‘</a:t>
            </a:r>
            <a:r>
              <a:rPr lang="ko-KR" altLang="en-US" sz="7200" dirty="0"/>
              <a:t>겨</a:t>
            </a:r>
            <a:r>
              <a:rPr lang="en-US" altLang="ko-KR" sz="7200" dirty="0"/>
              <a:t>’</a:t>
            </a:r>
            <a:endParaRPr lang="ko-KR" altLang="en-US" sz="72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34E7383-11C3-C1A3-82A7-8D4CA2CD2AFC}"/>
              </a:ext>
            </a:extLst>
          </p:cNvPr>
          <p:cNvSpPr/>
          <p:nvPr/>
        </p:nvSpPr>
        <p:spPr>
          <a:xfrm>
            <a:off x="8460318" y="3705796"/>
            <a:ext cx="11947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65F4D-C0CC-AAAB-ABA9-08975A91AAA2}"/>
              </a:ext>
            </a:extLst>
          </p:cNvPr>
          <p:cNvSpPr txBox="1"/>
          <p:nvPr/>
        </p:nvSpPr>
        <p:spPr>
          <a:xfrm>
            <a:off x="9773643" y="2788003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56 </a:t>
            </a:r>
            <a:r>
              <a:rPr lang="ko-KR" altLang="en-US" sz="3600" dirty="0"/>
              <a:t>*</a:t>
            </a:r>
            <a:r>
              <a:rPr lang="en-US" altLang="ko-KR" sz="3600" dirty="0"/>
              <a:t> 3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E4B57-BC2B-F92F-33A5-529C4EB23BC9}"/>
              </a:ext>
            </a:extLst>
          </p:cNvPr>
          <p:cNvSpPr txBox="1"/>
          <p:nvPr/>
        </p:nvSpPr>
        <p:spPr>
          <a:xfrm>
            <a:off x="547626" y="4530756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ㅏ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0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6ACB0-13C1-9816-EE4D-E356F48B62D5}"/>
              </a:ext>
            </a:extLst>
          </p:cNvPr>
          <p:cNvSpPr txBox="1"/>
          <p:nvPr/>
        </p:nvSpPr>
        <p:spPr>
          <a:xfrm>
            <a:off x="3363375" y="4490626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ㅑ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1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03496-116C-9671-0143-A3BC320E2997}"/>
              </a:ext>
            </a:extLst>
          </p:cNvPr>
          <p:cNvSpPr txBox="1"/>
          <p:nvPr/>
        </p:nvSpPr>
        <p:spPr>
          <a:xfrm>
            <a:off x="6667168" y="4490625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ㄷ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2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831AE-4DAB-7FC4-22D9-F48D95AFEA93}"/>
              </a:ext>
            </a:extLst>
          </p:cNvPr>
          <p:cNvSpPr txBox="1"/>
          <p:nvPr/>
        </p:nvSpPr>
        <p:spPr>
          <a:xfrm>
            <a:off x="9760036" y="4490624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ㄹ</a:t>
            </a:r>
            <a:r>
              <a:rPr lang="ko-KR" altLang="en-US" sz="4800" dirty="0">
                <a:solidFill>
                  <a:srgbClr val="FF0000"/>
                </a:solidFill>
              </a:rPr>
              <a:t> </a:t>
            </a:r>
            <a:r>
              <a:rPr lang="en-US" altLang="ko-KR" sz="4800" dirty="0">
                <a:solidFill>
                  <a:srgbClr val="FF0000"/>
                </a:solidFill>
              </a:rPr>
              <a:t>= 3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D7EB2-58F4-B890-6FD6-0B4940036AB7}"/>
              </a:ext>
            </a:extLst>
          </p:cNvPr>
          <p:cNvSpPr txBox="1"/>
          <p:nvPr/>
        </p:nvSpPr>
        <p:spPr>
          <a:xfrm>
            <a:off x="701210" y="2829038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56 </a:t>
            </a:r>
            <a:r>
              <a:rPr lang="ko-KR" altLang="en-US" sz="3600" dirty="0"/>
              <a:t>*</a:t>
            </a:r>
            <a:r>
              <a:rPr lang="en-US" altLang="ko-KR" sz="3600" dirty="0"/>
              <a:t> 0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43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406</Words>
  <Application>Microsoft Office PowerPoint</Application>
  <PresentationFormat>와이드스크린</PresentationFormat>
  <Paragraphs>239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아스키코드를 이용해  한글 자모 분리하기</vt:lpstr>
      <vt:lpstr>PowerPoint 프레젠테이션</vt:lpstr>
      <vt:lpstr>한글의 아스키코드는?</vt:lpstr>
      <vt:lpstr>결론</vt:lpstr>
      <vt:lpstr>PowerPoint 프레젠테이션</vt:lpstr>
      <vt:lpstr>결론</vt:lpstr>
      <vt:lpstr>규칙이 보이시나요?</vt:lpstr>
      <vt:lpstr>자음에 번호를 붙여봅시다</vt:lpstr>
      <vt:lpstr>모음에도 번호를….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아스키코드를 이용해  한글 자모 분리하기</dc:title>
  <dc:creator>김 욱쨰</dc:creator>
  <cp:lastModifiedBy>김 욱쨰</cp:lastModifiedBy>
  <cp:revision>14</cp:revision>
  <dcterms:created xsi:type="dcterms:W3CDTF">2022-12-21T12:52:06Z</dcterms:created>
  <dcterms:modified xsi:type="dcterms:W3CDTF">2022-12-21T15:27:42Z</dcterms:modified>
</cp:coreProperties>
</file>