
<file path=[Content_Types].xml><?xml version="1.0" encoding="utf-8"?>
<Types xmlns="http://schemas.openxmlformats.org/package/2006/content-types">
  <Default Extension="xml" ContentType="application/xml"/>
  <Default Extension="jfif" ContentType="image/jpeg"/>
  <Default Extension="jpeg" ContentType="image/jpeg"/>
  <Default Extension="png" ContentType="image/png"/>
  <Default Extension="rels" ContentType="application/vnd.openxmlformats-package.relationships+xml"/>
  <Override PartName="/ppt/webextensions/taskpanes.xml" ContentType="application/vnd.ms-office.webextensiontaskpanes+xml"/>
  <Override PartName="/ppt/slidemasters/slidemaster1.xml" ContentType="application/vnd.openxmlformats-officedocument.presentationml.slideMaster+xml"/>
  <Override PartName="/ppt/theme/theme2.xml" ContentType="application/vnd.openxmlformats-officedocument.theme+xml"/>
  <Override PartName="/ppt/webextensions/webextension1.xml" ContentType="application/vnd.ms-office.webextension+xml"/>
  <Override PartName="/ppt/slides/slide2.xml" ContentType="application/vnd.openxmlformats-officedocument.presentationml.slide+xml"/>
  <Override PartName="/customxml/itemprops3.xml" ContentType="application/vnd.openxmlformats-officedocument.customXmlProperties+xml"/>
  <Override PartName="/ppt/presentation.xml" ContentType="application/vnd.openxmlformats-officedocument.presentationml.presentation.main+xml"/>
  <Override PartName="/customxml/itemprops1.xml" ContentType="application/vnd.openxmlformats-officedocument.customXmlProperties+xml"/>
  <Override PartName="/docprops/core.xml" ContentType="application/vnd.openxmlformats-package.core-properties+xml"/>
  <Override PartName="/ppt/slides/slide3.xml" ContentType="application/vnd.openxmlformats-officedocument.presentationml.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13.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notesslides/notesslide14.xml" ContentType="application/vnd.openxmlformats-officedocument.presentationml.notesSlide+xml"/>
  <Override PartName="/ppt/viewprops.xml" ContentType="application/vnd.openxmlformats-officedocument.presentationml.viewProps+xml"/>
  <Override PartName="/ppt/theme/theme1.xml" ContentType="application/vnd.openxmlformats-officedocument.theme+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theme/theme3.xml" ContentType="application/vnd.openxmlformats-officedocument.them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85" r:id="rId3"/>
    <p:sldId id="306" r:id="rId4"/>
    <p:sldId id="309" r:id="rId5"/>
    <p:sldId id="303" r:id="rId6"/>
    <p:sldId id="310" r:id="rId7"/>
    <p:sldId id="311" r:id="rId8"/>
    <p:sldId id="320" r:id="rId9"/>
    <p:sldId id="312" r:id="rId10"/>
    <p:sldId id="321" r:id="rId11"/>
    <p:sldId id="325" r:id="rId12"/>
    <p:sldId id="322" r:id="rId13"/>
    <p:sldId id="313" r:id="rId14"/>
    <p:sldId id="323" r:id="rId15"/>
    <p:sldId id="314" r:id="rId16"/>
    <p:sldId id="315" r:id="rId17"/>
    <p:sldId id="316" r:id="rId18"/>
    <p:sldId id="324"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D89A"/>
    <a:srgbClr val="1B895F"/>
    <a:srgbClr val="136143"/>
    <a:srgbClr val="0B3B29"/>
    <a:srgbClr val="8439BD"/>
    <a:srgbClr val="8F2EA2"/>
    <a:srgbClr val="3EDA9F"/>
    <a:srgbClr val="10543A"/>
    <a:srgbClr val="D9A5E3"/>
    <a:srgbClr val="20A4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5033" autoAdjust="0"/>
  </p:normalViewPr>
  <p:slideViewPr>
    <p:cSldViewPr snapToGrid="0" showGuides="1">
      <p:cViewPr varScale="1">
        <p:scale>
          <a:sx n="67" d="100"/>
          <a:sy n="67" d="100"/>
        </p:scale>
        <p:origin x="652" y="44"/>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3.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69EE589-325A-43D0-9782-99301696FA6F}"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CD17640-B179-4E32-99E3-F3E0E9E8CBB4}"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98E9BFB-E75D-43AD-982F-060C64F14FF5}"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1BE3D34-7B93-4603-8328-F1B4DD4721FD}"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202D870-5B1D-4C0E-B3B6-8CC098C09F19}"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B40E866-1859-46C2-A947-8B642B555A7C}"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C231735-93F2-4F2C-9D22-CE9A50D92238}"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DC442B0-BAC7-4DF9-8EE9-72977F464934}"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F52E0F6-C430-4A37-9CAB-06CA7D21F518}"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714D143-467C-4510-AE42-3C06FFC6D7C7}"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A6EB462-9552-473F-962D-19DF70D9EDD7}"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E9BD0EC-DE12-4F0C-B42F-45E10C17F76C}"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774753A-70DF-4425-AAFD-2FB355805C76}"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3239A08-CD9F-4AC3-891A-C4DD5F994E0A}"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FBD928B-44B1-45F7-9294-A82873D5FE9D}"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E1378D2-CB19-4BBF-A135-A8DAEE45EADD}"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17C84D4-2E86-4BAB-B2B4-E9B6E65E5664}"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7E6A1A1-9404-4EFC-BC6D-1A2D07229917}"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p:bgPr>
    </p:bg>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solidFill>
                  <a:schemeClr val="bg2">
                    <a:lumMod val="75000"/>
                  </a:schemeClr>
                </a:solidFill>
              </a:defRPr>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solidFill>
                  <a:schemeClr val="bg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9" name="Oval 8"/>
          <p:cNvSpPr/>
          <p:nvPr/>
        </p:nvSpPr>
        <p:spPr>
          <a:xfrm>
            <a:off x="6848475" y="5038949"/>
            <a:ext cx="600075" cy="60007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43449" y="5049837"/>
            <a:ext cx="600075" cy="60007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95962" y="5038950"/>
            <a:ext cx="600075" cy="60007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700" y="6176962"/>
            <a:ext cx="12204700" cy="681037"/>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noEditPoints="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noEditPoints="1"/>
          </p:cNvSpPr>
          <p:nvPr>
            <p:ph type="sldNum" sz="quarter" idx="12"/>
          </p:nvPr>
        </p:nvSpPr>
        <p:spPr>
          <a:xfrm>
            <a:off x="8610600" y="6356350"/>
            <a:ext cx="2743200" cy="365125"/>
          </a:xfrm>
          <a:prstGeom prst="rect">
            <a:avLst/>
          </a:prstGeom>
        </p:spPr>
        <p:txBody>
          <a:bodyPr/>
          <a:lstStyle/>
          <a:p>
            <a:fld id="{BBF4351E-3AFC-49FF-AC85-ADC9489D25DF}" type="slidenum">
              <a:rPr lang="en-US" smtClean="0"/>
              <a:t>‹#›</a:t>
            </a:fld>
            <a:endParaRPr 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noEditPoints="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noEditPoints="1"/>
          </p:cNvSpPr>
          <p:nvPr>
            <p:ph type="sldNum" sz="quarter" idx="12"/>
          </p:nvPr>
        </p:nvSpPr>
        <p:spPr>
          <a:xfrm>
            <a:off x="8610600" y="6356350"/>
            <a:ext cx="2743200" cy="365125"/>
          </a:xfrm>
          <a:prstGeom prst="rect">
            <a:avLst/>
          </a:prstGeom>
        </p:spPr>
        <p:txBody>
          <a:bodyPr/>
          <a:lstStyle/>
          <a:p>
            <a:fld id="{BBF4351E-3AFC-49FF-AC85-ADC9489D25DF}" type="slidenum">
              <a:rPr lang="en-US" smtClean="0"/>
              <a:t>‹#›</a:t>
            </a:fld>
            <a:endParaRPr lang="en-US"/>
          </a:p>
        </p:txBody>
      </p:sp>
    </p:spTree>
  </p:cSld>
  <p:clrMapOvr>
    <a:masterClrMapping/>
  </p:clrMapOvr>
  <p:hf dt="0"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p:cNvSpPr>
            <a:spLocks noGrp="1" noEditPoints="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p:cNvSpPr>
            <a:spLocks noGrp="1" noEditPoints="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p:cNvSpPr>
            <a:spLocks noGrp="1" noEditPoints="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p:cNvSpPr>
            <a:spLocks noGrp="1" noEditPoints="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p:cNvSpPr>
            <a:spLocks noGrp="1" noEditPoints="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p:cNvSpPr>
            <a:spLocks noGrp="1" noEditPoints="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p:cNvSpPr>
            <a:spLocks noGrp="1" noEditPoints="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p:cNvSpPr>
            <a:spLocks noGrp="1" noEditPoints="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p:cNvSpPr>
            <a:spLocks noGrp="1" noEditPoints="1"/>
          </p:cNvSpPr>
          <p:nvPr>
            <p:ph type="title"/>
          </p:nvPr>
        </p:nvSpPr>
        <p:spPr/>
        <p:txBody>
          <a:bodyPr/>
          <a:lstStyle/>
          <a:p>
            <a:r>
              <a:rPr lang="en-US"/>
              <a:t>Click to edit Master title style</a:t>
            </a:r>
          </a:p>
        </p:txBody>
      </p:sp>
    </p:spTree>
  </p:cSld>
  <p:clrMapOvr>
    <a:masterClrMapping/>
  </p:clrMapOvr>
  <p:hf dt="0" sldNum="0" hdr="0" ftr="0"/>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noEditPoints="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noEditPoints="1"/>
          </p:cNvSpPr>
          <p:nvPr>
            <p:ph type="sldNum" sz="quarter" idx="12"/>
          </p:nvPr>
        </p:nvSpPr>
        <p:spPr>
          <a:xfrm>
            <a:off x="8610600" y="6356350"/>
            <a:ext cx="2743200" cy="365125"/>
          </a:xfrm>
          <a:prstGeom prst="rect">
            <a:avLst/>
          </a:prstGeom>
        </p:spPr>
        <p:txBody>
          <a:bodyPr/>
          <a:lstStyle/>
          <a:p>
            <a:fld id="{BBF4351E-3AFC-49FF-AC85-ADC9489D25DF}" type="slidenum">
              <a:rPr lang="en-US" smtClean="0"/>
              <a:t>‹#›</a:t>
            </a:fld>
            <a:endParaRPr 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 name="Rectangle 9"/>
          <p:cNvSpPr/>
          <p:nvPr/>
        </p:nvSpPr>
        <p:spPr>
          <a:xfrm>
            <a:off x="-12700" y="6176962"/>
            <a:ext cx="12204700" cy="6810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a:xfrm>
            <a:off x="838200" y="6356350"/>
            <a:ext cx="2743200" cy="365125"/>
          </a:xfrm>
          <a:prstGeom prst="rect">
            <a:avLst/>
          </a:prstGeom>
        </p:spPr>
        <p:txBody>
          <a:bodyPr/>
          <a:lstStyle>
            <a:lvl1pPr>
              <a:defRPr>
                <a:solidFill>
                  <a:schemeClr val="tx2">
                    <a:lumMod val="75000"/>
                  </a:schemeClr>
                </a:solidFill>
              </a:defRPr>
            </a:lvl1pPr>
          </a:lstStyle>
          <a:p>
            <a:endParaRPr lang="en-US"/>
          </a:p>
        </p:txBody>
      </p:sp>
      <p:sp>
        <p:nvSpPr>
          <p:cNvPr id="5" name="Footer Placeholder 4"/>
          <p:cNvSpPr>
            <a:spLocks noGrp="1" noEditPoints="1"/>
          </p:cNvSpPr>
          <p:nvPr>
            <p:ph type="ftr" sz="quarter" idx="11"/>
          </p:nvPr>
        </p:nvSpPr>
        <p:spPr>
          <a:xfrm>
            <a:off x="4038600" y="6356350"/>
            <a:ext cx="4114800" cy="365125"/>
          </a:xfrm>
          <a:prstGeom prst="rect">
            <a:avLst/>
          </a:prstGeom>
        </p:spPr>
        <p:txBody>
          <a:bodyPr/>
          <a:lstStyle>
            <a:lvl1pPr>
              <a:defRPr>
                <a:solidFill>
                  <a:schemeClr val="tx2">
                    <a:lumMod val="75000"/>
                  </a:schemeClr>
                </a:solidFill>
              </a:defRPr>
            </a:lvl1pPr>
          </a:lstStyle>
          <a:p>
            <a:endParaRPr lang="en-US"/>
          </a:p>
        </p:txBody>
      </p:sp>
      <p:sp>
        <p:nvSpPr>
          <p:cNvPr id="6" name="Slide Number Placeholder 5"/>
          <p:cNvSpPr>
            <a:spLocks noGrp="1" noEditPoints="1"/>
          </p:cNvSpPr>
          <p:nvPr>
            <p:ph type="sldNum" sz="quarter" idx="12"/>
          </p:nvPr>
        </p:nvSpPr>
        <p:spPr>
          <a:xfrm>
            <a:off x="8610600" y="6356350"/>
            <a:ext cx="2743200" cy="365125"/>
          </a:xfrm>
          <a:prstGeom prst="rect">
            <a:avLst/>
          </a:prstGeom>
        </p:spPr>
        <p:txBody>
          <a:bodyPr/>
          <a:lstStyle>
            <a:lvl1pPr>
              <a:defRPr>
                <a:solidFill>
                  <a:schemeClr val="tx2">
                    <a:lumMod val="75000"/>
                  </a:schemeClr>
                </a:solidFill>
              </a:defRPr>
            </a:lvl1pPr>
          </a:lstStyle>
          <a:p>
            <a:fld id="{BBF4351E-3AFC-49FF-AC85-ADC9489D25DF}" type="slidenum">
              <a:rPr lang="en-US" smtClean="0"/>
              <a:t>‹#›</a:t>
            </a:fld>
            <a:endParaRPr lang="en-US"/>
          </a:p>
        </p:txBody>
      </p:sp>
      <p:sp>
        <p:nvSpPr>
          <p:cNvPr id="7" name="Oval 6"/>
          <p:cNvSpPr/>
          <p:nvPr/>
        </p:nvSpPr>
        <p:spPr>
          <a:xfrm>
            <a:off x="2981325" y="1709738"/>
            <a:ext cx="600075" cy="60007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76299" y="1720626"/>
            <a:ext cx="600075" cy="60007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28812" y="1709739"/>
            <a:ext cx="600075" cy="60007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noEditPoints="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noEditPoints="1"/>
          </p:cNvSpPr>
          <p:nvPr>
            <p:ph type="sldNum" sz="quarter" idx="12"/>
          </p:nvPr>
        </p:nvSpPr>
        <p:spPr>
          <a:xfrm>
            <a:off x="8610600" y="6356350"/>
            <a:ext cx="2743200" cy="365125"/>
          </a:xfrm>
          <a:prstGeom prst="rect">
            <a:avLst/>
          </a:prstGeom>
        </p:spPr>
        <p:txBody>
          <a:bodyPr/>
          <a:lstStyle/>
          <a:p>
            <a:fld id="{BBF4351E-3AFC-49FF-AC85-ADC9489D25DF}" type="slidenum">
              <a:rPr lang="en-US" smtClean="0"/>
              <a:t>‹#›</a:t>
            </a:fld>
            <a:endParaRPr 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a:xfrm>
            <a:off x="838200" y="6410140"/>
            <a:ext cx="2743200" cy="365125"/>
          </a:xfrm>
          <a:prstGeom prst="rect">
            <a:avLst/>
          </a:prstGeom>
        </p:spPr>
        <p:txBody>
          <a:bodyPr/>
          <a:lstStyle>
            <a:lvl1pPr>
              <a:defRPr>
                <a:solidFill>
                  <a:schemeClr val="tx2">
                    <a:lumMod val="75000"/>
                  </a:schemeClr>
                </a:solidFill>
              </a:defRPr>
            </a:lvl1pPr>
          </a:lstStyle>
          <a:p>
            <a:endParaRPr lang="en-US"/>
          </a:p>
        </p:txBody>
      </p:sp>
      <p:sp>
        <p:nvSpPr>
          <p:cNvPr id="8" name="Footer Placeholder 7"/>
          <p:cNvSpPr>
            <a:spLocks noGrp="1" noEditPoints="1"/>
          </p:cNvSpPr>
          <p:nvPr>
            <p:ph type="ftr" sz="quarter" idx="11"/>
          </p:nvPr>
        </p:nvSpPr>
        <p:spPr>
          <a:xfrm>
            <a:off x="4038600" y="6410140"/>
            <a:ext cx="4114800" cy="365125"/>
          </a:xfrm>
          <a:prstGeom prst="rect">
            <a:avLst/>
          </a:prstGeom>
        </p:spPr>
        <p:txBody>
          <a:bodyPr/>
          <a:lstStyle>
            <a:lvl1pPr>
              <a:defRPr>
                <a:solidFill>
                  <a:schemeClr val="tx2">
                    <a:lumMod val="75000"/>
                  </a:schemeClr>
                </a:solidFill>
              </a:defRPr>
            </a:lvl1pPr>
          </a:lstStyle>
          <a:p>
            <a:endParaRPr lang="en-US"/>
          </a:p>
        </p:txBody>
      </p:sp>
      <p:sp>
        <p:nvSpPr>
          <p:cNvPr id="9" name="Slide Number Placeholder 8"/>
          <p:cNvSpPr>
            <a:spLocks noGrp="1" noEditPoints="1"/>
          </p:cNvSpPr>
          <p:nvPr>
            <p:ph type="sldNum" sz="quarter" idx="12"/>
          </p:nvPr>
        </p:nvSpPr>
        <p:spPr>
          <a:xfrm>
            <a:off x="8610600" y="6410140"/>
            <a:ext cx="2743200" cy="365125"/>
          </a:xfrm>
          <a:prstGeom prst="rect">
            <a:avLst/>
          </a:prstGeom>
        </p:spPr>
        <p:txBody>
          <a:bodyPr/>
          <a:lstStyle>
            <a:lvl1pPr>
              <a:defRPr>
                <a:solidFill>
                  <a:schemeClr val="tx2">
                    <a:lumMod val="75000"/>
                  </a:schemeClr>
                </a:solidFill>
              </a:defRPr>
            </a:lvl1pPr>
          </a:lstStyle>
          <a:p>
            <a:fld id="{BBF4351E-3AFC-49FF-AC85-ADC9489D25DF}" type="slidenum">
              <a:rPr lang="en-US" smtClean="0"/>
              <a:t>‹#›</a:t>
            </a:fld>
            <a:endParaRPr lang="en-US"/>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noEditPoints="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noEditPoints="1"/>
          </p:cNvSpPr>
          <p:nvPr>
            <p:ph type="sldNum" sz="quarter" idx="12"/>
          </p:nvPr>
        </p:nvSpPr>
        <p:spPr>
          <a:xfrm>
            <a:off x="8610600" y="6356350"/>
            <a:ext cx="2743200" cy="365125"/>
          </a:xfrm>
          <a:prstGeom prst="rect">
            <a:avLst/>
          </a:prstGeom>
        </p:spPr>
        <p:txBody>
          <a:bodyPr/>
          <a:lstStyle/>
          <a:p>
            <a:fld id="{BBF4351E-3AFC-49FF-AC85-ADC9489D25DF}" type="slidenum">
              <a:rPr lang="en-US" smtClean="0"/>
              <a:t>‹#›</a:t>
            </a:fld>
            <a:endParaRPr lang="en-US"/>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noEditPoints="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noEditPoints="1"/>
          </p:cNvSpPr>
          <p:nvPr>
            <p:ph type="sldNum" sz="quarter" idx="12"/>
          </p:nvPr>
        </p:nvSpPr>
        <p:spPr>
          <a:xfrm>
            <a:off x="8610600" y="6356350"/>
            <a:ext cx="2743200" cy="365125"/>
          </a:xfrm>
          <a:prstGeom prst="rect">
            <a:avLst/>
          </a:prstGeom>
        </p:spPr>
        <p:txBody>
          <a:bodyPr/>
          <a:lstStyle/>
          <a:p>
            <a:fld id="{BBF4351E-3AFC-49FF-AC85-ADC9489D25DF}"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p:bgPr>
    </p:bg>
    <p:spTree>
      <p:nvGrpSpPr>
        <p:cNvPr id="1" name=""/>
        <p:cNvGrpSpPr/>
        <p:nvPr/>
      </p:nvGrpSpPr>
      <p:grpSpPr>
        <a:xfrm>
          <a:off x="0" y="0"/>
          <a:ext cx="0" cy="0"/>
          <a:chOff x="0" y="0"/>
          <a:chExt cx="0" cy="0"/>
        </a:xfrm>
      </p:grpSpPr>
      <p:sp>
        <p:nvSpPr>
          <p:cNvPr id="14" name="Rectangle 13"/>
          <p:cNvSpPr/>
          <p:nvPr/>
        </p:nvSpPr>
        <p:spPr>
          <a:xfrm>
            <a:off x="-12700" y="6176962"/>
            <a:ext cx="12204700" cy="6810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Oval 10"/>
          <p:cNvSpPr/>
          <p:nvPr/>
        </p:nvSpPr>
        <p:spPr>
          <a:xfrm>
            <a:off x="1438468" y="5977805"/>
            <a:ext cx="408526" cy="40852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03530" y="5977805"/>
            <a:ext cx="408526" cy="40852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999" y="5977805"/>
            <a:ext cx="408526" cy="40852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6"/>
          <p:cNvSpPr>
            <a:spLocks noGrp="1" noEditPoints="1"/>
          </p:cNvSpPr>
          <p:nvPr>
            <p:ph type="dt" sz="half" idx="2"/>
          </p:nvPr>
        </p:nvSpPr>
        <p:spPr>
          <a:xfrm>
            <a:off x="838200" y="6410140"/>
            <a:ext cx="2743200" cy="365125"/>
          </a:xfrm>
          <a:prstGeom prst="rect">
            <a:avLst/>
          </a:prstGeom>
        </p:spPr>
        <p:txBody>
          <a:bodyPr/>
          <a:lstStyle>
            <a:lvl1pPr>
              <a:defRPr>
                <a:solidFill>
                  <a:schemeClr val="tx2">
                    <a:lumMod val="75000"/>
                  </a:schemeClr>
                </a:solidFill>
              </a:defRPr>
            </a:lvl1pPr>
          </a:lstStyle>
          <a:p>
            <a:endParaRPr lang="en-US"/>
          </a:p>
        </p:txBody>
      </p:sp>
      <p:sp>
        <p:nvSpPr>
          <p:cNvPr id="16" name="Footer Placeholder 7"/>
          <p:cNvSpPr>
            <a:spLocks noGrp="1" noEditPoints="1"/>
          </p:cNvSpPr>
          <p:nvPr>
            <p:ph type="ftr" sz="quarter" idx="3"/>
          </p:nvPr>
        </p:nvSpPr>
        <p:spPr>
          <a:xfrm>
            <a:off x="4038600" y="6410140"/>
            <a:ext cx="4114800" cy="365125"/>
          </a:xfrm>
          <a:prstGeom prst="rect">
            <a:avLst/>
          </a:prstGeom>
        </p:spPr>
        <p:txBody>
          <a:bodyPr/>
          <a:lstStyle>
            <a:lvl1pPr>
              <a:defRPr>
                <a:solidFill>
                  <a:schemeClr val="tx2">
                    <a:lumMod val="75000"/>
                  </a:schemeClr>
                </a:solidFill>
              </a:defRPr>
            </a:lvl1pPr>
          </a:lstStyle>
          <a:p>
            <a:endParaRPr lang="en-US"/>
          </a:p>
        </p:txBody>
      </p:sp>
      <p:sp>
        <p:nvSpPr>
          <p:cNvPr id="17" name="Slide Number Placeholder 8"/>
          <p:cNvSpPr>
            <a:spLocks noGrp="1" noEditPoints="1"/>
          </p:cNvSpPr>
          <p:nvPr>
            <p:ph type="sldNum" sz="quarter" idx="4"/>
          </p:nvPr>
        </p:nvSpPr>
        <p:spPr>
          <a:xfrm>
            <a:off x="8610600" y="6410140"/>
            <a:ext cx="2743200" cy="365125"/>
          </a:xfrm>
          <a:prstGeom prst="rect">
            <a:avLst/>
          </a:prstGeom>
        </p:spPr>
        <p:txBody>
          <a:bodyPr/>
          <a:lstStyle>
            <a:lvl1pPr>
              <a:defRPr>
                <a:solidFill>
                  <a:schemeClr val="tx2">
                    <a:lumMod val="75000"/>
                  </a:schemeClr>
                </a:solidFill>
              </a:defRPr>
            </a:lvl1pPr>
          </a:lstStyle>
          <a:p>
            <a:fld id="{BBF4351E-3AFC-49FF-AC85-ADC9489D25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sldNum="0" hdr="0" ftr="0"/>
  <p:txStyles>
    <p:titleStyle>
      <a:lvl1pPr algn="l" defTabSz="914400" rtl="0" eaLnBrk="1" latinLnBrk="0" hangingPunct="1">
        <a:lnSpc>
          <a:spcPct val="90000"/>
        </a:lnSpc>
        <a:spcBef>
          <a:spcPct val="0"/>
        </a:spcBef>
        <a:buNone/>
        <a:defRPr sz="4400" kern="1200">
          <a:solidFill>
            <a:schemeClr val="tx2">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hyperlink" Target="https://www.shanelynn.ie/plotting-with-python-and-pandas-libraries-for-data-visualisation/" TargetMode="External"/><Relationship Id="rId3" Type="http://schemas.openxmlformats.org/officeDocument/2006/relationships/slideLayout" Target="../slideLayouts/slideLayout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hyperlink" Target="https://www.shanelynn.ie/plotting-with-python-and-pandas-libraries-for-data-visualisation/" TargetMode="External"/><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s://www.shanelynn.ie/plotting-with-python-and-pandas-libraries-for-data-visualisation/" TargetMode="External"/><Relationship Id="rId3" Type="http://schemas.openxmlformats.org/officeDocument/2006/relationships/image" Target="../media/image27.png"/><Relationship Id="rId4" Type="http://schemas.openxmlformats.org/officeDocument/2006/relationships/hyperlink" Target="https://www.shanelynn.ie/plotting-with-python-and-pandas-libraries-for-data-visualisation/" TargetMode="External"/><Relationship Id="rId5" Type="http://schemas.openxmlformats.org/officeDocument/2006/relationships/slideLayout" Target="../slideLayouts/slideLayout2.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hyperlink" Target="https://www.shanelynn.ie/plotting-with-python-and-pandas-libraries-for-data-visualisation/" TargetMode="External"/><Relationship Id="rId3" Type="http://schemas.openxmlformats.org/officeDocument/2006/relationships/slideLayout" Target="../slideLayouts/slideLayout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hyperlink" Target="https://www.shanelynn.ie/plotting-with-python-and-pandas-libraries-for-data-visualisation/" TargetMode="External"/><Relationship Id="rId3" Type="http://schemas.openxmlformats.org/officeDocument/2006/relationships/image" Target="../media/image29.png"/><Relationship Id="rId4" Type="http://schemas.openxmlformats.org/officeDocument/2006/relationships/hyperlink" Target="https://www.shanelynn.ie/plotting-with-python-and-pandas-libraries-for-data-visualisation/" TargetMode="External"/><Relationship Id="rId5" Type="http://schemas.openxmlformats.org/officeDocument/2006/relationships/slideLayout" Target="../slideLayouts/slideLayout2.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hyperlink" Target="https://www.shanelynn.ie/plotting-with-python-and-pandas-libraries-for-data-visualisation/" TargetMode="External"/><Relationship Id="rId3" Type="http://schemas.openxmlformats.org/officeDocument/2006/relationships/slideLayout" Target="../slideLayouts/slideLayout2.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hyperlink" Target="https://www.shanelynn.ie/plotting-with-python-and-pandas-libraries-for-data-visualisation/" TargetMode="External"/><Relationship Id="rId3" Type="http://schemas.openxmlformats.org/officeDocument/2006/relationships/slideLayout" Target="../slideLayouts/slideLayout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s://www.freepik.com/premium-vector/mascot-house-holding-banner-that-says-thank-you-cute-design_22046306.htm" TargetMode="External"/><Relationship Id="rId3" Type="http://schemas.openxmlformats.org/officeDocument/2006/relationships/slideLayout" Target="../slideLayouts/slideLayout2.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pbpython.com/pandas_dtypes.html" TargetMode="External"/><Relationship Id="rId3" Type="http://schemas.openxmlformats.org/officeDocument/2006/relationships/image" Target="../media/image3.png"/><Relationship Id="rId4" Type="http://schemas.openxmlformats.org/officeDocument/2006/relationships/hyperlink" Target="https://www.shanelynn.ie/plotting-with-python-and-pandas-libraries-for-data-visualisation/" TargetMode="External"/><Relationship Id="rId5" Type="http://schemas.openxmlformats.org/officeDocument/2006/relationships/hyperlink" Target="https://www.kaggle.com/datasets/alankmwong/toronto-home-price-index" TargetMode="External"/><Relationship Id="rId6" Type="http://schemas.openxmlformats.org/officeDocument/2006/relationships/slideLayout" Target="../slideLayouts/slideLayout2.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www.shanelynn.ie/plotting-with-python-and-pandas-libraries-for-data-visualisation/" TargetMode="External"/><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www.shanelynn.ie/plotting-with-python-and-pandas-libraries-for-data-visualisation/" TargetMode="External"/><Relationship Id="rId3" Type="http://schemas.openxmlformats.org/officeDocument/2006/relationships/image" Target="../media/image25.png"/><Relationship Id="rId4" Type="http://schemas.openxmlformats.org/officeDocument/2006/relationships/hyperlink" Target="https://www.shanelynn.ie/plotting-with-python-and-pandas-libraries-for-data-visualisation/" TargetMode="External"/><Relationship Id="rId5" Type="http://schemas.openxmlformats.org/officeDocument/2006/relationships/slideLayout" Target="../slideLayouts/slideLayout2.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www.shanelynn.ie/plotting-with-python-and-pandas-libraries-for-data-visualisation/" TargetMode="External"/><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www.shanelynn.ie/plotting-with-python-and-pandas-libraries-for-data-visualisation/" TargetMode="External"/><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noEditPoints="1"/>
          </p:cNvSpPr>
          <p:nvPr>
            <p:ph type="title"/>
          </p:nvPr>
        </p:nvSpPr>
        <p:spPr>
          <a:xfrm>
            <a:off x="0" y="648511"/>
            <a:ext cx="12192000" cy="718766"/>
          </a:xfrm>
        </p:spPr>
        <p:txBody>
          <a:bodyPr>
            <a:normAutofit fontScale="90000"/>
          </a:bodyPr>
          <a:lstStyle/>
          <a:p>
            <a:r>
              <a:rPr lang="en-CA" sz="5400" dirty="0"/>
              <a:t>  </a:t>
            </a:r>
          </a:p>
          <a:p>
            <a:r>
              <a:rPr lang="en-CA" sz="5400" dirty="0"/>
              <a:t>      </a:t>
            </a:r>
          </a:p>
          <a:p>
            <a:endParaRPr lang="en-CA" sz="6600" dirty="0"/>
          </a:p>
          <a:p>
            <a:endParaRPr lang="en-CA" sz="6600" dirty="0"/>
          </a:p>
          <a:p>
            <a:r>
              <a:rPr lang="en-CA" sz="6600" dirty="0"/>
              <a:t>     </a:t>
            </a:r>
          </a:p>
          <a:p>
            <a:r>
              <a:rPr lang="en-CA" sz="6600" dirty="0"/>
              <a:t>   </a:t>
            </a:r>
            <a:r>
              <a:rPr lang="en-CA" sz="6600" dirty="0">
                <a:solidFill>
                  <a:srgbClr val="002060"/>
                </a:solidFill>
              </a:rPr>
              <a:t>Toronto Housing Market</a:t>
            </a:r>
          </a:p>
          <a:p>
            <a:endParaRPr lang="en-CA" dirty="0"/>
          </a:p>
          <a:p>
            <a:endParaRPr lang="en-CA" dirty="0"/>
          </a:p>
          <a:p>
            <a:endParaRPr lang="en-CA" dirty="0"/>
          </a:p>
          <a:p>
            <a:r>
              <a:rPr lang="en-CA" dirty="0"/>
              <a:t>                                                </a:t>
            </a:r>
          </a:p>
          <a:p>
            <a:endParaRPr lang="en-CA" dirty="0"/>
          </a:p>
          <a:p>
            <a:r>
              <a:rPr lang="en-CA" dirty="0"/>
              <a:t>                                                                                                                             </a:t>
            </a:r>
          </a:p>
          <a:p>
            <a:endParaRPr lang="en-CA" dirty="0"/>
          </a:p>
        </p:txBody>
      </p:sp>
      <p:sp>
        <p:nvSpPr>
          <p:cNvPr id="15" name="Home Button 14"/>
          <p:cNvSpPr/>
          <p:nvPr/>
        </p:nvSpPr>
        <p:spPr>
          <a:xfrm>
            <a:off x="1070042" y="1696935"/>
            <a:ext cx="2313022" cy="1967149"/>
          </a:xfrm>
          <a:prstGeom prst="actionButtonHome">
            <a:avLst/>
          </a:prstGeom>
          <a:solidFill>
            <a:srgbClr val="00206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ome Button 15"/>
          <p:cNvSpPr/>
          <p:nvPr/>
        </p:nvSpPr>
        <p:spPr>
          <a:xfrm>
            <a:off x="5847403" y="1718553"/>
            <a:ext cx="2464341" cy="1945532"/>
          </a:xfrm>
          <a:prstGeom prst="actionButtonHome">
            <a:avLst/>
          </a:prstGeom>
          <a:solidFill>
            <a:srgbClr val="C0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ome Button 16"/>
          <p:cNvSpPr/>
          <p:nvPr/>
        </p:nvSpPr>
        <p:spPr>
          <a:xfrm>
            <a:off x="3383064" y="3685702"/>
            <a:ext cx="2464340" cy="1902298"/>
          </a:xfrm>
          <a:prstGeom prst="actionButtonHome">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ome Button 17"/>
          <p:cNvSpPr/>
          <p:nvPr/>
        </p:nvSpPr>
        <p:spPr>
          <a:xfrm>
            <a:off x="8311744" y="3664085"/>
            <a:ext cx="2194127" cy="1923915"/>
          </a:xfrm>
          <a:prstGeom prst="actionButtonHome">
            <a:avLst/>
          </a:prstGeom>
          <a:solidFill>
            <a:srgbClr val="00206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079573" y="6306110"/>
            <a:ext cx="4271986" cy="519102"/>
          </a:xfrm>
          <a:prstGeom prst="rect">
            <a:avLst/>
          </a:prstGeom>
          <a:noFill/>
        </p:spPr>
        <p:txBody>
          <a:bodyPr wrap="square" rtlCol="0">
            <a:spAutoFit/>
          </a:bodyPr>
          <a:lstStyle/>
          <a:p>
            <a:r>
              <a:rPr lang="en-CA" sz="2800" b="1">
                <a:solidFill>
                  <a:schemeClr val="tx2">
                    <a:lumMod val="75000"/>
                  </a:schemeClr>
                </a:solidFill>
              </a:rPr>
              <a:t>VAIDEHI ATODARIA</a:t>
            </a:r>
            <a:endParaRPr lang="en-US" sz="1800" b="1">
              <a:solidFill>
                <a:schemeClr val="tx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611026"/>
          </a:xfrm>
        </p:spPr>
        <p:txBody>
          <a:bodyPr/>
          <a:lstStyle/>
          <a:p>
            <a:r>
              <a:rPr lang="en-CA" sz="2800">
                <a:solidFill>
                  <a:srgbClr val="002060"/>
                </a:solidFill>
              </a:rPr>
              <a:t>Seasonal variation</a:t>
            </a:r>
            <a:endParaRPr sz="2800">
              <a:solidFill>
                <a:srgbClr val="002060"/>
              </a:solidFill>
            </a:endParaRPr>
          </a:p>
        </p:txBody>
      </p:sp>
      <p:sp>
        <p:nvSpPr>
          <p:cNvPr id="3" name="Content Placeholder 2"/>
          <p:cNvSpPr>
            <a:spLocks noGrp="1" noEditPoints="1"/>
          </p:cNvSpPr>
          <p:nvPr>
            <p:ph idx="1"/>
          </p:nvPr>
        </p:nvSpPr>
        <p:spPr>
          <a:xfrm>
            <a:off x="838200" y="901387"/>
            <a:ext cx="10515600" cy="5275576"/>
          </a:xfrm>
        </p:spPr>
        <p:txBody>
          <a:bodyPr/>
          <a:lstStyle/>
          <a:p/>
        </p:txBody>
      </p:sp>
      <p:pic>
        <p:nvPicPr>
          <p:cNvPr id="5" name="Picture 4"/>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838200" y="892303"/>
            <a:ext cx="9405361" cy="47733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572193"/>
          </a:xfrm>
        </p:spPr>
        <p:txBody>
          <a:bodyPr/>
          <a:lstStyle/>
          <a:p>
            <a:r>
              <a:rPr lang="en-CA" sz="2000">
                <a:solidFill>
                  <a:srgbClr val="002060"/>
                </a:solidFill>
              </a:rPr>
              <a:t>Different Popular Neighbourhood in Toronto by World Cloud  </a:t>
            </a:r>
            <a:endParaRPr sz="2000">
              <a:solidFill>
                <a:srgbClr val="002060"/>
              </a:solidFill>
            </a:endParaRPr>
          </a:p>
        </p:txBody>
      </p:sp>
      <p:pic>
        <p:nvPicPr>
          <p:cNvPr id="4" name="Picture 3"/>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838200" y="1025654"/>
            <a:ext cx="9507102" cy="45733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71835" y="365125"/>
            <a:ext cx="11081965" cy="541126"/>
          </a:xfrm>
        </p:spPr>
        <p:txBody>
          <a:bodyPr/>
          <a:lstStyle/>
          <a:p>
            <a:r>
              <a:rPr lang="en-CA" sz="2000">
                <a:solidFill>
                  <a:srgbClr val="002060"/>
                </a:solidFill>
              </a:rPr>
              <a:t>Different Neighbourhood Trends in Toronto</a:t>
            </a:r>
            <a:r>
              <a:rPr lang="en-CA">
                <a:solidFill>
                  <a:srgbClr val="002060"/>
                </a:solidFill>
              </a:rPr>
              <a:t> </a:t>
            </a:r>
            <a:endParaRPr>
              <a:solidFill>
                <a:srgbClr val="002060"/>
              </a:solidFill>
            </a:endParaRPr>
          </a:p>
        </p:txBody>
      </p:sp>
      <p:pic>
        <p:nvPicPr>
          <p:cNvPr id="5" name="Picture 4"/>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271835" y="1161926"/>
            <a:ext cx="6812368" cy="4467726"/>
          </a:xfrm>
          <a:prstGeom prst="rect">
            <a:avLst/>
          </a:prstGeom>
        </p:spPr>
      </p:pic>
      <p:pic>
        <p:nvPicPr>
          <p:cNvPr id="8" name="Picture 7"/>
          <p:cNvPicPr>
            <a:picLocks noChangeAspect="1"/>
          </p:cNvPicPr>
          <p:nvPr/>
        </p:nvPicPr>
        <p:blipFill>
          <a:blip r:embed="rId3">
            <a:extLst>
              <a:ext uri="{837473B0-CC2E-450A-ABE3-18F120FF3D39}">
                <a1611:picAttrSrcUrl xmlns:a1611="http://schemas.microsoft.com/office/drawing/2016/11/main" r:id="rId4"/>
              </a:ext>
            </a:extLst>
          </a:blip>
          <a:srcRect/>
          <a:stretch>
            <a:fillRect/>
          </a:stretch>
        </p:blipFill>
        <p:spPr>
          <a:xfrm>
            <a:off x="7247304" y="1161926"/>
            <a:ext cx="4734995" cy="37997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1222447"/>
          </a:xfrm>
        </p:spPr>
        <p:txBody>
          <a:bodyPr/>
          <a:lstStyle/>
          <a:p>
            <a:r>
              <a:rPr lang="en-CA" sz="2000">
                <a:solidFill>
                  <a:srgbClr val="002060"/>
                </a:solidFill>
              </a:rPr>
              <a:t>Map with highlighted popular neighborhoods of downtown</a:t>
            </a:r>
            <a:endParaRPr sz="2000">
              <a:solidFill>
                <a:srgbClr val="002060"/>
              </a:solidFill>
            </a:endParaRPr>
          </a:p>
        </p:txBody>
      </p:sp>
      <p:pic>
        <p:nvPicPr>
          <p:cNvPr id="4" name="Picture 3"/>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838200" y="1215373"/>
            <a:ext cx="9040033" cy="45945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991595"/>
          </a:xfrm>
        </p:spPr>
        <p:txBody>
          <a:bodyPr/>
          <a:lstStyle/>
          <a:p>
            <a:r>
              <a:rPr lang="en-CA" sz="2000">
                <a:solidFill>
                  <a:srgbClr val="002060"/>
                </a:solidFill>
              </a:rPr>
              <a:t>Pa</a:t>
            </a:r>
            <a:r>
              <a:rPr sz="2000">
                <a:solidFill>
                  <a:srgbClr val="002060"/>
                </a:solidFill>
              </a:rPr>
              <a:t>ndemic </a:t>
            </a:r>
            <a:r>
              <a:rPr lang="en-CA" sz="2000">
                <a:solidFill>
                  <a:srgbClr val="002060"/>
                </a:solidFill>
              </a:rPr>
              <a:t>a</a:t>
            </a:r>
            <a:r>
              <a:rPr sz="2000">
                <a:solidFill>
                  <a:srgbClr val="002060"/>
                </a:solidFill>
              </a:rPr>
              <a:t>ffected the Toronto housing m</a:t>
            </a:r>
            <a:r>
              <a:rPr lang="en-CA" sz="2000">
                <a:solidFill>
                  <a:srgbClr val="002060"/>
                </a:solidFill>
              </a:rPr>
              <a:t>a</a:t>
            </a:r>
            <a:r>
              <a:rPr sz="2000">
                <a:solidFill>
                  <a:srgbClr val="002060"/>
                </a:solidFill>
              </a:rPr>
              <a:t>rket</a:t>
            </a:r>
          </a:p>
        </p:txBody>
      </p:sp>
      <p:sp>
        <p:nvSpPr>
          <p:cNvPr id="3" name="Content Placeholder 2"/>
          <p:cNvSpPr>
            <a:spLocks noGrp="1" noEditPoints="1"/>
          </p:cNvSpPr>
          <p:nvPr>
            <p:ph idx="1"/>
          </p:nvPr>
        </p:nvSpPr>
        <p:spPr/>
        <p:txBody>
          <a:bodyPr/>
          <a:lstStyle/>
          <a:p/>
        </p:txBody>
      </p:sp>
      <p:pic>
        <p:nvPicPr>
          <p:cNvPr id="4" name="Picture 3"/>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838201" y="1480987"/>
            <a:ext cx="4572663" cy="4319009"/>
          </a:xfrm>
          <a:prstGeom prst="rect">
            <a:avLst/>
          </a:prstGeom>
        </p:spPr>
      </p:pic>
      <p:pic>
        <p:nvPicPr>
          <p:cNvPr id="6" name="Picture 5"/>
          <p:cNvPicPr>
            <a:picLocks noChangeAspect="1"/>
          </p:cNvPicPr>
          <p:nvPr/>
        </p:nvPicPr>
        <p:blipFill>
          <a:blip r:embed="rId3">
            <a:extLst>
              <a:ext uri="{837473B0-CC2E-450A-ABE3-18F120FF3D39}">
                <a1611:picAttrSrcUrl xmlns:a1611="http://schemas.microsoft.com/office/drawing/2016/11/main" r:id="rId4"/>
              </a:ext>
            </a:extLst>
          </a:blip>
          <a:srcRect/>
          <a:stretch>
            <a:fillRect/>
          </a:stretch>
        </p:blipFill>
        <p:spPr>
          <a:xfrm>
            <a:off x="5558431" y="1480987"/>
            <a:ext cx="6116480" cy="43190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90472"/>
            <a:ext cx="10515600" cy="1600216"/>
          </a:xfrm>
        </p:spPr>
        <p:txBody>
          <a:bodyPr/>
          <a:lstStyle/>
          <a:p>
            <a:r>
              <a:rPr lang="en-CA" sz="2000">
                <a:solidFill>
                  <a:srgbClr val="002060"/>
                </a:solidFill>
              </a:rPr>
              <a:t>Property's prices during pandemic</a:t>
            </a:r>
            <a:endParaRPr sz="2000">
              <a:solidFill>
                <a:srgbClr val="002060"/>
              </a:solidFill>
            </a:endParaRPr>
          </a:p>
        </p:txBody>
      </p:sp>
      <p:pic>
        <p:nvPicPr>
          <p:cNvPr id="5" name="Picture 3"/>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838200" y="1281956"/>
            <a:ext cx="9364225" cy="45011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81899" y="365125"/>
            <a:ext cx="4201270" cy="5266006"/>
          </a:xfrm>
        </p:spPr>
        <p:txBody>
          <a:bodyPr/>
          <a:lstStyle/>
          <a:p>
            <a:endParaRPr lang="en-CA" sz="2400">
              <a:solidFill>
                <a:srgbClr val="002060"/>
              </a:solidFill>
            </a:endParaRPr>
          </a:p>
          <a:p>
            <a:endParaRPr lang="en-CA" sz="2400">
              <a:solidFill>
                <a:srgbClr val="002060"/>
              </a:solidFill>
            </a:endParaRPr>
          </a:p>
          <a:p>
            <a:endParaRPr lang="en-CA" sz="2400">
              <a:solidFill>
                <a:srgbClr val="002060"/>
              </a:solidFill>
            </a:endParaRPr>
          </a:p>
          <a:p>
            <a:endParaRPr lang="en-CA" sz="2400">
              <a:solidFill>
                <a:srgbClr val="002060"/>
              </a:solidFill>
            </a:endParaRPr>
          </a:p>
          <a:p>
            <a:endParaRPr lang="en-CA" sz="2400">
              <a:solidFill>
                <a:srgbClr val="002060"/>
              </a:solidFill>
            </a:endParaRPr>
          </a:p>
          <a:p>
            <a:endParaRPr lang="en-CA" sz="2400">
              <a:solidFill>
                <a:srgbClr val="002060"/>
              </a:solidFill>
            </a:endParaRPr>
          </a:p>
          <a:p>
            <a:endParaRPr lang="en-CA" sz="2400">
              <a:solidFill>
                <a:srgbClr val="002060"/>
              </a:solidFill>
            </a:endParaRPr>
          </a:p>
          <a:p>
            <a:endParaRPr lang="en-CA" sz="2400">
              <a:solidFill>
                <a:srgbClr val="002060"/>
              </a:solidFill>
            </a:endParaRPr>
          </a:p>
          <a:p>
            <a:endParaRPr lang="en-CA" sz="1800">
              <a:solidFill>
                <a:srgbClr val="002060"/>
              </a:solidFill>
            </a:endParaRPr>
          </a:p>
          <a:p>
            <a:endParaRPr lang="en-CA" sz="1800">
              <a:solidFill>
                <a:srgbClr val="002060"/>
              </a:solidFill>
            </a:endParaRPr>
          </a:p>
          <a:p>
            <a:endParaRPr lang="en-CA" sz="1800">
              <a:solidFill>
                <a:srgbClr val="002060"/>
              </a:solidFill>
            </a:endParaRPr>
          </a:p>
          <a:p>
            <a:endParaRPr lang="en-CA" sz="1800">
              <a:solidFill>
                <a:srgbClr val="002060"/>
              </a:solidFill>
            </a:endParaRPr>
          </a:p>
          <a:p>
            <a:endParaRPr lang="en-CA" sz="1800">
              <a:solidFill>
                <a:srgbClr val="002060"/>
              </a:solidFill>
            </a:endParaRPr>
          </a:p>
          <a:p>
            <a:endParaRPr sz="2400">
              <a:solidFill>
                <a:srgbClr val="002060"/>
              </a:solidFill>
            </a:endParaRPr>
          </a:p>
        </p:txBody>
      </p:sp>
      <p:sp>
        <p:nvSpPr>
          <p:cNvPr id="3" name="Content Placeholder 2"/>
          <p:cNvSpPr>
            <a:spLocks noGrp="1" noEditPoints="1"/>
          </p:cNvSpPr>
          <p:nvPr>
            <p:ph idx="1"/>
          </p:nvPr>
        </p:nvSpPr>
        <p:spPr>
          <a:xfrm>
            <a:off x="418798" y="365125"/>
            <a:ext cx="10717534" cy="366366"/>
          </a:xfrm>
        </p:spPr>
        <p:txBody>
          <a:bodyPr/>
          <a:lstStyle/>
          <a:p>
            <a:pPr marL="0" indent="0">
              <a:buNone/>
            </a:pPr>
            <a:r>
              <a:rPr sz="2000" b="1">
                <a:solidFill>
                  <a:srgbClr val="002060"/>
                </a:solidFill>
              </a:rPr>
              <a:t>f</a:t>
            </a:r>
            <a:r>
              <a:rPr lang="en-CA" sz="2000" b="1">
                <a:solidFill>
                  <a:srgbClr val="002060"/>
                </a:solidFill>
              </a:rPr>
              <a:t>a</a:t>
            </a:r>
            <a:r>
              <a:rPr sz="1800" b="1">
                <a:solidFill>
                  <a:srgbClr val="002060"/>
                </a:solidFill>
              </a:rPr>
              <a:t>ctors th</a:t>
            </a:r>
            <a:r>
              <a:rPr lang="en-CA" sz="1800" b="1">
                <a:solidFill>
                  <a:srgbClr val="002060"/>
                </a:solidFill>
              </a:rPr>
              <a:t>a</a:t>
            </a:r>
            <a:r>
              <a:rPr sz="1800" b="1">
                <a:solidFill>
                  <a:srgbClr val="002060"/>
                </a:solidFill>
              </a:rPr>
              <a:t>t </a:t>
            </a:r>
            <a:r>
              <a:rPr lang="en-CA" sz="1800" b="1">
                <a:solidFill>
                  <a:srgbClr val="002060"/>
                </a:solidFill>
              </a:rPr>
              <a:t>a</a:t>
            </a:r>
            <a:r>
              <a:rPr sz="1800" b="1">
                <a:solidFill>
                  <a:srgbClr val="002060"/>
                </a:solidFill>
              </a:rPr>
              <a:t>re driving ch</a:t>
            </a:r>
            <a:r>
              <a:rPr lang="en-CA" sz="1800" b="1">
                <a:solidFill>
                  <a:srgbClr val="002060"/>
                </a:solidFill>
              </a:rPr>
              <a:t>a</a:t>
            </a:r>
            <a:r>
              <a:rPr sz="1800" b="1">
                <a:solidFill>
                  <a:srgbClr val="002060"/>
                </a:solidFill>
              </a:rPr>
              <a:t>nges in the</a:t>
            </a:r>
            <a:r>
              <a:rPr lang="en-CA" sz="1800" b="1">
                <a:solidFill>
                  <a:srgbClr val="002060"/>
                </a:solidFill>
              </a:rPr>
              <a:t> </a:t>
            </a:r>
            <a:r>
              <a:rPr sz="1800" b="1">
                <a:solidFill>
                  <a:srgbClr val="002060"/>
                </a:solidFill>
              </a:rPr>
              <a:t>Toronto housing m</a:t>
            </a:r>
            <a:r>
              <a:rPr lang="en-CA" sz="1800" b="1">
                <a:solidFill>
                  <a:srgbClr val="002060"/>
                </a:solidFill>
              </a:rPr>
              <a:t>a</a:t>
            </a:r>
            <a:r>
              <a:rPr sz="1800" b="1">
                <a:solidFill>
                  <a:srgbClr val="002060"/>
                </a:solidFill>
              </a:rPr>
              <a:t>rket</a:t>
            </a:r>
            <a:endParaRPr lang="en-CA" sz="2000" b="1">
              <a:solidFill>
                <a:srgbClr val="002060"/>
              </a:solidFill>
            </a:endParaRPr>
          </a:p>
          <a:p>
            <a:endParaRPr lang="en-CA" sz="1600">
              <a:solidFill>
                <a:srgbClr val="002060"/>
              </a:solidFill>
            </a:endParaRPr>
          </a:p>
        </p:txBody>
      </p:sp>
      <p:pic>
        <p:nvPicPr>
          <p:cNvPr id="5" name="Picture 4"/>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581899" y="731491"/>
            <a:ext cx="7768560" cy="48166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93508"/>
            <a:ext cx="10515600" cy="981588"/>
          </a:xfrm>
        </p:spPr>
        <p:txBody>
          <a:bodyPr/>
          <a:lstStyle/>
          <a:p>
            <a:endParaRPr lang="en-CA" sz="2000">
              <a:solidFill>
                <a:srgbClr val="002060"/>
              </a:solidFill>
            </a:endParaRPr>
          </a:p>
          <a:p>
            <a:endParaRPr lang="en-CA" sz="2000">
              <a:solidFill>
                <a:srgbClr val="002060"/>
              </a:solidFill>
            </a:endParaRPr>
          </a:p>
          <a:p>
            <a:r>
              <a:rPr lang="en-CA" sz="2000">
                <a:solidFill>
                  <a:srgbClr val="002060"/>
                </a:solidFill>
              </a:rPr>
              <a:t>CONCLUSION AND FUTUREWORK</a:t>
            </a:r>
            <a:endParaRPr sz="2000">
              <a:solidFill>
                <a:srgbClr val="002060"/>
              </a:solidFill>
            </a:endParaRPr>
          </a:p>
        </p:txBody>
      </p:sp>
      <p:sp>
        <p:nvSpPr>
          <p:cNvPr id="3" name="Content Placeholder 2"/>
          <p:cNvSpPr>
            <a:spLocks noGrp="1" noEditPoints="1"/>
          </p:cNvSpPr>
          <p:nvPr>
            <p:ph idx="1"/>
          </p:nvPr>
        </p:nvSpPr>
        <p:spPr>
          <a:xfrm>
            <a:off x="838200" y="980620"/>
            <a:ext cx="10515600" cy="4848851"/>
          </a:xfrm>
        </p:spPr>
        <p:txBody>
          <a:bodyPr/>
          <a:lstStyle/>
          <a:p>
            <a:pPr>
              <a:buFont typeface="Wingdings" pitchFamily="2" charset="2" panose="05000000000000000000"/>
              <a:buChar char="§"/>
            </a:pPr>
            <a:r>
              <a:rPr lang="en-CA" sz="1800">
                <a:solidFill>
                  <a:srgbClr val="002060"/>
                </a:solidFill>
              </a:rPr>
              <a:t>Based on the analysis of the Toronto housing market,it can be concluded that the average price of a home in Toronto has increased significantly over the past decade based on the clear patterns and trends of housing market.There are factors such as changes in the economy,population growth,and policy changes have played a significant role in driving changes in the Toronto housing market.</a:t>
            </a:r>
          </a:p>
          <a:p>
            <a:pPr>
              <a:buFont typeface="Wingdings" pitchFamily="2" charset="2" panose="05000000000000000000"/>
              <a:buChar char="§"/>
            </a:pPr>
            <a:endParaRPr lang="en-CA" sz="1800">
              <a:solidFill>
                <a:srgbClr val="002060"/>
              </a:solidFill>
            </a:endParaRPr>
          </a:p>
          <a:p>
            <a:pPr>
              <a:buFont typeface="Wingdings" pitchFamily="2" charset="2" panose="05000000000000000000"/>
              <a:buChar char="§"/>
            </a:pPr>
            <a:endParaRPr lang="en-CA" sz="2400" b="1">
              <a:solidFill>
                <a:srgbClr val="002060"/>
              </a:solidFill>
            </a:endParaRPr>
          </a:p>
          <a:p>
            <a:pPr>
              <a:buFont typeface="Wingdings" pitchFamily="2" charset="2" panose="05000000000000000000"/>
              <a:buChar char="§"/>
            </a:pPr>
            <a:endParaRPr lang="en-CA" sz="2400" b="1">
              <a:solidFill>
                <a:srgbClr val="002060"/>
              </a:solidFill>
            </a:endParaRPr>
          </a:p>
          <a:p>
            <a:pPr marL="0" indent="0">
              <a:buFont typeface="Wingdings" pitchFamily="2" charset="2" panose="05000000000000000000"/>
              <a:buNone/>
            </a:pPr>
            <a:r>
              <a:rPr lang="en-CA" sz="2000" b="1">
                <a:solidFill>
                  <a:srgbClr val="002060"/>
                </a:solidFill>
              </a:rPr>
              <a:t>Future Work</a:t>
            </a:r>
          </a:p>
          <a:p>
            <a:pPr>
              <a:buFont typeface="Wingdings" pitchFamily="2" charset="2" panose="05000000000000000000"/>
              <a:buChar char="§"/>
            </a:pPr>
            <a:r>
              <a:rPr lang="en-CA" sz="1800">
                <a:solidFill>
                  <a:srgbClr val="002060"/>
                </a:solidFill>
              </a:rPr>
              <a:t>Toronto market is complex and multifaceted,and there is still much to be learned and understood about it patterns and trends.By continuing to analyze and study the market,we can better understand its dynamics and make more informed decisions about future of housing in Toronto.</a:t>
            </a:r>
          </a:p>
        </p:txBody>
      </p:sp>
      <p:sp>
        <p:nvSpPr>
          <p:cNvPr id="4" name="TextBox 3"/>
          <p:cNvSpPr txBox="1"/>
          <p:nvPr/>
        </p:nvSpPr>
        <p:spPr>
          <a:xfrm>
            <a:off x="838200" y="606773"/>
            <a:ext cx="10418171" cy="2896206"/>
          </a:xfrm>
          <a:prstGeom prst="rect">
            <a:avLst/>
          </a:prstGeom>
          <a:noFill/>
        </p:spPr>
        <p:txBody>
          <a:bodyPr wrap="square" rtlCol="0">
            <a:spAutoFit/>
          </a:bodyPr>
          <a:lstStyle/>
          <a:p>
            <a:endParaRPr lang="en-CA"/>
          </a:p>
          <a:p>
            <a:endParaRPr lang="en-CA"/>
          </a:p>
          <a:p>
            <a:endParaRPr lang="en-CA"/>
          </a:p>
          <a:p>
            <a:endParaRPr lang="en-CA"/>
          </a:p>
          <a:p>
            <a:endParaRPr lang="en-CA" sz="2000">
              <a:solidFill>
                <a:srgbClr val="002060"/>
              </a:solidFill>
            </a:endParaRPr>
          </a:p>
          <a:p>
            <a:endParaRPr lang="en-CA" sz="2000">
              <a:solidFill>
                <a:srgbClr val="002060"/>
              </a:solidFill>
            </a:endParaRPr>
          </a:p>
          <a:p>
            <a:pPr marL="285750" indent="-285750">
              <a:buFont typeface="Wingdings" pitchFamily="2" charset="2" panose="05000000000000000000"/>
              <a:buChar char="§"/>
            </a:pPr>
            <a:r>
              <a:rPr lang="en-CA" sz="1800">
                <a:solidFill>
                  <a:srgbClr val="002060"/>
                </a:solidFill>
              </a:rPr>
              <a:t>T</a:t>
            </a:r>
            <a:r>
              <a:rPr lang="en-US" sz="1800">
                <a:solidFill>
                  <a:srgbClr val="002060"/>
                </a:solidFill>
              </a:rPr>
              <a:t>he market has also experienced periods of instability and uncertainty, such as during the 2008 financial crisis and the current COVID-19 pandemic. These events have had a significant impact on the Toronto housing market, causing fluctuations in prices and demand.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1871298" y="732436"/>
            <a:ext cx="7999259" cy="4569139"/>
          </a:xfrm>
          <a:prstGeom prst="rect">
            <a:avLst/>
          </a:prstGeom>
        </p:spPr>
      </p:pic>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noEditPoints="1"/>
          </p:cNvSpPr>
          <p:nvPr>
            <p:ph type="body" idx="4294967295"/>
          </p:nvPr>
        </p:nvSpPr>
        <p:spPr>
          <a:xfrm>
            <a:off x="838200" y="1825625"/>
            <a:ext cx="10515600" cy="3627168"/>
          </a:xfrm>
        </p:spPr>
        <p:txBody>
          <a:bodyPr/>
          <a:lstStyle/>
          <a:p>
            <a:pPr>
              <a:buFont typeface="Wingdings" pitchFamily="2" charset="2" panose="05000000000000000000"/>
              <a:buChar char="Ø"/>
            </a:pPr>
            <a:r>
              <a:rPr lang="en-CA" sz="2400">
                <a:solidFill>
                  <a:srgbClr val="002060"/>
                </a:solidFill>
              </a:rPr>
              <a:t>DESCRIPTION OF PROBLEM</a:t>
            </a:r>
          </a:p>
          <a:p>
            <a:pPr>
              <a:buFont typeface="Wingdings" pitchFamily="2" charset="2" panose="05000000000000000000"/>
              <a:buChar char="Ø"/>
            </a:pPr>
            <a:r>
              <a:rPr lang="en-CA" sz="2400">
                <a:solidFill>
                  <a:srgbClr val="002060"/>
                </a:solidFill>
              </a:rPr>
              <a:t>DATA SOURCE</a:t>
            </a:r>
          </a:p>
          <a:p>
            <a:pPr>
              <a:buFont typeface="Wingdings" pitchFamily="2" charset="2" panose="05000000000000000000"/>
              <a:buChar char="Ø"/>
            </a:pPr>
            <a:r>
              <a:rPr lang="en-CA" sz="2400">
                <a:solidFill>
                  <a:srgbClr val="002060"/>
                </a:solidFill>
              </a:rPr>
              <a:t>TECHNOLOGIES USED</a:t>
            </a:r>
          </a:p>
          <a:p>
            <a:pPr>
              <a:buFont typeface="Wingdings" pitchFamily="2" charset="2" panose="05000000000000000000"/>
              <a:buChar char="Ø"/>
            </a:pPr>
            <a:r>
              <a:rPr lang="en-CA" sz="2400">
                <a:solidFill>
                  <a:srgbClr val="002060"/>
                </a:solidFill>
              </a:rPr>
              <a:t>PREPROCESSING OF DATA</a:t>
            </a:r>
          </a:p>
          <a:p>
            <a:pPr>
              <a:buFont typeface="Wingdings" pitchFamily="2" charset="2" panose="05000000000000000000"/>
              <a:buChar char="Ø"/>
            </a:pPr>
            <a:r>
              <a:rPr lang="en-CA" sz="2400">
                <a:solidFill>
                  <a:srgbClr val="002060"/>
                </a:solidFill>
              </a:rPr>
              <a:t>VISULIZATIONS</a:t>
            </a:r>
          </a:p>
          <a:p>
            <a:pPr>
              <a:buFont typeface="Wingdings" pitchFamily="2" charset="2" panose="05000000000000000000"/>
              <a:buChar char="Ø"/>
            </a:pPr>
            <a:r>
              <a:rPr lang="en-CA" sz="2400">
                <a:solidFill>
                  <a:srgbClr val="002060"/>
                </a:solidFill>
              </a:rPr>
              <a:t>CONCLUSION AND FUTURE WORK</a:t>
            </a:r>
          </a:p>
        </p:txBody>
      </p:sp>
      <p:sp>
        <p:nvSpPr>
          <p:cNvPr id="10" name="Title 9"/>
          <p:cNvSpPr>
            <a:spLocks noGrp="1" noEditPoints="1"/>
          </p:cNvSpPr>
          <p:nvPr>
            <p:ph type="title"/>
          </p:nvPr>
        </p:nvSpPr>
        <p:spPr>
          <a:xfrm>
            <a:off x="838200" y="365125"/>
            <a:ext cx="10515600" cy="1325563"/>
          </a:xfrm>
        </p:spPr>
        <p:txBody>
          <a:bodyPr/>
          <a:lstStyle/>
          <a:p>
            <a:r>
              <a:rPr lang="en-CA" sz="2800">
                <a:solidFill>
                  <a:srgbClr val="002060"/>
                </a:solidFill>
              </a:rPr>
              <a:t>OUTLINE</a:t>
            </a:r>
            <a:endParaRPr sz="280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516015"/>
            <a:ext cx="10515600" cy="532780"/>
          </a:xfrm>
        </p:spPr>
        <p:txBody>
          <a:bodyPr/>
          <a:lstStyle/>
          <a:p>
            <a:r>
              <a:rPr lang="en-CA" sz="2800">
                <a:solidFill>
                  <a:srgbClr val="002060"/>
                </a:solidFill>
              </a:rPr>
              <a:t>Description Of Problems </a:t>
            </a:r>
            <a:endParaRPr sz="2800">
              <a:solidFill>
                <a:srgbClr val="002060"/>
              </a:solidFill>
            </a:endParaRPr>
          </a:p>
        </p:txBody>
      </p:sp>
      <p:sp>
        <p:nvSpPr>
          <p:cNvPr id="3" name="Content Placeholder 2"/>
          <p:cNvSpPr>
            <a:spLocks noGrp="1" noEditPoints="1"/>
          </p:cNvSpPr>
          <p:nvPr>
            <p:ph idx="1"/>
          </p:nvPr>
        </p:nvSpPr>
        <p:spPr>
          <a:xfrm>
            <a:off x="838200" y="1122513"/>
            <a:ext cx="10515600" cy="4886362"/>
          </a:xfrm>
        </p:spPr>
        <p:txBody>
          <a:bodyPr/>
          <a:lstStyle/>
          <a:p>
            <a:pPr>
              <a:buFont typeface="Wingdings" pitchFamily="2" charset="2" panose="05000000000000000000"/>
              <a:buChar char="§"/>
            </a:pPr>
            <a:r>
              <a:rPr sz="1600">
                <a:solidFill>
                  <a:srgbClr val="002060"/>
                </a:solidFill>
              </a:rPr>
              <a:t>Housing </a:t>
            </a:r>
            <a:r>
              <a:rPr lang="en-CA" sz="1600">
                <a:solidFill>
                  <a:srgbClr val="002060"/>
                </a:solidFill>
              </a:rPr>
              <a:t>A</a:t>
            </a:r>
            <a:r>
              <a:rPr sz="1600">
                <a:solidFill>
                  <a:srgbClr val="002060"/>
                </a:solidFill>
              </a:rPr>
              <a:t>fford</a:t>
            </a:r>
            <a:r>
              <a:rPr lang="en-CA" sz="1600">
                <a:solidFill>
                  <a:srgbClr val="002060"/>
                </a:solidFill>
              </a:rPr>
              <a:t>a</a:t>
            </a:r>
            <a:r>
              <a:rPr sz="1600">
                <a:solidFill>
                  <a:srgbClr val="002060"/>
                </a:solidFill>
              </a:rPr>
              <a:t>bility </a:t>
            </a:r>
            <a:r>
              <a:rPr lang="en-CA" sz="1600">
                <a:solidFill>
                  <a:srgbClr val="002060"/>
                </a:solidFill>
              </a:rPr>
              <a:t>a</a:t>
            </a:r>
            <a:r>
              <a:rPr sz="1600">
                <a:solidFill>
                  <a:srgbClr val="002060"/>
                </a:solidFill>
              </a:rPr>
              <a:t>nd </a:t>
            </a:r>
            <a:r>
              <a:rPr lang="en-CA" sz="1600">
                <a:solidFill>
                  <a:srgbClr val="002060"/>
                </a:solidFill>
              </a:rPr>
              <a:t>availability</a:t>
            </a:r>
            <a:r>
              <a:rPr sz="1600">
                <a:solidFill>
                  <a:srgbClr val="002060"/>
                </a:solidFill>
              </a:rPr>
              <a:t> is </a:t>
            </a:r>
            <a:r>
              <a:rPr lang="en-CA" sz="1600">
                <a:solidFill>
                  <a:srgbClr val="002060"/>
                </a:solidFill>
              </a:rPr>
              <a:t>a </a:t>
            </a:r>
            <a:r>
              <a:rPr sz="1600">
                <a:solidFill>
                  <a:srgbClr val="002060"/>
                </a:solidFill>
              </a:rPr>
              <a:t>m</a:t>
            </a:r>
            <a:r>
              <a:rPr lang="en-CA" sz="1600">
                <a:solidFill>
                  <a:srgbClr val="002060"/>
                </a:solidFill>
              </a:rPr>
              <a:t>a</a:t>
            </a:r>
            <a:r>
              <a:rPr sz="1600">
                <a:solidFill>
                  <a:srgbClr val="002060"/>
                </a:solidFill>
              </a:rPr>
              <a:t>jor issue in Toronto, </a:t>
            </a:r>
            <a:r>
              <a:rPr lang="en-CA" sz="1600">
                <a:solidFill>
                  <a:srgbClr val="002060"/>
                </a:solidFill>
              </a:rPr>
              <a:t>as</a:t>
            </a:r>
            <a:r>
              <a:rPr sz="1600">
                <a:solidFill>
                  <a:srgbClr val="002060"/>
                </a:solidFill>
              </a:rPr>
              <a:t> well </a:t>
            </a:r>
            <a:r>
              <a:rPr lang="en-CA" sz="1600">
                <a:solidFill>
                  <a:srgbClr val="002060"/>
                </a:solidFill>
              </a:rPr>
              <a:t>a</a:t>
            </a:r>
            <a:r>
              <a:rPr sz="1600">
                <a:solidFill>
                  <a:srgbClr val="002060"/>
                </a:solidFill>
              </a:rPr>
              <a:t>s m</a:t>
            </a:r>
            <a:r>
              <a:rPr lang="en-CA" sz="1600">
                <a:solidFill>
                  <a:srgbClr val="002060"/>
                </a:solidFill>
              </a:rPr>
              <a:t>a</a:t>
            </a:r>
            <a:r>
              <a:rPr sz="1600">
                <a:solidFill>
                  <a:srgbClr val="002060"/>
                </a:solidFill>
              </a:rPr>
              <a:t>ny other cities </a:t>
            </a:r>
            <a:r>
              <a:rPr lang="en-CA" sz="1600">
                <a:solidFill>
                  <a:srgbClr val="002060"/>
                </a:solidFill>
              </a:rPr>
              <a:t>a</a:t>
            </a:r>
            <a:r>
              <a:rPr sz="1600">
                <a:solidFill>
                  <a:srgbClr val="002060"/>
                </a:solidFill>
              </a:rPr>
              <a:t>round the world.</a:t>
            </a:r>
            <a:r>
              <a:rPr lang="en-CA" sz="1600">
                <a:solidFill>
                  <a:srgbClr val="002060"/>
                </a:solidFill>
              </a:rPr>
              <a:t> </a:t>
            </a:r>
            <a:r>
              <a:rPr sz="1600">
                <a:solidFill>
                  <a:srgbClr val="002060"/>
                </a:solidFill>
              </a:rPr>
              <a:t>In recent ye</a:t>
            </a:r>
            <a:r>
              <a:rPr lang="en-CA" sz="1600">
                <a:solidFill>
                  <a:srgbClr val="002060"/>
                </a:solidFill>
              </a:rPr>
              <a:t>a</a:t>
            </a:r>
            <a:r>
              <a:rPr sz="1600">
                <a:solidFill>
                  <a:srgbClr val="002060"/>
                </a:solidFill>
              </a:rPr>
              <a:t>rs, the city h</a:t>
            </a:r>
            <a:r>
              <a:rPr lang="en-CA" sz="1600">
                <a:solidFill>
                  <a:srgbClr val="002060"/>
                </a:solidFill>
              </a:rPr>
              <a:t>a</a:t>
            </a:r>
            <a:r>
              <a:rPr sz="1600">
                <a:solidFill>
                  <a:srgbClr val="002060"/>
                </a:solidFill>
              </a:rPr>
              <a:t>s seen r</a:t>
            </a:r>
            <a:r>
              <a:rPr lang="en-CA" sz="1600">
                <a:solidFill>
                  <a:srgbClr val="002060"/>
                </a:solidFill>
              </a:rPr>
              <a:t>a</a:t>
            </a:r>
            <a:r>
              <a:rPr sz="1600">
                <a:solidFill>
                  <a:srgbClr val="002060"/>
                </a:solidFill>
              </a:rPr>
              <a:t>pid growth in re</a:t>
            </a:r>
            <a:r>
              <a:rPr lang="en-CA" sz="1600">
                <a:solidFill>
                  <a:srgbClr val="002060"/>
                </a:solidFill>
              </a:rPr>
              <a:t>a</a:t>
            </a:r>
            <a:r>
              <a:rPr sz="1600">
                <a:solidFill>
                  <a:srgbClr val="002060"/>
                </a:solidFill>
              </a:rPr>
              <a:t>l est</a:t>
            </a:r>
            <a:r>
              <a:rPr lang="en-CA" sz="1600">
                <a:solidFill>
                  <a:srgbClr val="002060"/>
                </a:solidFill>
              </a:rPr>
              <a:t>a</a:t>
            </a:r>
            <a:r>
              <a:rPr sz="1600">
                <a:solidFill>
                  <a:srgbClr val="002060"/>
                </a:solidFill>
              </a:rPr>
              <a:t>te </a:t>
            </a:r>
            <a:r>
              <a:rPr lang="en-CA" sz="1600">
                <a:solidFill>
                  <a:srgbClr val="002060"/>
                </a:solidFill>
              </a:rPr>
              <a:t> </a:t>
            </a:r>
            <a:r>
              <a:rPr sz="1400">
                <a:solidFill>
                  <a:srgbClr val="002060"/>
                </a:solidFill>
              </a:rPr>
              <a:t>prices</a:t>
            </a:r>
            <a:r>
              <a:rPr sz="1600">
                <a:solidFill>
                  <a:srgbClr val="002060"/>
                </a:solidFill>
              </a:rPr>
              <a:t>, m</a:t>
            </a:r>
            <a:r>
              <a:rPr lang="en-CA" sz="1600">
                <a:solidFill>
                  <a:srgbClr val="002060"/>
                </a:solidFill>
              </a:rPr>
              <a:t>a</a:t>
            </a:r>
            <a:r>
              <a:rPr sz="1600">
                <a:solidFill>
                  <a:srgbClr val="002060"/>
                </a:solidFill>
              </a:rPr>
              <a:t>king it</a:t>
            </a:r>
            <a:r>
              <a:rPr lang="en-CA" sz="1600">
                <a:solidFill>
                  <a:srgbClr val="002060"/>
                </a:solidFill>
              </a:rPr>
              <a:t> </a:t>
            </a:r>
            <a:r>
              <a:rPr sz="1600">
                <a:solidFill>
                  <a:srgbClr val="002060"/>
                </a:solidFill>
              </a:rPr>
              <a:t>incre</a:t>
            </a:r>
            <a:r>
              <a:rPr lang="en-CA" sz="1600">
                <a:solidFill>
                  <a:srgbClr val="002060"/>
                </a:solidFill>
              </a:rPr>
              <a:t>a</a:t>
            </a:r>
            <a:r>
              <a:rPr sz="1600">
                <a:solidFill>
                  <a:srgbClr val="002060"/>
                </a:solidFill>
              </a:rPr>
              <a:t>singly difficult for</a:t>
            </a:r>
            <a:r>
              <a:rPr lang="en-CA" sz="1600">
                <a:solidFill>
                  <a:srgbClr val="002060"/>
                </a:solidFill>
              </a:rPr>
              <a:t> </a:t>
            </a:r>
            <a:r>
              <a:rPr sz="1600">
                <a:solidFill>
                  <a:srgbClr val="002060"/>
                </a:solidFill>
              </a:rPr>
              <a:t>m</a:t>
            </a:r>
            <a:r>
              <a:rPr lang="en-CA" sz="1600">
                <a:solidFill>
                  <a:srgbClr val="002060"/>
                </a:solidFill>
              </a:rPr>
              <a:t>a</a:t>
            </a:r>
            <a:r>
              <a:rPr sz="1600">
                <a:solidFill>
                  <a:srgbClr val="002060"/>
                </a:solidFill>
              </a:rPr>
              <a:t>ny residents to find </a:t>
            </a:r>
            <a:r>
              <a:rPr lang="en-CA" sz="1600">
                <a:solidFill>
                  <a:srgbClr val="002060"/>
                </a:solidFill>
              </a:rPr>
              <a:t>a</a:t>
            </a:r>
            <a:r>
              <a:rPr sz="1600">
                <a:solidFill>
                  <a:srgbClr val="002060"/>
                </a:solidFill>
              </a:rPr>
              <a:t>fford</a:t>
            </a:r>
            <a:r>
              <a:rPr lang="en-CA" sz="1600">
                <a:solidFill>
                  <a:srgbClr val="002060"/>
                </a:solidFill>
              </a:rPr>
              <a:t>a</a:t>
            </a:r>
            <a:r>
              <a:rPr sz="1600">
                <a:solidFill>
                  <a:srgbClr val="002060"/>
                </a:solidFill>
              </a:rPr>
              <a:t>ble housing.</a:t>
            </a:r>
            <a:endParaRPr lang="en-CA" sz="1600">
              <a:solidFill>
                <a:srgbClr val="002060"/>
              </a:solidFill>
            </a:endParaRPr>
          </a:p>
          <a:p>
            <a:pPr>
              <a:buFont typeface="Wingdings" pitchFamily="2" charset="2" panose="05000000000000000000"/>
              <a:buChar char="§"/>
            </a:pPr>
            <a:r>
              <a:rPr sz="1600">
                <a:solidFill>
                  <a:srgbClr val="002060"/>
                </a:solidFill>
              </a:rPr>
              <a:t>This project </a:t>
            </a:r>
            <a:r>
              <a:rPr lang="en-CA" sz="1600">
                <a:solidFill>
                  <a:srgbClr val="002060"/>
                </a:solidFill>
              </a:rPr>
              <a:t>a</a:t>
            </a:r>
            <a:r>
              <a:rPr sz="1600">
                <a:solidFill>
                  <a:srgbClr val="002060"/>
                </a:solidFill>
              </a:rPr>
              <a:t>ims to visu</a:t>
            </a:r>
            <a:r>
              <a:rPr lang="en-CA" sz="1600">
                <a:solidFill>
                  <a:srgbClr val="002060"/>
                </a:solidFill>
              </a:rPr>
              <a:t>a</a:t>
            </a:r>
            <a:r>
              <a:rPr sz="1600">
                <a:solidFill>
                  <a:srgbClr val="002060"/>
                </a:solidFill>
              </a:rPr>
              <a:t>lize</a:t>
            </a:r>
            <a:r>
              <a:rPr lang="en-CA" sz="1600">
                <a:solidFill>
                  <a:srgbClr val="002060"/>
                </a:solidFill>
              </a:rPr>
              <a:t> </a:t>
            </a:r>
            <a:r>
              <a:rPr sz="1600">
                <a:solidFill>
                  <a:srgbClr val="002060"/>
                </a:solidFill>
              </a:rPr>
              <a:t>the trends </a:t>
            </a:r>
            <a:r>
              <a:rPr lang="en-CA" sz="1600">
                <a:solidFill>
                  <a:srgbClr val="002060"/>
                </a:solidFill>
              </a:rPr>
              <a:t>a</a:t>
            </a:r>
            <a:r>
              <a:rPr sz="1600">
                <a:solidFill>
                  <a:srgbClr val="002060"/>
                </a:solidFill>
              </a:rPr>
              <a:t>nd p</a:t>
            </a:r>
            <a:r>
              <a:rPr lang="en-CA" sz="1600">
                <a:solidFill>
                  <a:srgbClr val="002060"/>
                </a:solidFill>
              </a:rPr>
              <a:t>a</a:t>
            </a:r>
            <a:r>
              <a:rPr sz="1600">
                <a:solidFill>
                  <a:srgbClr val="002060"/>
                </a:solidFill>
              </a:rPr>
              <a:t>tterns in the Toronto housing m</a:t>
            </a:r>
            <a:r>
              <a:rPr lang="en-CA" sz="1600">
                <a:solidFill>
                  <a:srgbClr val="002060"/>
                </a:solidFill>
              </a:rPr>
              <a:t>a</a:t>
            </a:r>
            <a:r>
              <a:rPr sz="1600">
                <a:solidFill>
                  <a:srgbClr val="002060"/>
                </a:solidFill>
              </a:rPr>
              <a:t>rket over the p</a:t>
            </a:r>
            <a:r>
              <a:rPr lang="en-CA" sz="1600">
                <a:solidFill>
                  <a:srgbClr val="002060"/>
                </a:solidFill>
              </a:rPr>
              <a:t>a</a:t>
            </a:r>
            <a:r>
              <a:rPr sz="1600">
                <a:solidFill>
                  <a:srgbClr val="002060"/>
                </a:solidFill>
              </a:rPr>
              <a:t>st dec</a:t>
            </a:r>
            <a:r>
              <a:rPr lang="en-CA" sz="1600">
                <a:solidFill>
                  <a:srgbClr val="002060"/>
                </a:solidFill>
              </a:rPr>
              <a:t>a</a:t>
            </a:r>
            <a:r>
              <a:rPr sz="1600">
                <a:solidFill>
                  <a:srgbClr val="002060"/>
                </a:solidFill>
              </a:rPr>
              <a:t>de, with the go</a:t>
            </a:r>
            <a:r>
              <a:rPr lang="en-CA" sz="1600">
                <a:solidFill>
                  <a:srgbClr val="002060"/>
                </a:solidFill>
              </a:rPr>
              <a:t>a</a:t>
            </a:r>
            <a:r>
              <a:rPr sz="1600">
                <a:solidFill>
                  <a:srgbClr val="002060"/>
                </a:solidFill>
              </a:rPr>
              <a:t>l of providing insights </a:t>
            </a:r>
            <a:r>
              <a:rPr lang="en-CA" sz="1600">
                <a:solidFill>
                  <a:srgbClr val="002060"/>
                </a:solidFill>
              </a:rPr>
              <a:t>a</a:t>
            </a:r>
            <a:r>
              <a:rPr sz="1600">
                <a:solidFill>
                  <a:srgbClr val="002060"/>
                </a:solidFill>
              </a:rPr>
              <a:t>nd underst</a:t>
            </a:r>
            <a:r>
              <a:rPr lang="en-CA" sz="1600">
                <a:solidFill>
                  <a:srgbClr val="002060"/>
                </a:solidFill>
              </a:rPr>
              <a:t>a</a:t>
            </a:r>
            <a:r>
              <a:rPr sz="1600">
                <a:solidFill>
                  <a:srgbClr val="002060"/>
                </a:solidFill>
              </a:rPr>
              <a:t>nding to st</a:t>
            </a:r>
            <a:r>
              <a:rPr lang="en-CA" sz="1600">
                <a:solidFill>
                  <a:srgbClr val="002060"/>
                </a:solidFill>
              </a:rPr>
              <a:t>a</a:t>
            </a:r>
            <a:r>
              <a:rPr sz="1600">
                <a:solidFill>
                  <a:srgbClr val="002060"/>
                </a:solidFill>
              </a:rPr>
              <a:t>keholders </a:t>
            </a:r>
            <a:r>
              <a:rPr lang="en-CA" sz="1600">
                <a:solidFill>
                  <a:srgbClr val="002060"/>
                </a:solidFill>
              </a:rPr>
              <a:t>a</a:t>
            </a:r>
            <a:r>
              <a:rPr sz="1600">
                <a:solidFill>
                  <a:srgbClr val="002060"/>
                </a:solidFill>
              </a:rPr>
              <a:t>nd the gener</a:t>
            </a:r>
            <a:r>
              <a:rPr lang="en-CA" sz="1600">
                <a:solidFill>
                  <a:srgbClr val="002060"/>
                </a:solidFill>
              </a:rPr>
              <a:t>a</a:t>
            </a:r>
            <a:r>
              <a:rPr sz="1600">
                <a:solidFill>
                  <a:srgbClr val="002060"/>
                </a:solidFill>
              </a:rPr>
              <a:t>l public</a:t>
            </a:r>
            <a:r>
              <a:rPr lang="en-CA" sz="1600">
                <a:solidFill>
                  <a:srgbClr val="002060"/>
                </a:solidFill>
              </a:rPr>
              <a:t>.</a:t>
            </a:r>
          </a:p>
          <a:p>
            <a:pPr>
              <a:buFont typeface="Wingdings" pitchFamily="2" charset="2" panose="05000000000000000000"/>
              <a:buChar char="§"/>
            </a:pPr>
            <a:r>
              <a:rPr lang="en-CA" sz="2800" b="1">
                <a:solidFill>
                  <a:srgbClr val="002060"/>
                </a:solidFill>
              </a:rPr>
              <a:t>Research Question </a:t>
            </a:r>
          </a:p>
          <a:p>
            <a:pPr>
              <a:buFont typeface="Wingdings" pitchFamily="2" charset="2" panose="05000000000000000000"/>
              <a:buChar char="§"/>
            </a:pPr>
            <a:r>
              <a:rPr lang="en-CA" sz="1600" b="0">
                <a:solidFill>
                  <a:srgbClr val="002060"/>
                </a:solidFill>
              </a:rPr>
              <a:t>How has Average price of homes changed over time in Toronto?</a:t>
            </a:r>
          </a:p>
          <a:p>
            <a:pPr>
              <a:buFont typeface="Wingdings" pitchFamily="2" charset="2" panose="05000000000000000000"/>
              <a:buChar char="§"/>
            </a:pPr>
            <a:r>
              <a:rPr lang="en-CA" sz="1600" b="0">
                <a:solidFill>
                  <a:srgbClr val="002060"/>
                </a:solidFill>
              </a:rPr>
              <a:t>Are there any patterns or trends in the housing market that can be observed over time?</a:t>
            </a:r>
          </a:p>
          <a:p>
            <a:pPr>
              <a:buFont typeface="Wingdings" pitchFamily="2" charset="2" panose="05000000000000000000"/>
              <a:buChar char="§"/>
            </a:pPr>
            <a:r>
              <a:rPr lang="en-US" sz="1600" b="0">
                <a:solidFill>
                  <a:srgbClr val="002060"/>
                </a:solidFill>
              </a:rPr>
              <a:t>How do different neighborhoods in Toronto comp</a:t>
            </a:r>
            <a:r>
              <a:rPr lang="en-CA" sz="1600" b="0">
                <a:solidFill>
                  <a:srgbClr val="002060"/>
                </a:solidFill>
              </a:rPr>
              <a:t>a</a:t>
            </a:r>
            <a:r>
              <a:rPr lang="en-US" sz="1600" b="0">
                <a:solidFill>
                  <a:srgbClr val="002060"/>
                </a:solidFill>
              </a:rPr>
              <a:t>re in terms of housing prices </a:t>
            </a:r>
            <a:r>
              <a:rPr lang="en-CA" sz="1600" b="0">
                <a:solidFill>
                  <a:srgbClr val="002060"/>
                </a:solidFill>
              </a:rPr>
              <a:t>a</a:t>
            </a:r>
            <a:r>
              <a:rPr lang="en-US" sz="1600" b="0">
                <a:solidFill>
                  <a:srgbClr val="002060"/>
                </a:solidFill>
              </a:rPr>
              <a:t>nd trends</a:t>
            </a:r>
            <a:r>
              <a:rPr lang="en-CA" sz="1600" b="0">
                <a:solidFill>
                  <a:srgbClr val="002060"/>
                </a:solidFill>
              </a:rPr>
              <a:t>?</a:t>
            </a:r>
          </a:p>
          <a:p>
            <a:pPr>
              <a:buFont typeface="Wingdings" pitchFamily="2" charset="2" panose="05000000000000000000"/>
              <a:buChar char="§"/>
            </a:pPr>
            <a:r>
              <a:rPr lang="en-CA" sz="1600" b="0">
                <a:solidFill>
                  <a:srgbClr val="002060"/>
                </a:solidFill>
              </a:rPr>
              <a:t>Are there any factors that are driving changes in the Toronto housing market, such as changes in the economy, population growth, or policy changes?</a:t>
            </a:r>
          </a:p>
          <a:p>
            <a:pPr>
              <a:buFont typeface="Wingdings" pitchFamily="2" charset="2" panose="05000000000000000000"/>
              <a:buChar char="§"/>
            </a:pPr>
            <a:r>
              <a:rPr lang="en-CA" sz="1600" b="0">
                <a:solidFill>
                  <a:srgbClr val="002060"/>
                </a:solidFill>
              </a:rPr>
              <a:t>How has the pandemic affected the Toronto housing market, and what </a:t>
            </a:r>
          </a:p>
          <a:p>
            <a:pPr marL="0" indent="0">
              <a:buFont typeface="Wingdings" pitchFamily="2" charset="2" panose="05000000000000000000"/>
              <a:buNone/>
            </a:pPr>
            <a:r>
              <a:rPr lang="en-CA" sz="1600" b="0">
                <a:solidFill>
                  <a:srgbClr val="002060"/>
                </a:solidFill>
              </a:rPr>
              <a:t>    are the long-term implications?</a:t>
            </a:r>
          </a:p>
          <a:p>
            <a:pPr marL="228600" indent="-228600">
              <a:buFont typeface="+mj-lt"/>
              <a:buAutoNum type="arabicPeriod"/>
            </a:pPr>
            <a:endParaRPr lang="en-CA" sz="1100" b="0">
              <a:solidFill>
                <a:srgbClr val="002060"/>
              </a:solidFill>
            </a:endParaRPr>
          </a:p>
          <a:p>
            <a:pPr marL="342900" indent="-342900">
              <a:buFont typeface="+mj-lt"/>
              <a:buAutoNum type="arabicPeriod"/>
            </a:pPr>
            <a:endParaRPr lang="en-CA" sz="1600" b="0">
              <a:solidFill>
                <a:srgbClr val="002060"/>
              </a:solidFill>
            </a:endParaRPr>
          </a:p>
          <a:p>
            <a:pPr marL="0" indent="0">
              <a:buFont typeface="Arial" pitchFamily="34" charset="0" panose="020B0604020202020204"/>
              <a:buNone/>
            </a:pPr>
            <a:endParaRPr lang="en-CA" sz="1600" b="0">
              <a:solidFill>
                <a:srgbClr val="002060"/>
              </a:solidFill>
            </a:endParaRPr>
          </a:p>
          <a:p>
            <a:pPr marL="0" indent="0">
              <a:buFont typeface="Arial" pitchFamily="34" charset="0" panose="020B0604020202020204"/>
              <a:buNone/>
            </a:pPr>
            <a:endParaRPr lang="en-CA" sz="2800" b="1">
              <a:solidFill>
                <a:srgbClr val="002060"/>
              </a:solidFill>
            </a:endParaRPr>
          </a:p>
          <a:p>
            <a:pPr>
              <a:buFont typeface="Arial" pitchFamily="34" charset="0" panose="020B0604020202020204"/>
              <a:buChar char="•"/>
            </a:pPr>
            <a:endParaRPr lang="en-CA" sz="1800" b="1">
              <a:solidFill>
                <a:srgbClr val="002060"/>
              </a:solidFill>
            </a:endParaRPr>
          </a:p>
          <a:p>
            <a:pPr>
              <a:buFont typeface="Arial" pitchFamily="34" charset="0" panose="020B0604020202020204"/>
              <a:buChar char="•"/>
            </a:pPr>
            <a:endParaRPr lang="en-CA" sz="1800" b="1">
              <a:solidFill>
                <a:srgbClr val="002060"/>
              </a:solidFill>
            </a:endParaRPr>
          </a:p>
        </p:txBody>
      </p:sp>
      <p:sp>
        <p:nvSpPr>
          <p:cNvPr id="7" name="TextBox 5"/>
          <p:cNvSpPr txBox="1"/>
          <p:nvPr/>
        </p:nvSpPr>
        <p:spPr>
          <a:xfrm>
            <a:off x="838200" y="3108657"/>
            <a:ext cx="9525000" cy="2012286"/>
          </a:xfrm>
          <a:prstGeom prst="rect">
            <a:avLst/>
          </a:prstGeom>
          <a:noFill/>
        </p:spPr>
        <p:txBody>
          <a:bodyPr wrap="square" rtlCol="0">
            <a:spAutoFit/>
          </a:bodyPr>
          <a:lstStyle/>
          <a:p>
            <a:endParaRPr lang="en-CA"/>
          </a:p>
          <a:p>
            <a:endParaRPr lang="en-CA"/>
          </a:p>
          <a:p>
            <a:endParaRPr lang="en-CA"/>
          </a:p>
          <a:p>
            <a:endParaRPr lang="en-CA"/>
          </a:p>
          <a:p>
            <a:endParaRPr lang="en-CA"/>
          </a:p>
          <a:p>
            <a:endParaRPr lang="en-CA">
              <a:solidFill>
                <a:srgbClr val="002060"/>
              </a:solidFill>
            </a:endParaRPr>
          </a:p>
          <a:p>
            <a:endParaRPr lang="en-CA">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06968" y="365125"/>
            <a:ext cx="10746832" cy="956062"/>
          </a:xfrm>
        </p:spPr>
        <p:txBody>
          <a:bodyPr/>
          <a:lstStyle/>
          <a:p>
            <a:r>
              <a:rPr lang="en-CA" sz="2800" b="1" dirty="0">
                <a:solidFill>
                  <a:srgbClr val="002060"/>
                </a:solidFill>
                <a:latin typeface="Verdana"/>
                <a:ea typeface="Verdana"/>
                <a:cs typeface="Verdana"/>
              </a:rPr>
              <a:t>DATA SOURCE</a:t>
            </a:r>
            <a:endParaRPr lang="en-CA" sz="1200" b="1" dirty="0">
              <a:solidFill>
                <a:srgbClr val="002060"/>
              </a:solidFill>
              <a:latin typeface="Verdana"/>
              <a:ea typeface="Verdana"/>
              <a:cs typeface="Verdana"/>
            </a:endParaRPr>
          </a:p>
        </p:txBody>
      </p:sp>
      <p:sp>
        <p:nvSpPr>
          <p:cNvPr id="3" name="Content Placeholder 2"/>
          <p:cNvSpPr>
            <a:spLocks noGrp="1" noEditPoints="1"/>
          </p:cNvSpPr>
          <p:nvPr>
            <p:ph idx="1"/>
          </p:nvPr>
        </p:nvSpPr>
        <p:spPr/>
        <p:txBody>
          <a:bodyPr/>
          <a:lstStyle/>
          <a:p>
            <a:pPr marL="0" indent="0">
              <a:buFont typeface="Wingdings" pitchFamily="2" charset="2" panose="05000000000000000000"/>
              <a:buNone/>
            </a:pPr>
            <a:endParaRPr lang="en-CA" b="1" i="1" dirty="0">
              <a:effectLst>
                <a:outerShdw blurRad="38100" dist="38100" dir="2700000" algn="tl">
                  <a:srgbClr val="000000">
                    <a:alpha val="43137"/>
                  </a:srgbClr>
                </a:outerShdw>
              </a:effectLst>
            </a:endParaRPr>
          </a:p>
          <a:p>
            <a:pPr marL="0" indent="0">
              <a:buFont typeface="Wingdings" pitchFamily="2" charset="2" panose="05000000000000000000"/>
              <a:buNone/>
            </a:pPr>
            <a:endParaRPr lang="en-CA" b="1" i="1" dirty="0">
              <a:effectLst>
                <a:outerShdw blurRad="38100" dist="38100" dir="2700000" algn="tl">
                  <a:srgbClr val="000000">
                    <a:alpha val="43137"/>
                  </a:srgbClr>
                </a:outerShdw>
              </a:effectLst>
            </a:endParaRPr>
          </a:p>
          <a:p>
            <a:pPr marL="0" indent="0">
              <a:buFont typeface="Wingdings" pitchFamily="2" charset="2" panose="05000000000000000000"/>
              <a:buNone/>
            </a:pPr>
            <a:endParaRPr lang="en-CA" b="1" i="1" dirty="0">
              <a:effectLst>
                <a:outerShdw blurRad="38100" dist="38100" dir="2700000" algn="tl">
                  <a:srgbClr val="000000">
                    <a:alpha val="43137"/>
                  </a:srgbClr>
                </a:outerShdw>
              </a:effectLst>
            </a:endParaRPr>
          </a:p>
          <a:p>
            <a:pPr marL="0" indent="0">
              <a:buFont typeface="Wingdings" pitchFamily="2" charset="2" panose="05000000000000000000"/>
              <a:buNone/>
            </a:pPr>
            <a:endParaRPr lang="en-CA" b="1" i="1" dirty="0">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1">
            <a:extLst>
              <a:ext uri="{837473B0-CC2E-450A-ABE3-18F120FF3D39}">
                <a1611:picAttrSrcUrl xmlns:a1611="http://schemas.microsoft.com/office/drawing/2016/11/main" r:id="rId2"/>
              </a:ext>
            </a:extLst>
          </a:blip>
          <a:srcRect l="6" t="-854" r="-3" b="50903"/>
          <a:stretch/>
        </p:blipFill>
        <p:spPr>
          <a:xfrm>
            <a:off x="6260882" y="3506508"/>
            <a:ext cx="5339042" cy="2082148"/>
          </a:xfrm>
          <a:prstGeom prst="rect">
            <a:avLst/>
          </a:prstGeom>
        </p:spPr>
      </p:pic>
      <p:pic>
        <p:nvPicPr>
          <p:cNvPr id="10" name="Picture 9"/>
          <p:cNvPicPr>
            <a:picLocks noChangeAspect="1"/>
          </p:cNvPicPr>
          <p:nvPr/>
        </p:nvPicPr>
        <p:blipFill>
          <a:blip r:embed="rId3">
            <a:extLst>
              <a:ext uri="{837473B0-CC2E-450A-ABE3-18F120FF3D39}">
                <a1611:picAttrSrcUrl xmlns:a1611="http://schemas.microsoft.com/office/drawing/2016/11/main" r:id="rId4"/>
              </a:ext>
            </a:extLst>
          </a:blip>
          <a:srcRect l="24052" t="68690" r="3431" b="2615"/>
          <a:stretch/>
        </p:blipFill>
        <p:spPr>
          <a:xfrm>
            <a:off x="504265" y="3667609"/>
            <a:ext cx="5591735" cy="1921047"/>
          </a:xfrm>
          <a:prstGeom prst="rect">
            <a:avLst/>
          </a:prstGeom>
        </p:spPr>
      </p:pic>
      <p:sp>
        <p:nvSpPr>
          <p:cNvPr id="11" name="TextBox 10"/>
          <p:cNvSpPr txBox="1"/>
          <p:nvPr/>
        </p:nvSpPr>
        <p:spPr>
          <a:xfrm>
            <a:off x="504265" y="1453324"/>
            <a:ext cx="11687735" cy="2164686"/>
          </a:xfrm>
          <a:prstGeom prst="rect">
            <a:avLst/>
          </a:prstGeom>
          <a:noFill/>
        </p:spPr>
        <p:txBody>
          <a:bodyPr wrap="square" rtlCol="0">
            <a:spAutoFit/>
          </a:bodyPr>
          <a:lstStyle/>
          <a:p>
            <a:r>
              <a:rPr lang="en-US" sz="1800">
                <a:solidFill>
                  <a:srgbClr val="002060"/>
                </a:solidFill>
              </a:rPr>
              <a:t>The Toronto Home Price Index d</a:t>
            </a:r>
            <a:r>
              <a:rPr lang="en-CA" sz="1800">
                <a:solidFill>
                  <a:srgbClr val="002060"/>
                </a:solidFill>
              </a:rPr>
              <a:t>ata </a:t>
            </a:r>
            <a:r>
              <a:rPr lang="en-US" sz="1800">
                <a:solidFill>
                  <a:srgbClr val="002060"/>
                </a:solidFill>
              </a:rPr>
              <a:t>set</a:t>
            </a:r>
            <a:r>
              <a:rPr lang="en-CA" sz="1800">
                <a:solidFill>
                  <a:srgbClr val="002060"/>
                </a:solidFill>
              </a:rPr>
              <a:t> from Kaggle</a:t>
            </a:r>
            <a:r>
              <a:rPr lang="en-US" sz="1800">
                <a:solidFill>
                  <a:srgbClr val="002060"/>
                </a:solidFill>
              </a:rPr>
              <a:t> </a:t>
            </a:r>
            <a:r>
              <a:rPr lang="en-CA" sz="1800">
                <a:solidFill>
                  <a:srgbClr val="002060"/>
                </a:solidFill>
              </a:rPr>
              <a:t>(</a:t>
            </a:r>
            <a:r>
              <a:rPr lang="en-CA" sz="1800" u="sng">
                <a:solidFill>
                  <a:srgbClr val="002060"/>
                </a:solidFill>
                <a:hlinkClick r:id="rId5"/>
              </a:rPr>
              <a:t>https://www.Kaggle.com/datasets/</a:t>
            </a:r>
            <a:r>
              <a:rPr lang="en-CA" sz="1800" u="sng" noProof="1">
                <a:solidFill>
                  <a:srgbClr val="002060"/>
                </a:solidFill>
                <a:hlinkClick r:id="rId5"/>
              </a:rPr>
              <a:t>alankmwong</a:t>
            </a:r>
            <a:r>
              <a:rPr lang="en-CA" sz="1800" u="sng">
                <a:solidFill>
                  <a:srgbClr val="002060"/>
                </a:solidFill>
                <a:hlinkClick r:id="rId5"/>
              </a:rPr>
              <a:t>/</a:t>
            </a:r>
            <a:r>
              <a:rPr lang="en-CA" sz="1800" u="sng" noProof="1">
                <a:solidFill>
                  <a:srgbClr val="002060"/>
                </a:solidFill>
                <a:hlinkClick r:id="rId5"/>
              </a:rPr>
              <a:t>toronto</a:t>
            </a:r>
            <a:r>
              <a:rPr lang="en-CA" sz="1800" u="sng">
                <a:solidFill>
                  <a:srgbClr val="002060"/>
                </a:solidFill>
                <a:hlinkClick r:id="rId5"/>
              </a:rPr>
              <a:t>-home-price-index</a:t>
            </a:r>
            <a:r>
              <a:rPr lang="en-CA" sz="1800" u="sng">
                <a:solidFill>
                  <a:srgbClr val="002060"/>
                </a:solidFill>
              </a:rPr>
              <a:t> </a:t>
            </a:r>
            <a:r>
              <a:rPr lang="en-US" sz="1800">
                <a:solidFill>
                  <a:srgbClr val="002060"/>
                </a:solidFill>
              </a:rPr>
              <a:t> will be used for this project. This d</a:t>
            </a:r>
            <a:r>
              <a:rPr lang="en-CA" sz="1800">
                <a:solidFill>
                  <a:srgbClr val="002060"/>
                </a:solidFill>
              </a:rPr>
              <a:t>a</a:t>
            </a:r>
            <a:r>
              <a:rPr lang="en-US" sz="1800">
                <a:solidFill>
                  <a:srgbClr val="002060"/>
                </a:solidFill>
              </a:rPr>
              <a:t>t</a:t>
            </a:r>
            <a:r>
              <a:rPr lang="en-CA" sz="1800">
                <a:solidFill>
                  <a:srgbClr val="002060"/>
                </a:solidFill>
              </a:rPr>
              <a:t>a </a:t>
            </a:r>
            <a:r>
              <a:rPr lang="en-US" sz="1800">
                <a:solidFill>
                  <a:srgbClr val="002060"/>
                </a:solidFill>
              </a:rPr>
              <a:t>set includes monthly home price indices for the city of Toronto, broken down by neighborhood </a:t>
            </a:r>
            <a:r>
              <a:rPr lang="en-CA" sz="1800">
                <a:solidFill>
                  <a:srgbClr val="002060"/>
                </a:solidFill>
              </a:rPr>
              <a:t>a</a:t>
            </a:r>
            <a:r>
              <a:rPr lang="en-US" sz="1800">
                <a:solidFill>
                  <a:srgbClr val="002060"/>
                </a:solidFill>
              </a:rPr>
              <a:t>nd dwelling type, from J</a:t>
            </a:r>
            <a:r>
              <a:rPr lang="en-CA" sz="1800">
                <a:solidFill>
                  <a:srgbClr val="002060"/>
                </a:solidFill>
              </a:rPr>
              <a:t>a</a:t>
            </a:r>
            <a:r>
              <a:rPr lang="en-US" sz="1800">
                <a:solidFill>
                  <a:srgbClr val="002060"/>
                </a:solidFill>
              </a:rPr>
              <a:t>nu</a:t>
            </a:r>
            <a:r>
              <a:rPr lang="en-CA" sz="1800">
                <a:solidFill>
                  <a:srgbClr val="002060"/>
                </a:solidFill>
              </a:rPr>
              <a:t>a</a:t>
            </a:r>
            <a:r>
              <a:rPr lang="en-US" sz="1800">
                <a:solidFill>
                  <a:srgbClr val="002060"/>
                </a:solidFill>
              </a:rPr>
              <a:t>ry 2005 to August 2021.</a:t>
            </a:r>
            <a:endParaRPr lang="en-CA" sz="1800">
              <a:solidFill>
                <a:srgbClr val="002060"/>
              </a:solidFill>
            </a:endParaRPr>
          </a:p>
          <a:p>
            <a:endParaRPr lang="en-CA" sz="1800">
              <a:solidFill>
                <a:srgbClr val="002060"/>
              </a:solidFill>
            </a:endParaRPr>
          </a:p>
          <a:p>
            <a:r>
              <a:rPr lang="en-CA" sz="2800" b="1">
                <a:solidFill>
                  <a:srgbClr val="002060"/>
                </a:solidFill>
              </a:rPr>
              <a:t>TOOLS USED</a:t>
            </a:r>
          </a:p>
          <a:p>
            <a:endParaRPr lang="en-CA" sz="180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709507" y="256928"/>
            <a:ext cx="10569388" cy="638607"/>
          </a:xfrm>
        </p:spPr>
        <p:txBody>
          <a:bodyPr/>
          <a:lstStyle/>
          <a:p>
            <a:endParaRPr lang="en-CA" sz="3200">
              <a:solidFill>
                <a:srgbClr val="002060"/>
              </a:solidFill>
            </a:endParaRPr>
          </a:p>
          <a:p>
            <a:r>
              <a:rPr lang="en-CA" sz="2800">
                <a:solidFill>
                  <a:srgbClr val="002060"/>
                </a:solidFill>
              </a:rPr>
              <a:t>PROCESSING OF DATA</a:t>
            </a:r>
          </a:p>
        </p:txBody>
      </p:sp>
      <p:sp>
        <p:nvSpPr>
          <p:cNvPr id="3" name="Content Placeholder 2"/>
          <p:cNvSpPr>
            <a:spLocks noGrp="1" noEditPoints="1"/>
          </p:cNvSpPr>
          <p:nvPr>
            <p:ph idx="1"/>
          </p:nvPr>
        </p:nvSpPr>
        <p:spPr>
          <a:xfrm>
            <a:off x="784412" y="1003732"/>
            <a:ext cx="9936852" cy="803741"/>
          </a:xfrm>
        </p:spPr>
        <p:txBody>
          <a:bodyPr/>
          <a:lstStyle/>
          <a:p>
            <a:pPr marL="0" indent="0">
              <a:buNone/>
            </a:pPr>
            <a:r>
              <a:rPr lang="en-CA" sz="2000">
                <a:solidFill>
                  <a:srgbClr val="002060"/>
                </a:solidFill>
              </a:rPr>
              <a:t>Clean and preprocess the data, such as handling missing values converting data types.</a:t>
            </a:r>
          </a:p>
          <a:p>
            <a:pPr marL="0" indent="0">
              <a:buNone/>
            </a:pPr>
            <a:r>
              <a:rPr lang="en-CA" sz="2400" b="1">
                <a:solidFill>
                  <a:srgbClr val="002060"/>
                </a:solidFill>
              </a:rPr>
              <a:t>DATASETS INFORMATION </a:t>
            </a:r>
          </a:p>
          <a:p>
            <a:endParaRPr lang="en-CA" sz="2400" b="1">
              <a:solidFill>
                <a:srgbClr val="002060"/>
              </a:solidFill>
            </a:endParaRPr>
          </a:p>
        </p:txBody>
      </p:sp>
      <p:graphicFrame>
        <p:nvGraphicFramePr>
          <p:cNvPr id="7" name="Table 6"/>
          <p:cNvGraphicFramePr>
            <a:graphicFrameLocks noGrp="1"/>
          </p:cNvGraphicFramePr>
          <p:nvPr/>
        </p:nvGraphicFramePr>
        <p:xfrm>
          <a:off x="784412" y="2334087"/>
          <a:ext cx="8663462" cy="3163916"/>
        </p:xfrm>
        <a:graphic>
          <a:graphicData uri="http://schemas.openxmlformats.org/drawingml/2006/table">
            <a:tbl>
              <a:tblPr firstRow="1" lastRow="1" lastCol="1" bandRow="1" bandCol="1">
                <a:tableStyleId>{5940675A-B579-460E-94D1-54222C63F5DA}</a:tableStyleId>
              </a:tblPr>
              <a:tblGrid>
                <a:gridCol w="8663462"/>
              </a:tblGrid>
              <a:tr h="476680">
                <a:tc>
                  <a:txBody>
                    <a:bodyPr/>
                    <a:lstStyle/>
                    <a:p>
                      <a:pPr marL="457200" indent="-457200">
                        <a:buFont typeface="Wingdings" pitchFamily="2" charset="2" panose="05000000000000000000"/>
                        <a:buChar char="Ø"/>
                      </a:pPr>
                      <a:r>
                        <a:rPr lang="en-CA" sz="1800">
                          <a:solidFill>
                            <a:srgbClr val="002060"/>
                          </a:solidFill>
                        </a:rPr>
                        <a:t>LOCATION:NEIGHBOURHOOD IN GRATER TORONTO</a:t>
                      </a:r>
                      <a:endParaRPr lang="en-US" sz="1800">
                        <a:solidFill>
                          <a:srgbClr val="002060"/>
                        </a:solidFill>
                      </a:endParaRPr>
                    </a:p>
                  </a:txBody>
                  <a:tcPr/>
                </a:tc>
              </a:tr>
              <a:tr h="743775">
                <a:tc>
                  <a:txBody>
                    <a:bodyPr/>
                    <a:lstStyle/>
                    <a:p>
                      <a:pPr marL="457200" indent="-457200">
                        <a:buFont typeface="Wingdings" pitchFamily="2" charset="2" panose="05000000000000000000"/>
                        <a:buChar char="Ø"/>
                      </a:pPr>
                      <a:r>
                        <a:rPr lang="en-US" sz="1800">
                          <a:solidFill>
                            <a:srgbClr val="002060"/>
                          </a:solidFill>
                        </a:rPr>
                        <a:t>Comp - stands for composite and takes into account </a:t>
                      </a:r>
                      <a:endParaRPr lang="en-CA" sz="1800">
                        <a:solidFill>
                          <a:srgbClr val="002060"/>
                        </a:solidFill>
                      </a:endParaRPr>
                    </a:p>
                    <a:p>
                      <a:pPr marL="457200" indent="-457200">
                        <a:buFont typeface="Wingdings" pitchFamily="2" charset="2" panose="05000000000000000000"/>
                        <a:buChar char="Ø"/>
                      </a:pPr>
                      <a:r>
                        <a:rPr lang="en-US" sz="1800">
                          <a:solidFill>
                            <a:srgbClr val="002060"/>
                          </a:solidFill>
                        </a:rPr>
                        <a:t>the various types of housing into a single value.</a:t>
                      </a:r>
                    </a:p>
                  </a:txBody>
                  <a:tcPr/>
                </a:tc>
              </a:tr>
              <a:tr h="1943461">
                <a:tc>
                  <a:txBody>
                    <a:bodyPr/>
                    <a:lstStyle/>
                    <a:p>
                      <a:pPr marL="457200" indent="-457200">
                        <a:buFont typeface="Wingdings" pitchFamily="2" charset="2" panose="05000000000000000000"/>
                        <a:buChar char="Ø"/>
                      </a:pPr>
                      <a:r>
                        <a:rPr lang="en-US" sz="1800">
                          <a:solidFill>
                            <a:srgbClr val="C00000"/>
                          </a:solidFill>
                        </a:rPr>
                        <a:t>SFDetach -  stands for Single Family Detached Home, </a:t>
                      </a:r>
                      <a:endParaRPr lang="en-CA" sz="1800">
                        <a:solidFill>
                          <a:srgbClr val="C00000"/>
                        </a:solidFill>
                      </a:endParaRPr>
                    </a:p>
                    <a:p>
                      <a:pPr marL="457200" indent="-457200">
                        <a:buFont typeface="Wingdings" pitchFamily="2" charset="2" panose="05000000000000000000"/>
                        <a:buChar char="Ø"/>
                      </a:pPr>
                      <a:r>
                        <a:rPr lang="en-US" sz="1800">
                          <a:solidFill>
                            <a:srgbClr val="C00000"/>
                          </a:solidFill>
                        </a:rPr>
                        <a:t>or commonly referred to as houses</a:t>
                      </a:r>
                      <a:endParaRPr lang="en-CA" sz="1800">
                        <a:solidFill>
                          <a:srgbClr val="C00000"/>
                        </a:solidFill>
                      </a:endParaRPr>
                    </a:p>
                    <a:p>
                      <a:pPr marL="457200" indent="-457200">
                        <a:buFont typeface="Wingdings" pitchFamily="2" charset="2" panose="05000000000000000000"/>
                        <a:buChar char="Ø"/>
                      </a:pPr>
                      <a:r>
                        <a:rPr lang="en-US" sz="1800" noProof="1">
                          <a:solidFill>
                            <a:srgbClr val="C00000"/>
                          </a:solidFill>
                        </a:rPr>
                        <a:t>SFAttach</a:t>
                      </a:r>
                      <a:r>
                        <a:rPr lang="en-US" sz="1800">
                          <a:solidFill>
                            <a:srgbClr val="C00000"/>
                          </a:solidFill>
                        </a:rPr>
                        <a:t> -  stands for Single Family Attached Home</a:t>
                      </a:r>
                      <a:endParaRPr lang="en-CA" sz="1800">
                        <a:solidFill>
                          <a:srgbClr val="C00000"/>
                        </a:solidFill>
                      </a:endParaRPr>
                    </a:p>
                    <a:p>
                      <a:pPr marL="457200" indent="-457200">
                        <a:buFont typeface="Wingdings" pitchFamily="2" charset="2" panose="05000000000000000000"/>
                        <a:buChar char="Ø"/>
                      </a:pPr>
                      <a:r>
                        <a:rPr lang="en-CA" sz="1800">
                          <a:solidFill>
                            <a:srgbClr val="C00000"/>
                          </a:solidFill>
                        </a:rPr>
                        <a:t>THouse -  stands for Townhouses</a:t>
                      </a:r>
                    </a:p>
                    <a:p>
                      <a:pPr marL="457200" indent="-457200">
                        <a:buFont typeface="Wingdings" pitchFamily="2" charset="2" panose="05000000000000000000"/>
                        <a:buChar char="Ø"/>
                      </a:pPr>
                      <a:r>
                        <a:rPr lang="en-CA" sz="1800">
                          <a:solidFill>
                            <a:srgbClr val="C00000"/>
                          </a:solidFill>
                        </a:rPr>
                        <a:t>Apart -  is the abbreviation for Apartments or Condominiums</a:t>
                      </a: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noEditPoints="1"/>
          </p:cNvSpPr>
          <p:nvPr>
            <p:ph type="title"/>
          </p:nvPr>
        </p:nvSpPr>
        <p:spPr>
          <a:xfrm>
            <a:off x="838200" y="107118"/>
            <a:ext cx="10515600" cy="853500"/>
          </a:xfrm>
        </p:spPr>
        <p:txBody>
          <a:bodyPr/>
          <a:lstStyle/>
          <a:p>
            <a:r>
              <a:rPr lang="en-CA" sz="2800">
                <a:solidFill>
                  <a:srgbClr val="002060"/>
                </a:solidFill>
              </a:rPr>
              <a:t>Average Home Price in Toronto over the Decade.</a:t>
            </a:r>
            <a:endParaRPr sz="2800">
              <a:solidFill>
                <a:srgbClr val="002060"/>
              </a:solidFill>
            </a:endParaRPr>
          </a:p>
        </p:txBody>
      </p:sp>
      <p:sp>
        <p:nvSpPr>
          <p:cNvPr id="9" name="Content Placeholder 8"/>
          <p:cNvSpPr>
            <a:spLocks noGrp="1" noEditPoints="1"/>
          </p:cNvSpPr>
          <p:nvPr>
            <p:ph idx="1"/>
          </p:nvPr>
        </p:nvSpPr>
        <p:spPr>
          <a:xfrm>
            <a:off x="838200" y="885854"/>
            <a:ext cx="10515600" cy="5291109"/>
          </a:xfrm>
        </p:spPr>
        <p:txBody>
          <a:bodyPr/>
          <a:lstStyle/>
          <a:p>
            <a:pPr marL="0" indent="0">
              <a:buNone/>
            </a:pPr>
            <a:endParaRPr lang="en-CA" sz="1800"/>
          </a:p>
          <a:p>
            <a:pPr marL="0" indent="0">
              <a:buNone/>
            </a:pPr>
            <a:endParaRPr lang="en-CA" sz="1800"/>
          </a:p>
          <a:p>
            <a:pPr marL="0" indent="0">
              <a:buNone/>
            </a:pPr>
            <a:endParaRPr lang="en-CA" sz="1800"/>
          </a:p>
          <a:p>
            <a:pPr marL="0" indent="0">
              <a:buNone/>
            </a:pPr>
            <a:endParaRPr lang="en-CA" sz="1800"/>
          </a:p>
          <a:p>
            <a:pPr marL="0" indent="0">
              <a:buNone/>
            </a:pPr>
            <a:endParaRPr lang="en-CA" sz="1800"/>
          </a:p>
          <a:p>
            <a:pPr marL="0" indent="0">
              <a:buNone/>
            </a:pPr>
            <a:endParaRPr lang="en-CA" sz="1800"/>
          </a:p>
          <a:p>
            <a:pPr marL="0" indent="0">
              <a:buNone/>
            </a:pPr>
            <a:endParaRPr lang="en-CA" sz="1800"/>
          </a:p>
          <a:p>
            <a:pPr marL="0" indent="0">
              <a:buNone/>
            </a:pPr>
            <a:endParaRPr lang="en-CA" sz="1800"/>
          </a:p>
          <a:p>
            <a:pPr marL="0" indent="0">
              <a:buNone/>
            </a:pPr>
            <a:endParaRPr lang="en-CA" sz="1800"/>
          </a:p>
          <a:p>
            <a:pPr marL="0" indent="0">
              <a:buNone/>
            </a:pPr>
            <a:endParaRPr lang="en-CA" sz="1800"/>
          </a:p>
        </p:txBody>
      </p:sp>
      <p:pic>
        <p:nvPicPr>
          <p:cNvPr id="10" name="Picture 9"/>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838200" y="885854"/>
            <a:ext cx="10266226" cy="46611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0"/>
            <a:ext cx="10515600" cy="937965"/>
          </a:xfrm>
        </p:spPr>
        <p:txBody>
          <a:bodyPr/>
          <a:lstStyle/>
          <a:p>
            <a:r>
              <a:rPr lang="en-CA" sz="2800">
                <a:solidFill>
                  <a:srgbClr val="002060"/>
                </a:solidFill>
              </a:rPr>
              <a:t>Average price by property type comparison </a:t>
            </a:r>
            <a:endParaRPr sz="2800">
              <a:solidFill>
                <a:srgbClr val="002060"/>
              </a:solidFill>
            </a:endParaRPr>
          </a:p>
        </p:txBody>
      </p:sp>
      <p:sp>
        <p:nvSpPr>
          <p:cNvPr id="3" name="Content Placeholder 2"/>
          <p:cNvSpPr>
            <a:spLocks noGrp="1" noEditPoints="1"/>
          </p:cNvSpPr>
          <p:nvPr>
            <p:ph idx="1"/>
          </p:nvPr>
        </p:nvSpPr>
        <p:spPr>
          <a:xfrm>
            <a:off x="838200" y="4842962"/>
            <a:ext cx="10689703" cy="1187649"/>
          </a:xfrm>
        </p:spPr>
        <p:txBody>
          <a:bodyPr/>
          <a:lstStyle/>
          <a:p>
            <a:r>
              <a:rPr sz="1800" b="0">
                <a:solidFill>
                  <a:srgbClr val="002060"/>
                </a:solidFill>
              </a:rPr>
              <a:t>The increase in average home pri</a:t>
            </a:r>
            <a:r>
              <a:rPr lang="en-CA" sz="1800" b="0">
                <a:solidFill>
                  <a:srgbClr val="002060"/>
                </a:solidFill>
              </a:rPr>
              <a:t>ce</a:t>
            </a:r>
            <a:r>
              <a:rPr sz="1800" b="0">
                <a:solidFill>
                  <a:srgbClr val="002060"/>
                </a:solidFill>
              </a:rPr>
              <a:t>s from 2019 to 2021 suggests that the housing market in Toronto has experienced growth during this period. This could be attributed to factors such as low</a:t>
            </a:r>
            <a:r>
              <a:rPr lang="en-CA" sz="1800" b="0">
                <a:solidFill>
                  <a:srgbClr val="002060"/>
                </a:solidFill>
              </a:rPr>
              <a:t> </a:t>
            </a:r>
            <a:r>
              <a:rPr sz="1800" b="0">
                <a:solidFill>
                  <a:srgbClr val="002060"/>
                </a:solidFill>
              </a:rPr>
              <a:t>interest</a:t>
            </a:r>
            <a:r>
              <a:rPr lang="en-CA" sz="1800" b="0">
                <a:solidFill>
                  <a:srgbClr val="002060"/>
                </a:solidFill>
              </a:rPr>
              <a:t> </a:t>
            </a:r>
            <a:r>
              <a:rPr sz="1800" b="0">
                <a:solidFill>
                  <a:srgbClr val="002060"/>
                </a:solidFill>
              </a:rPr>
              <a:t>rates, increased demand for housing, population growth, or economic expansion</a:t>
            </a:r>
            <a:r>
              <a:rPr sz="2800" b="0">
                <a:solidFill>
                  <a:srgbClr val="002060"/>
                </a:solidFill>
              </a:rPr>
              <a:t>.</a:t>
            </a:r>
            <a:r>
              <a:rPr sz="2000" b="0">
                <a:solidFill>
                  <a:srgbClr val="002060"/>
                </a:solidFill>
              </a:rPr>
              <a:t> </a:t>
            </a:r>
            <a:endParaRPr sz="3200" b="0">
              <a:solidFill>
                <a:srgbClr val="002060"/>
              </a:solidFill>
            </a:endParaRPr>
          </a:p>
          <a:p>
            <a:endParaRPr sz="4000"/>
          </a:p>
        </p:txBody>
      </p:sp>
      <p:pic>
        <p:nvPicPr>
          <p:cNvPr id="4" name="Picture 11"/>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745001" y="937965"/>
            <a:ext cx="5782137" cy="3741887"/>
          </a:xfrm>
          <a:prstGeom prst="rect">
            <a:avLst/>
          </a:prstGeom>
        </p:spPr>
      </p:pic>
      <p:pic>
        <p:nvPicPr>
          <p:cNvPr id="5" name="Picture 18"/>
          <p:cNvPicPr>
            <a:picLocks noChangeAspect="1"/>
          </p:cNvPicPr>
          <p:nvPr/>
        </p:nvPicPr>
        <p:blipFill>
          <a:blip r:embed="rId3">
            <a:extLst>
              <a:ext uri="{837473B0-CC2E-450A-ABE3-18F120FF3D39}">
                <a1611:picAttrSrcUrl xmlns:a1611="http://schemas.microsoft.com/office/drawing/2016/11/main" r:id="rId4"/>
              </a:ext>
            </a:extLst>
          </a:blip>
          <a:srcRect/>
          <a:stretch>
            <a:fillRect/>
          </a:stretch>
        </p:blipFill>
        <p:spPr>
          <a:xfrm>
            <a:off x="6620337" y="937965"/>
            <a:ext cx="5465195" cy="37418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595493"/>
          </a:xfrm>
        </p:spPr>
        <p:txBody>
          <a:bodyPr/>
          <a:lstStyle/>
          <a:p>
            <a:r>
              <a:rPr lang="en-CA" sz="2000"/>
              <a:t>Trends in housing market</a:t>
            </a:r>
            <a:endParaRPr sz="2000"/>
          </a:p>
        </p:txBody>
      </p:sp>
      <p:pic>
        <p:nvPicPr>
          <p:cNvPr id="4" name="Picture 3"/>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993534" y="923837"/>
            <a:ext cx="7758679" cy="4614273"/>
          </a:xfrm>
          <a:prstGeom prst="rect">
            <a:avLst/>
          </a:prstGeom>
        </p:spPr>
      </p:pic>
      <p:sp>
        <p:nvSpPr>
          <p:cNvPr id="6" name="TextBox 5"/>
          <p:cNvSpPr txBox="1"/>
          <p:nvPr/>
        </p:nvSpPr>
        <p:spPr>
          <a:xfrm>
            <a:off x="8752213" y="923837"/>
            <a:ext cx="3094427" cy="4024033"/>
          </a:xfrm>
          <a:prstGeom prst="rect">
            <a:avLst/>
          </a:prstGeom>
          <a:noFill/>
        </p:spPr>
        <p:txBody>
          <a:bodyPr wrap="square" rtlCol="0">
            <a:spAutoFit/>
          </a:bodyPr>
          <a:lstStyle/>
          <a:p>
            <a:endParaRPr lang="en-CA" sz="1400">
              <a:solidFill>
                <a:srgbClr val="002060"/>
              </a:solidFill>
            </a:endParaRPr>
          </a:p>
          <a:p>
            <a:endParaRPr lang="en-CA" sz="1400">
              <a:solidFill>
                <a:srgbClr val="002060"/>
              </a:solidFill>
            </a:endParaRPr>
          </a:p>
          <a:p>
            <a:r>
              <a:rPr lang="en-US" sz="1400">
                <a:solidFill>
                  <a:srgbClr val="002060"/>
                </a:solidFill>
              </a:rPr>
              <a:t>Single-Family Detached:</a:t>
            </a:r>
          </a:p>
          <a:p>
            <a:r>
              <a:rPr lang="en-US" sz="1400">
                <a:solidFill>
                  <a:srgbClr val="002060"/>
                </a:solidFill>
              </a:rPr>
              <a:t>Highest Price:  2536900.0</a:t>
            </a:r>
          </a:p>
          <a:p>
            <a:r>
              <a:rPr lang="en-US" sz="1400">
                <a:solidFill>
                  <a:srgbClr val="002060"/>
                </a:solidFill>
              </a:rPr>
              <a:t>Date:  2017-04-01 00:00:00</a:t>
            </a:r>
          </a:p>
          <a:p>
            <a:endParaRPr lang="en-US" sz="1400">
              <a:solidFill>
                <a:srgbClr val="002060"/>
              </a:solidFill>
            </a:endParaRPr>
          </a:p>
          <a:p>
            <a:r>
              <a:rPr lang="en-US" sz="1400">
                <a:solidFill>
                  <a:srgbClr val="002060"/>
                </a:solidFill>
              </a:rPr>
              <a:t>Single-Family Attached:</a:t>
            </a:r>
          </a:p>
          <a:p>
            <a:r>
              <a:rPr lang="en-US" sz="1400">
                <a:solidFill>
                  <a:srgbClr val="002060"/>
                </a:solidFill>
              </a:rPr>
              <a:t>Highest Price:  1677200.0</a:t>
            </a:r>
          </a:p>
          <a:p>
            <a:r>
              <a:rPr lang="en-US" sz="1400">
                <a:solidFill>
                  <a:srgbClr val="002060"/>
                </a:solidFill>
              </a:rPr>
              <a:t>Date:  2021-03-01 00:00:00</a:t>
            </a:r>
          </a:p>
          <a:p>
            <a:endParaRPr lang="en-US" sz="1400">
              <a:solidFill>
                <a:srgbClr val="002060"/>
              </a:solidFill>
            </a:endParaRPr>
          </a:p>
          <a:p>
            <a:r>
              <a:rPr lang="en-US" sz="1400">
                <a:solidFill>
                  <a:srgbClr val="002060"/>
                </a:solidFill>
              </a:rPr>
              <a:t>Townhouse:</a:t>
            </a:r>
          </a:p>
          <a:p>
            <a:r>
              <a:rPr lang="en-US" sz="1400">
                <a:solidFill>
                  <a:srgbClr val="002060"/>
                </a:solidFill>
              </a:rPr>
              <a:t>Highest Price:  1750500.0</a:t>
            </a:r>
          </a:p>
          <a:p>
            <a:r>
              <a:rPr lang="en-US" sz="1400">
                <a:solidFill>
                  <a:srgbClr val="002060"/>
                </a:solidFill>
              </a:rPr>
              <a:t>Date:  2020-10-01 00:00:00</a:t>
            </a:r>
          </a:p>
          <a:p>
            <a:endParaRPr lang="en-US" sz="1400">
              <a:solidFill>
                <a:srgbClr val="002060"/>
              </a:solidFill>
            </a:endParaRPr>
          </a:p>
          <a:p>
            <a:r>
              <a:rPr lang="en-US" sz="1400">
                <a:solidFill>
                  <a:srgbClr val="002060"/>
                </a:solidFill>
              </a:rPr>
              <a:t>Apartment:</a:t>
            </a:r>
          </a:p>
          <a:p>
            <a:r>
              <a:rPr lang="en-US" sz="1400">
                <a:solidFill>
                  <a:srgbClr val="002060"/>
                </a:solidFill>
              </a:rPr>
              <a:t>Highest Price:  1005500.0</a:t>
            </a:r>
          </a:p>
          <a:p>
            <a:r>
              <a:rPr lang="en-US" sz="1400">
                <a:solidFill>
                  <a:srgbClr val="002060"/>
                </a:solidFill>
              </a:rPr>
              <a:t>Date:  2021-02-01 00:00:00</a:t>
            </a:r>
          </a:p>
          <a:p>
            <a:endParaRPr lang="en-US" sz="200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31087" y="0"/>
            <a:ext cx="10722713" cy="662319"/>
          </a:xfrm>
        </p:spPr>
        <p:txBody>
          <a:bodyPr/>
          <a:lstStyle/>
          <a:p>
            <a:r>
              <a:rPr lang="en-CA" sz="2000">
                <a:solidFill>
                  <a:srgbClr val="002060"/>
                </a:solidFill>
              </a:rPr>
              <a:t>Prices by Different property types</a:t>
            </a:r>
            <a:endParaRPr sz="2000">
              <a:solidFill>
                <a:srgbClr val="002060"/>
              </a:solidFill>
            </a:endParaRPr>
          </a:p>
        </p:txBody>
      </p:sp>
      <p:sp>
        <p:nvSpPr>
          <p:cNvPr id="3" name="Content Placeholder 2"/>
          <p:cNvSpPr>
            <a:spLocks noGrp="1" noEditPoints="1"/>
          </p:cNvSpPr>
          <p:nvPr>
            <p:ph idx="1"/>
          </p:nvPr>
        </p:nvSpPr>
        <p:spPr>
          <a:xfrm>
            <a:off x="8584348" y="885351"/>
            <a:ext cx="2769452" cy="4909949"/>
          </a:xfrm>
        </p:spPr>
        <p:txBody>
          <a:bodyPr/>
          <a:lstStyle/>
          <a:p>
            <a:pPr marL="0" indent="0">
              <a:buNone/>
            </a:pPr>
            <a:r>
              <a:rPr sz="1600" b="1">
                <a:solidFill>
                  <a:srgbClr val="002060"/>
                </a:solidFill>
              </a:rPr>
              <a:t>Lowest Prices:</a:t>
            </a:r>
            <a:endParaRPr sz="1400" b="1">
              <a:solidFill>
                <a:srgbClr val="002060"/>
              </a:solidFill>
            </a:endParaRPr>
          </a:p>
          <a:p>
            <a:pPr marL="0" indent="0" algn="l">
              <a:buFont typeface="+mj-lt"/>
              <a:buNone/>
            </a:pPr>
            <a:r>
              <a:rPr sz="1600" b="1">
                <a:solidFill>
                  <a:srgbClr val="002060"/>
                </a:solidFill>
              </a:rPr>
              <a:t>Single-Family Detached:</a:t>
            </a:r>
            <a:endParaRPr lang="en-CA" sz="1600" b="1">
              <a:solidFill>
                <a:srgbClr val="002060"/>
              </a:solidFill>
            </a:endParaRPr>
          </a:p>
          <a:p>
            <a:pPr marL="0" indent="0" algn="l">
              <a:buFont typeface="+mj-lt"/>
              <a:buNone/>
            </a:pPr>
            <a:r>
              <a:rPr lang="en-CA" sz="1000" b="1">
                <a:solidFill>
                  <a:srgbClr val="002060"/>
                </a:solidFill>
              </a:rPr>
              <a:t>   </a:t>
            </a:r>
            <a:r>
              <a:rPr sz="1000" b="1">
                <a:solidFill>
                  <a:srgbClr val="002060"/>
                </a:solidFill>
              </a:rPr>
              <a:t>Lowest Price:  259100.0</a:t>
            </a:r>
          </a:p>
          <a:p>
            <a:pPr marL="0" indent="0" algn="l">
              <a:buFont typeface="+mj-lt"/>
              <a:buNone/>
            </a:pPr>
            <a:r>
              <a:rPr lang="en-CA" sz="1000" b="1">
                <a:solidFill>
                  <a:srgbClr val="002060"/>
                </a:solidFill>
              </a:rPr>
              <a:t>   </a:t>
            </a:r>
            <a:r>
              <a:rPr sz="1000" b="1">
                <a:solidFill>
                  <a:srgbClr val="002060"/>
                </a:solidFill>
              </a:rPr>
              <a:t>Date:  201</a:t>
            </a:r>
            <a:r>
              <a:rPr lang="en-CA" sz="1000" b="1">
                <a:solidFill>
                  <a:srgbClr val="002060"/>
                </a:solidFill>
              </a:rPr>
              <a:t>5</a:t>
            </a:r>
            <a:r>
              <a:rPr sz="1000" b="1">
                <a:solidFill>
                  <a:srgbClr val="002060"/>
                </a:solidFill>
              </a:rPr>
              <a:t>-07-01 </a:t>
            </a:r>
            <a:endParaRPr lang="en-CA" sz="1000" b="1">
              <a:solidFill>
                <a:srgbClr val="002060"/>
              </a:solidFill>
            </a:endParaRPr>
          </a:p>
          <a:p>
            <a:pPr marL="0" indent="0" algn="l">
              <a:buFont typeface="+mj-lt"/>
              <a:buNone/>
            </a:pPr>
            <a:r>
              <a:rPr sz="1400" b="1">
                <a:solidFill>
                  <a:srgbClr val="002060"/>
                </a:solidFill>
              </a:rPr>
              <a:t>Single-Family Attached:</a:t>
            </a:r>
          </a:p>
          <a:p>
            <a:pPr marL="0" indent="0" algn="l">
              <a:buFont typeface="+mj-lt"/>
              <a:buNone/>
            </a:pPr>
            <a:r>
              <a:rPr lang="en-CA" sz="1000" b="1">
                <a:solidFill>
                  <a:srgbClr val="002060"/>
                </a:solidFill>
              </a:rPr>
              <a:t>    </a:t>
            </a:r>
            <a:r>
              <a:rPr sz="1000" b="1">
                <a:solidFill>
                  <a:srgbClr val="002060"/>
                </a:solidFill>
              </a:rPr>
              <a:t>Lowest Price:  273300.0</a:t>
            </a:r>
          </a:p>
          <a:p>
            <a:pPr marL="0" indent="0" algn="l">
              <a:buFont typeface="+mj-lt"/>
              <a:buNone/>
            </a:pPr>
            <a:r>
              <a:rPr lang="en-CA" sz="1000" b="1">
                <a:solidFill>
                  <a:srgbClr val="002060"/>
                </a:solidFill>
              </a:rPr>
              <a:t>    </a:t>
            </a:r>
            <a:r>
              <a:rPr sz="1000" b="1">
                <a:solidFill>
                  <a:srgbClr val="002060"/>
                </a:solidFill>
              </a:rPr>
              <a:t>Date:  201</a:t>
            </a:r>
            <a:r>
              <a:rPr lang="en-CA" sz="1000" b="1">
                <a:solidFill>
                  <a:srgbClr val="002060"/>
                </a:solidFill>
              </a:rPr>
              <a:t>5</a:t>
            </a:r>
            <a:r>
              <a:rPr sz="1000" b="1">
                <a:solidFill>
                  <a:srgbClr val="002060"/>
                </a:solidFill>
              </a:rPr>
              <a:t>-07-01 </a:t>
            </a:r>
            <a:endParaRPr lang="en-CA" sz="1000" b="1">
              <a:solidFill>
                <a:srgbClr val="002060"/>
              </a:solidFill>
            </a:endParaRPr>
          </a:p>
          <a:p>
            <a:pPr marL="0" indent="0" algn="l">
              <a:buFont typeface="+mj-lt"/>
              <a:buNone/>
            </a:pPr>
            <a:r>
              <a:rPr lang="en-CA" sz="1000" b="1">
                <a:solidFill>
                  <a:srgbClr val="002060"/>
                </a:solidFill>
              </a:rPr>
              <a:t> </a:t>
            </a:r>
            <a:r>
              <a:rPr sz="1600" b="1">
                <a:solidFill>
                  <a:srgbClr val="002060"/>
                </a:solidFill>
              </a:rPr>
              <a:t>Townhouse:</a:t>
            </a:r>
          </a:p>
          <a:p>
            <a:pPr marL="0" indent="0" algn="l">
              <a:buFont typeface="+mj-lt"/>
              <a:buNone/>
            </a:pPr>
            <a:r>
              <a:rPr lang="en-CA" sz="1000" b="1">
                <a:solidFill>
                  <a:srgbClr val="002060"/>
                </a:solidFill>
              </a:rPr>
              <a:t>      </a:t>
            </a:r>
            <a:r>
              <a:rPr sz="1000" b="1">
                <a:solidFill>
                  <a:srgbClr val="002060"/>
                </a:solidFill>
              </a:rPr>
              <a:t>Lowest Price:  0.</a:t>
            </a:r>
            <a:r>
              <a:rPr lang="en-CA" sz="1000" b="1">
                <a:solidFill>
                  <a:srgbClr val="002060"/>
                </a:solidFill>
              </a:rPr>
              <a:t>1</a:t>
            </a:r>
          </a:p>
          <a:p>
            <a:pPr marL="0" indent="0" algn="l">
              <a:buFont typeface="+mj-lt"/>
              <a:buNone/>
            </a:pPr>
            <a:r>
              <a:rPr lang="en-CA" sz="1000" b="1">
                <a:solidFill>
                  <a:srgbClr val="002060"/>
                </a:solidFill>
              </a:rPr>
              <a:t>      </a:t>
            </a:r>
            <a:r>
              <a:rPr sz="1000" b="1">
                <a:solidFill>
                  <a:srgbClr val="002060"/>
                </a:solidFill>
              </a:rPr>
              <a:t>Date:  2018-08-01</a:t>
            </a:r>
            <a:endParaRPr lang="en-CA" sz="1000" b="1">
              <a:solidFill>
                <a:srgbClr val="002060"/>
              </a:solidFill>
            </a:endParaRPr>
          </a:p>
          <a:p>
            <a:pPr marL="0" indent="0" algn="l">
              <a:buFont typeface="+mj-lt"/>
              <a:buNone/>
            </a:pPr>
            <a:r>
              <a:rPr lang="en-CA" sz="1000" b="1">
                <a:solidFill>
                  <a:srgbClr val="002060"/>
                </a:solidFill>
              </a:rPr>
              <a:t> </a:t>
            </a:r>
            <a:r>
              <a:rPr sz="1600" b="1">
                <a:solidFill>
                  <a:srgbClr val="002060"/>
                </a:solidFill>
              </a:rPr>
              <a:t>Apartment:</a:t>
            </a:r>
          </a:p>
          <a:p>
            <a:pPr marL="0" indent="0" algn="l">
              <a:buFont typeface="+mj-lt"/>
              <a:buNone/>
            </a:pPr>
            <a:r>
              <a:rPr lang="en-CA" sz="1000" b="1">
                <a:solidFill>
                  <a:srgbClr val="002060"/>
                </a:solidFill>
              </a:rPr>
              <a:t>     </a:t>
            </a:r>
            <a:r>
              <a:rPr sz="1000" b="1">
                <a:solidFill>
                  <a:srgbClr val="002060"/>
                </a:solidFill>
              </a:rPr>
              <a:t>Lowest Price:  171400.</a:t>
            </a:r>
            <a:endParaRPr lang="en-CA" sz="1000" b="1">
              <a:solidFill>
                <a:srgbClr val="002060"/>
              </a:solidFill>
            </a:endParaRPr>
          </a:p>
          <a:p>
            <a:pPr marL="0" indent="0" algn="l">
              <a:buFont typeface="+mj-lt"/>
              <a:buNone/>
            </a:pPr>
            <a:r>
              <a:rPr lang="en-CA" sz="1000" b="1">
                <a:solidFill>
                  <a:srgbClr val="002060"/>
                </a:solidFill>
              </a:rPr>
              <a:t>     </a:t>
            </a:r>
            <a:r>
              <a:rPr sz="1000" b="1">
                <a:solidFill>
                  <a:srgbClr val="002060"/>
                </a:solidFill>
              </a:rPr>
              <a:t>Date:  201</a:t>
            </a:r>
            <a:r>
              <a:rPr lang="en-CA" sz="1000" b="1">
                <a:solidFill>
                  <a:srgbClr val="002060"/>
                </a:solidFill>
              </a:rPr>
              <a:t>5</a:t>
            </a:r>
            <a:r>
              <a:rPr sz="1000" b="1">
                <a:solidFill>
                  <a:srgbClr val="002060"/>
                </a:solidFill>
              </a:rPr>
              <a:t>-10-01 </a:t>
            </a:r>
            <a:endParaRPr lang="en-CA" sz="1000" b="1">
              <a:solidFill>
                <a:srgbClr val="002060"/>
              </a:solidFill>
            </a:endParaRPr>
          </a:p>
          <a:p>
            <a:pPr marL="0" indent="0" algn="l">
              <a:buFont typeface="+mj-lt"/>
              <a:buNone/>
            </a:pPr>
            <a:endParaRPr sz="1400" b="1"/>
          </a:p>
        </p:txBody>
      </p:sp>
      <p:pic>
        <p:nvPicPr>
          <p:cNvPr id="6" name="Picture 4"/>
          <p:cNvPicPr>
            <a:picLocks noChangeAspect="1"/>
          </p:cNvPicPr>
          <p:nvPr/>
        </p:nvPicPr>
        <p:blipFill>
          <a:blip r:embed="rId1">
            <a:extLst>
              <a:ext uri="{837473B0-CC2E-450A-ABE3-18F120FF3D39}">
                <a1611:picAttrSrcUrl xmlns:a1611="http://schemas.microsoft.com/office/drawing/2016/11/main" r:id="rId2"/>
              </a:ext>
            </a:extLst>
          </a:blip>
          <a:srcRect/>
          <a:stretch>
            <a:fillRect/>
          </a:stretch>
        </p:blipFill>
        <p:spPr>
          <a:xfrm>
            <a:off x="631087" y="736689"/>
            <a:ext cx="7711819" cy="5058611"/>
          </a:xfrm>
          <a:prstGeom prst="rect">
            <a:avLst/>
          </a:prstGeom>
        </p:spPr>
      </p:pic>
    </p:spTree>
  </p:cSld>
  <p:clrMapOvr>
    <a:masterClrMapping/>
  </p:clrMapOvr>
</p:sld>
</file>

<file path=ppt/theme/theme1.xml><?xml version="1.0" encoding="utf-8"?>
<a:theme xmlns:a="http://schemas.openxmlformats.org/drawingml/2006/main" name="Simple Life">
  <a:themeElements>
    <a:clrScheme name="Simple Life">
      <a:dk1>
        <a:sysClr val="windowText" lastClr="000000"/>
      </a:dk1>
      <a:lt1>
        <a:sysClr val="window" lastClr="FFFFFF"/>
      </a:lt1>
      <a:dk2>
        <a:srgbClr val="354855"/>
      </a:dk2>
      <a:lt2>
        <a:srgbClr val="F3F3F3"/>
      </a:lt2>
      <a:accent1>
        <a:srgbClr val="723E4E"/>
      </a:accent1>
      <a:accent2>
        <a:srgbClr val="EF3353"/>
      </a:accent2>
      <a:accent3>
        <a:srgbClr val="F17145"/>
      </a:accent3>
      <a:accent4>
        <a:srgbClr val="FBBA5B"/>
      </a:accent4>
      <a:accent5>
        <a:srgbClr val="903089"/>
      </a:accent5>
      <a:accent6>
        <a:srgbClr val="005570"/>
      </a:accent6>
      <a:hlink>
        <a:srgbClr val="4CA8E6"/>
      </a:hlink>
      <a:folHlink>
        <a:srgbClr val="86C4EE"/>
      </a:folHlink>
    </a:clrScheme>
    <a:fontScheme name="Simple Life">
      <a:majorFont>
        <a:latin typeface="Verdana bold"/>
        <a:ea typeface=""/>
        <a:cs typeface=""/>
      </a:majorFont>
      <a:minorFont>
        <a:latin typeface="Verdana"/>
        <a:ea typeface=""/>
        <a:cs typeface=""/>
      </a:minorFont>
    </a:fontScheme>
    <a:fmtScheme name="Simple Li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11B2B9-8CE5-4E5A-B70F-6B056FE844E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66BA265-3C9C-41FF-80C6-61A7F961C0DC}">
  <ds:schemaRefs>
    <ds:schemaRef ds:uri="http://schemas.microsoft.com/sharepoint/v3/contenttype/forms"/>
  </ds:schemaRefs>
</ds:datastoreItem>
</file>

<file path=customXml/itemProps3.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{4A93D57D-B34D-4950-A8B7-F52D9BFDC881}tf16411242_win32</Template>
  <TotalTime>2083</TotalTime>
  <Words>841</Words>
  <Application>Microsoft Office PowerPoint</Application>
  <PresentationFormat>Widescreen</PresentationFormat>
  <Paragraphs>69</Paragraphs>
  <Slides>13</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Slide Titles</vt:lpstr>
      </vt:variant>
      <vt:variant>
        <vt:i4>13</vt:i4>
      </vt:variant>
      <vt:variant>
        <vt:lpstr>Custom Shows</vt:lpstr>
      </vt:variant>
      <vt:variant>
        <vt:i4>1</vt:i4>
      </vt:variant>
    </vt:vector>
  </HeadingPairs>
  <TitlesOfParts>
    <vt:vector size="24" baseType="lpstr">
      <vt:lpstr>Arial</vt:lpstr>
      <vt:lpstr>Arial Nova</vt:lpstr>
      <vt:lpstr>Avenir Next LT Pro Light</vt:lpstr>
      <vt:lpstr>Calibri</vt:lpstr>
      <vt:lpstr>Gill Sans MT</vt:lpstr>
      <vt:lpstr>source-serif-pro</vt:lpstr>
      <vt:lpstr>Speak Pro</vt:lpstr>
      <vt:lpstr>Wingdings</vt:lpstr>
      <vt:lpstr>2_Office Theme</vt:lpstr>
      <vt:lpstr>Parcel</vt:lpstr>
      <vt:lpstr>   World Development Indicators          Presented BY:  Sonal Bisla Vaidehi Atodaria  Lakshmi Naupada  </vt:lpstr>
      <vt:lpstr>Problem Description   The goal of the project is to analyze co2 levels in various countries.72 % of globally emitted greenhouse gases consist of carbon dioxide so it is important to reduce the emission which helps save the world from global warming.    The idea of the research is to analyze the different sources responsible for carbon dioxide emission and indicate which variable is responsible for maximum emission.   https://databank.worldbank.org/  Dataset link: https://www.kaggle.com/datasets/faduregis/world-development-indicators-2022?select=WDICountry.csv   </vt:lpstr>
      <vt:lpstr>Project Roadmap</vt:lpstr>
      <vt:lpstr>Tools Used</vt:lpstr>
      <vt:lpstr>Phase 1-Cleaning the data</vt:lpstr>
      <vt:lpstr>Phase 1-Insights &amp; Analysis</vt:lpstr>
      <vt:lpstr>Phase 2-Finding the factors for Co2 emission</vt:lpstr>
      <vt:lpstr>Phase 2- Insights &amp; Analysis</vt:lpstr>
      <vt:lpstr>Phase 3-Other factors</vt:lpstr>
      <vt:lpstr>Phase 3-Insights &amp; Analysis</vt:lpstr>
      <vt:lpstr>Conclusion</vt:lpstr>
      <vt:lpstr>Future Work</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Roadmap</dc:title>
  <dc:creator>Sonal Bisla</dc:creator>
  <cp:lastModifiedBy>Vaidehi Atodaria</cp:lastModifiedBy>
  <cp:revision>109</cp:revision>
  <dcterms:created xsi:type="dcterms:W3CDTF">2022-12-03T23:33:03Z</dcterms:created>
  <dcterms:modified xsi:type="dcterms:W3CDTF">2023-04-11T15:54:54Z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