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7" r:id="rId4"/>
    <p:sldId id="278" r:id="rId5"/>
    <p:sldId id="279" r:id="rId6"/>
    <p:sldId id="280" r:id="rId7"/>
    <p:sldId id="281" r:id="rId8"/>
    <p:sldId id="284" r:id="rId9"/>
    <p:sldId id="283" r:id="rId10"/>
    <p:sldId id="285" r:id="rId11"/>
    <p:sldId id="286" r:id="rId12"/>
    <p:sldId id="287" r:id="rId13"/>
    <p:sldId id="290" r:id="rId14"/>
    <p:sldId id="296" r:id="rId15"/>
    <p:sldId id="292" r:id="rId16"/>
    <p:sldId id="294" r:id="rId17"/>
    <p:sldId id="295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6/7/2024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ivendata.org/competitions/7/pump-it-up-data-mining-the-water-t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1828800"/>
            <a:ext cx="9753600" cy="3048001"/>
          </a:xfrm>
        </p:spPr>
        <p:txBody>
          <a:bodyPr>
            <a:normAutofit/>
          </a:bodyPr>
          <a:lstStyle/>
          <a:p>
            <a:r>
              <a:rPr lang="en-US" dirty="0">
                <a:latin typeface="Albertus Medium" panose="020E0602030304020304" pitchFamily="34" charset="0"/>
              </a:rPr>
              <a:t>TANZANIAN WATER WELLS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2" y="4902927"/>
            <a:ext cx="7848600" cy="1143000"/>
          </a:xfrm>
        </p:spPr>
        <p:txBody>
          <a:bodyPr/>
          <a:lstStyle/>
          <a:p>
            <a:r>
              <a:rPr lang="en-US" dirty="0" smtClean="0">
                <a:latin typeface="Albertus Medium" panose="020E0602030304020304" pitchFamily="34" charset="0"/>
              </a:rPr>
              <a:t>By: Harris </a:t>
            </a:r>
            <a:r>
              <a:rPr lang="en-US" dirty="0" err="1" smtClean="0">
                <a:latin typeface="Albertus Medium" panose="020E0602030304020304" pitchFamily="34" charset="0"/>
              </a:rPr>
              <a:t>Lukundi</a:t>
            </a:r>
            <a:endParaRPr lang="en-US" dirty="0" smtClean="0">
              <a:latin typeface="Albertus Medium" panose="020E0602030304020304" pitchFamily="34" charset="0"/>
            </a:endParaRPr>
          </a:p>
          <a:p>
            <a:r>
              <a:rPr lang="en-US" dirty="0" smtClean="0">
                <a:latin typeface="Albertus Medium" panose="020E0602030304020304" pitchFamily="34" charset="0"/>
              </a:rPr>
              <a:t>Email: harris.lukundi@student.moringa.com</a:t>
            </a:r>
            <a:endParaRPr lang="en-US" dirty="0">
              <a:latin typeface="Albertus Medium" panose="020E0602030304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990600"/>
            <a:ext cx="9272034" cy="5431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6212" y="152400"/>
            <a:ext cx="9601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/>
              <a:t>WATER EXTRACTION METHOD WITH HIGHEST WATER RETURN(TSH)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48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066800"/>
            <a:ext cx="9272034" cy="5431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7612" y="304800"/>
            <a:ext cx="9372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/>
              <a:t>EFFECT OF ALTITUDE ON EXTRACTION METHOD USED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769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3" y="617214"/>
            <a:ext cx="9189738" cy="56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91" y="617214"/>
            <a:ext cx="9107442" cy="56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3" y="475482"/>
            <a:ext cx="9189738" cy="59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6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Water </a:t>
            </a:r>
            <a:r>
              <a:rPr lang="en-US" dirty="0"/>
              <a:t>Point Pumps require </a:t>
            </a:r>
            <a:r>
              <a:rPr lang="en-US" dirty="0" smtClean="0"/>
              <a:t>replacement every 10-15 years </a:t>
            </a:r>
            <a:r>
              <a:rPr lang="en-US" dirty="0"/>
              <a:t>to ensure failure </a:t>
            </a:r>
            <a:r>
              <a:rPr lang="en-US" dirty="0" smtClean="0"/>
              <a:t>doesn’t </a:t>
            </a:r>
            <a:r>
              <a:rPr lang="en-US" dirty="0"/>
              <a:t>affect the population as well as a premise for predictive maintenance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Focus </a:t>
            </a:r>
            <a:r>
              <a:rPr lang="en-US" dirty="0"/>
              <a:t>needs to be meet in regions such as </a:t>
            </a:r>
            <a:r>
              <a:rPr lang="en-US" dirty="0" err="1"/>
              <a:t>Lindi</a:t>
            </a:r>
            <a:r>
              <a:rPr lang="en-US" dirty="0"/>
              <a:t>, Mwanza, Mara and </a:t>
            </a:r>
            <a:r>
              <a:rPr lang="en-US" dirty="0" err="1"/>
              <a:t>Rukwa</a:t>
            </a:r>
            <a:r>
              <a:rPr lang="en-US" dirty="0"/>
              <a:t> which have high population accessing fewer water 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Leverage more reliable extraction type technology such as motor pumps which give more water output per water </a:t>
            </a:r>
            <a:r>
              <a:rPr lang="en-US" dirty="0" smtClean="0"/>
              <a:t>point.</a:t>
            </a:r>
          </a:p>
          <a:p>
            <a:r>
              <a:rPr lang="en-US" dirty="0" smtClean="0"/>
              <a:t>Seek green alternatives e.g. </a:t>
            </a:r>
            <a:r>
              <a:rPr lang="en-US" smtClean="0"/>
              <a:t>solar </a:t>
            </a:r>
            <a:r>
              <a:rPr lang="en-US" dirty="0" smtClean="0"/>
              <a:t>powered pumps to reduce reliance on inefficient hand and rope pumps</a:t>
            </a:r>
          </a:p>
          <a:p>
            <a:r>
              <a:rPr lang="en-US" dirty="0"/>
              <a:t>Using the predictive algorithm, you can predict with up to 80% accuracy to prevent water point </a:t>
            </a:r>
            <a:r>
              <a:rPr lang="en-US" dirty="0" smtClean="0"/>
              <a:t>downtimes. 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43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data required as the dataset is missing significant data points and was recorded over 11 years so feature elements might have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2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ANY </a:t>
            </a:r>
            <a:r>
              <a:rPr lang="en-US" dirty="0"/>
              <a:t>QUESTIONS?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By</a:t>
            </a:r>
            <a:r>
              <a:rPr lang="en-US" dirty="0"/>
              <a:t>: Harris M. </a:t>
            </a:r>
            <a:r>
              <a:rPr lang="en-US" dirty="0" err="1" smtClean="0"/>
              <a:t>Lukundi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Email</a:t>
            </a:r>
            <a:r>
              <a:rPr lang="en-US" dirty="0"/>
              <a:t>: harris.lukundi@student.moringaschool.com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Tel </a:t>
            </a:r>
            <a:r>
              <a:rPr lang="en-US" dirty="0"/>
              <a:t>No: 0707512518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0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Tanzania has </a:t>
            </a:r>
            <a:r>
              <a:rPr lang="en-US" dirty="0"/>
              <a:t>experienced significant economic growth over the </a:t>
            </a:r>
            <a:r>
              <a:rPr lang="en-US" dirty="0" smtClean="0"/>
              <a:t>years, however </a:t>
            </a:r>
            <a:r>
              <a:rPr lang="en-US" dirty="0"/>
              <a:t>a significant proportion of its population remains without proper access to improved drinking </a:t>
            </a:r>
            <a:r>
              <a:rPr lang="en-US" dirty="0" smtClean="0"/>
              <a:t>water</a:t>
            </a:r>
          </a:p>
          <a:p>
            <a:r>
              <a:rPr lang="en-US" dirty="0"/>
              <a:t>The country now faces a difficult task of meeting the Sustainable Development Goals (SDGs) to provide universal coverage of safe water by 2030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Estimates shows up to 44% failure of their water points which is the failure rate in Africa.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tasked by World Bank Group together with the Government of Tanzania to seek a better understanding as to why water point failure is significantly higher in Tanzania as opposed to the rest of Africa </a:t>
            </a:r>
          </a:p>
          <a:p>
            <a:r>
              <a:rPr lang="en-US" dirty="0" smtClean="0"/>
              <a:t>Provide  </a:t>
            </a:r>
            <a:r>
              <a:rPr lang="en-US" dirty="0"/>
              <a:t>a way to reliably predict when water </a:t>
            </a:r>
            <a:r>
              <a:rPr lang="en-US" dirty="0" smtClean="0"/>
              <a:t>points shall </a:t>
            </a:r>
            <a:r>
              <a:rPr lang="en-US" dirty="0"/>
              <a:t>fail as they tackle the difficult </a:t>
            </a:r>
            <a:r>
              <a:rPr lang="en-US" dirty="0" smtClean="0"/>
              <a:t>task </a:t>
            </a:r>
            <a:r>
              <a:rPr lang="en-US" dirty="0"/>
              <a:t>of meeting their 2030 MDG goals in Environmental Sustainability .</a:t>
            </a:r>
          </a:p>
        </p:txBody>
      </p:sp>
    </p:spTree>
    <p:extLst>
      <p:ext uri="{BB962C8B-B14F-4D97-AF65-F5344CB8AC3E}">
        <p14:creationId xmlns:p14="http://schemas.microsoft.com/office/powerpoint/2010/main" val="7033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10667998" cy="43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dirty="0" smtClean="0"/>
              <a:t>1. </a:t>
            </a:r>
            <a:r>
              <a:rPr lang="en-US" dirty="0"/>
              <a:t> </a:t>
            </a:r>
            <a:r>
              <a:rPr lang="en-US" b="1" dirty="0" smtClean="0"/>
              <a:t>Analyze </a:t>
            </a:r>
            <a:r>
              <a:rPr lang="en-US" b="1" dirty="0"/>
              <a:t>the Impact of Age, Technology, and Investment on </a:t>
            </a:r>
            <a:r>
              <a:rPr lang="en-US" b="1" dirty="0" smtClean="0"/>
              <a:t>Water </a:t>
            </a:r>
            <a:r>
              <a:rPr lang="en-US" b="1" dirty="0"/>
              <a:t>Point Failure</a:t>
            </a:r>
            <a:endParaRPr lang="en-US" dirty="0"/>
          </a:p>
          <a:p>
            <a:pPr marL="502920" indent="-457200">
              <a:buAutoNum type="arabicPeriod" startAt="2"/>
            </a:pPr>
            <a:r>
              <a:rPr lang="en-US" b="1" dirty="0" smtClean="0"/>
              <a:t>Assess </a:t>
            </a:r>
            <a:r>
              <a:rPr lang="en-US" b="1" dirty="0"/>
              <a:t>the Impact of Socioeconomic and Geographical </a:t>
            </a:r>
            <a:r>
              <a:rPr lang="en-US" b="1" dirty="0" smtClean="0"/>
              <a:t>Factors</a:t>
            </a:r>
          </a:p>
          <a:p>
            <a:pPr marL="502920" indent="-457200">
              <a:buAutoNum type="arabicPeriod" startAt="2"/>
            </a:pPr>
            <a:r>
              <a:rPr lang="en-US" b="1" dirty="0" smtClean="0"/>
              <a:t>Develop </a:t>
            </a:r>
            <a:r>
              <a:rPr lang="en-US" b="1" dirty="0"/>
              <a:t>a Predictive Model for Water Point </a:t>
            </a:r>
            <a:r>
              <a:rPr lang="en-US" b="1" dirty="0" smtClean="0"/>
              <a:t>Failure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to be used within this exploratory analysis comes </a:t>
            </a:r>
            <a:r>
              <a:rPr lang="en-US" dirty="0" smtClean="0"/>
              <a:t>from a competition held by </a:t>
            </a:r>
            <a:r>
              <a:rPr lang="en-US" dirty="0" smtClean="0">
                <a:hlinkClick r:id="rId2"/>
              </a:rPr>
              <a:t>DRIVEN DATA</a:t>
            </a:r>
            <a:endParaRPr lang="en-US" dirty="0" smtClean="0"/>
          </a:p>
          <a:p>
            <a:r>
              <a:rPr lang="en-US" dirty="0" smtClean="0"/>
              <a:t>The results that we sort are categorized into two:</a:t>
            </a:r>
          </a:p>
          <a:p>
            <a:pPr marL="560070" indent="-514350">
              <a:buFont typeface="+mj-lt"/>
              <a:buAutoNum type="romanUcPeriod"/>
            </a:pPr>
            <a:r>
              <a:rPr lang="en-US" b="1" dirty="0" smtClean="0"/>
              <a:t>functional</a:t>
            </a:r>
            <a:r>
              <a:rPr lang="en-US" dirty="0"/>
              <a:t>: The </a:t>
            </a:r>
            <a:r>
              <a:rPr lang="en-US" dirty="0" smtClean="0"/>
              <a:t>water point </a:t>
            </a:r>
            <a:r>
              <a:rPr lang="en-US" dirty="0"/>
              <a:t>is operational and there are no repairs </a:t>
            </a:r>
            <a:r>
              <a:rPr lang="en-US" dirty="0" smtClean="0"/>
              <a:t>needed</a:t>
            </a:r>
          </a:p>
          <a:p>
            <a:pPr marL="560070" indent="-514350">
              <a:buFont typeface="+mj-lt"/>
              <a:buAutoNum type="romanUcPeriod"/>
            </a:pPr>
            <a:r>
              <a:rPr lang="en-US" b="1" dirty="0" smtClean="0"/>
              <a:t>non </a:t>
            </a:r>
            <a:r>
              <a:rPr lang="en-US" b="1" dirty="0"/>
              <a:t>functional</a:t>
            </a:r>
            <a:r>
              <a:rPr lang="en-US" dirty="0"/>
              <a:t>: The </a:t>
            </a:r>
            <a:r>
              <a:rPr lang="en-US" dirty="0" smtClean="0"/>
              <a:t>water point </a:t>
            </a:r>
            <a:r>
              <a:rPr lang="en-US" dirty="0"/>
              <a:t>is not operational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4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 Mining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Data Analysis and Visualization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Modeling and Parameter Tuning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Insights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Recommendations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7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2743200"/>
            <a:ext cx="9753600" cy="1325562"/>
          </a:xfrm>
        </p:spPr>
        <p:txBody>
          <a:bodyPr/>
          <a:lstStyle/>
          <a:p>
            <a:r>
              <a:rPr lang="en-US" dirty="0" smtClean="0"/>
              <a:t>OBSERVATIONS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08212" y="224247"/>
            <a:ext cx="7853063" cy="918754"/>
          </a:xfrm>
        </p:spPr>
        <p:txBody>
          <a:bodyPr>
            <a:normAutofit/>
          </a:bodyPr>
          <a:lstStyle/>
          <a:p>
            <a:r>
              <a:rPr lang="en-US" b="1" u="sng" dirty="0"/>
              <a:t>AGE FACTORS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Water Points Built </a:t>
            </a:r>
            <a:r>
              <a:rPr lang="en-US" dirty="0" smtClean="0"/>
              <a:t>in approximately the </a:t>
            </a:r>
            <a:r>
              <a:rPr lang="en-US" dirty="0"/>
              <a:t>last </a:t>
            </a:r>
            <a:r>
              <a:rPr lang="en-US" dirty="0" smtClean="0"/>
              <a:t>15 </a:t>
            </a:r>
            <a:r>
              <a:rPr lang="en-US" dirty="0"/>
              <a:t>years</a:t>
            </a:r>
          </a:p>
          <a:p>
            <a:endParaRPr lang="en-US" dirty="0"/>
          </a:p>
        </p:txBody>
      </p:sp>
      <p:pic>
        <p:nvPicPr>
          <p:cNvPr id="8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r="10015"/>
          <a:stretch>
            <a:fillRect/>
          </a:stretch>
        </p:blipFill>
        <p:spPr>
          <a:xfrm>
            <a:off x="1522412" y="1752600"/>
            <a:ext cx="8760770" cy="44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8" y="0"/>
            <a:ext cx="11562217" cy="358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1" y="3352800"/>
            <a:ext cx="1156498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1564</TotalTime>
  <Words>437</Words>
  <Application>Microsoft Office PowerPoint</Application>
  <PresentationFormat>Custom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Albertus Medium</vt:lpstr>
      <vt:lpstr>Arial</vt:lpstr>
      <vt:lpstr>Century Gothic</vt:lpstr>
      <vt:lpstr>Wingdings</vt:lpstr>
      <vt:lpstr>African continent presentation 16x9</vt:lpstr>
      <vt:lpstr>TANZANIAN WATER WELLS</vt:lpstr>
      <vt:lpstr>Overview</vt:lpstr>
      <vt:lpstr>PROBLEM STATEMENT</vt:lpstr>
      <vt:lpstr>OBJECTIVES</vt:lpstr>
      <vt:lpstr>DATA UNDERSTANDING</vt:lpstr>
      <vt:lpstr>DATA ANALYSIS APPROACH</vt:lpstr>
      <vt:lpstr>OBSERVATIONS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NEXT STEPS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TANZANIAN WATER WELLS</dc:title>
  <dc:creator>user</dc:creator>
  <cp:lastModifiedBy>user</cp:lastModifiedBy>
  <cp:revision>15</cp:revision>
  <dcterms:created xsi:type="dcterms:W3CDTF">2024-06-06T09:06:45Z</dcterms:created>
  <dcterms:modified xsi:type="dcterms:W3CDTF">2024-06-07T13:28:50Z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