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54.xml"/>
  <Override ContentType="application/vnd.openxmlformats-officedocument.presentationml.notesSlide+xml" PartName="/ppt/notesSlides/notesSlide43.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41.xml"/>
  <Override ContentType="application/vnd.openxmlformats-officedocument.presentationml.notesSlide+xml" PartName="/ppt/notesSlides/notesSlide12.xml"/>
  <Override ContentType="application/vnd.openxmlformats-officedocument.presentationml.notesSlide+xml" PartName="/ppt/notesSlides/notesSlide53.xml"/>
  <Override ContentType="application/vnd.openxmlformats-officedocument.presentationml.notesSlide+xml" PartName="/ppt/notesSlides/notesSlide49.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26.xml"/>
  <Override ContentType="application/vnd.openxmlformats-officedocument.presentationml.notesSlide+xml" PartName="/ppt/notesSlides/notesSlide40.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46.xml"/>
  <Override ContentType="application/vnd.openxmlformats-officedocument.presentationml.notesSlide+xml" PartName="/ppt/notesSlides/notesSlide56.xml"/>
  <Override ContentType="application/vnd.openxmlformats-officedocument.presentationml.notesSlide+xml" PartName="/ppt/notesSlides/notesSlide18.xml"/>
  <Override ContentType="application/vnd.openxmlformats-officedocument.presentationml.notesSlide+xml" PartName="/ppt/notesSlides/notesSlide39.xml"/>
  <Override ContentType="application/vnd.openxmlformats-officedocument.presentationml.notesSlide+xml" PartName="/ppt/notesSlides/notesSlide20.xml"/>
  <Override ContentType="application/vnd.openxmlformats-officedocument.presentationml.notesSlide+xml" PartName="/ppt/notesSlides/notesSlide24.xml"/>
  <Override ContentType="application/vnd.openxmlformats-officedocument.presentationml.notesSlide+xml" PartName="/ppt/notesSlides/notesSlide48.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5.xml"/>
  <Override ContentType="application/vnd.openxmlformats-officedocument.presentationml.notesSlide+xml" PartName="/ppt/notesSlides/notesSlide4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7.xml"/>
  <Override ContentType="application/vnd.openxmlformats-officedocument.presentationml.notesSlide+xml" PartName="/ppt/notesSlides/notesSlide31.xml"/>
  <Override ContentType="application/vnd.openxmlformats-officedocument.presentationml.notesSlide+xml" PartName="/ppt/notesSlides/notesSlide58.xml"/>
  <Override ContentType="application/vnd.openxmlformats-officedocument.presentationml.notesSlide+xml" PartName="/ppt/notesSlides/notesSlide52.xml"/>
  <Override ContentType="application/vnd.openxmlformats-officedocument.presentationml.notesSlide+xml" PartName="/ppt/notesSlides/notesSlide16.xml"/>
  <Override ContentType="application/vnd.openxmlformats-officedocument.presentationml.notesSlide+xml" PartName="/ppt/notesSlides/notesSlide3.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38.xml"/>
  <Override ContentType="application/vnd.openxmlformats-officedocument.presentationml.notesSlide+xml" PartName="/ppt/notesSlides/notesSlide8.xml"/>
  <Override ContentType="application/vnd.openxmlformats-officedocument.presentationml.notesSlide+xml" PartName="/ppt/notesSlides/notesSlide45.xml"/>
  <Override ContentType="application/vnd.openxmlformats-officedocument.presentationml.notesSlide+xml" PartName="/ppt/notesSlides/notesSlide55.xml"/>
  <Override ContentType="application/vnd.openxmlformats-officedocument.presentationml.notesSlide+xml" PartName="/ppt/notesSlides/notesSlide44.xml"/>
  <Override ContentType="application/vnd.openxmlformats-officedocument.presentationml.notesSlide+xml" PartName="/ppt/notesSlides/notesSlide57.xml"/>
  <Override ContentType="application/vnd.openxmlformats-officedocument.presentationml.notesSlide+xml" PartName="/ppt/notesSlides/notesSlide60.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47.xml"/>
  <Override ContentType="application/vnd.openxmlformats-officedocument.presentationml.slide+xml" PartName="/ppt/slides/slide45.xml"/>
  <Override ContentType="application/vnd.openxmlformats-officedocument.presentationml.slide+xml" PartName="/ppt/slides/slide6.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56.xml"/>
  <Override ContentType="application/vnd.openxmlformats-officedocument.presentationml.slide+xml" PartName="/ppt/slides/slide24.xml"/>
  <Override ContentType="application/vnd.openxmlformats-officedocument.presentationml.slide+xml" PartName="/ppt/slides/slide50.xml"/>
  <Override ContentType="application/vnd.openxmlformats-officedocument.presentationml.slide+xml" PartName="/ppt/slides/slide11.xml"/>
  <Override ContentType="application/vnd.openxmlformats-officedocument.presentationml.slide+xml" PartName="/ppt/slides/slide42.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1.xml"/>
  <Override ContentType="application/vnd.openxmlformats-officedocument.presentationml.slide+xml" PartName="/ppt/slides/slide44.xml"/>
  <Override ContentType="application/vnd.openxmlformats-officedocument.presentationml.slide+xml" PartName="/ppt/slides/slide46.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58.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49.xml"/>
  <Override ContentType="application/vnd.openxmlformats-officedocument.presentationml.slide+xml" PartName="/ppt/slides/slide4.xml"/>
  <Override ContentType="application/vnd.openxmlformats-officedocument.presentationml.slide+xml" PartName="/ppt/slides/slide28.xml"/>
  <Override ContentType="application/vnd.openxmlformats-officedocument.presentationml.slide+xml" PartName="/ppt/slides/slide14.xml"/>
  <Override ContentType="application/vnd.openxmlformats-officedocument.presentationml.slide+xml" PartName="/ppt/slides/slide52.xml"/>
  <Override ContentType="application/vnd.openxmlformats-officedocument.presentationml.slide+xml" PartName="/ppt/slides/slide22.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48.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3.xml"/>
  <Override ContentType="application/vnd.openxmlformats-officedocument.presentationml.slide+xml" PartName="/ppt/slides/slide25.xml"/>
  <Override ContentType="application/vnd.openxmlformats-officedocument.presentationml.slide+xml" PartName="/ppt/slides/slide54.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34.xml"/>
  <Override ContentType="application/vnd.openxmlformats-officedocument.presentationml.slide+xml" PartName="/ppt/slides/slide60.xml"/>
  <Override ContentType="application/vnd.openxmlformats-officedocument.presentationml.slide+xml" PartName="/ppt/slides/slide10.xml"/>
  <Override ContentType="application/vnd.openxmlformats-officedocument.presentationml.slide+xml" PartName="/ppt/slides/slide51.xml"/>
  <Override ContentType="application/vnd.openxmlformats-officedocument.presentationml.slide+xml" PartName="/ppt/slides/slide57.xml"/>
  <Override ContentType="application/vnd.openxmlformats-officedocument.presentationml.slide+xml" PartName="/ppt/slides/slide31.xml"/>
  <Override ContentType="application/vnd.openxmlformats-officedocument.presentationml.slide+xml" PartName="/ppt/slides/slide43.xml"/>
  <Override ContentType="application/vnd.openxmlformats-officedocument.presentationml.slide+xml" PartName="/ppt/slides/slide3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59.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41.xml"/>
  <Override ContentType="application/vnd.openxmlformats-officedocument.presentationml.slide+xml" PartName="/ppt/slides/slide55.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0" Type="http://schemas.openxmlformats.org/officeDocument/2006/relationships/slide" Target="slides/slide25.xml"/><Relationship Id="rId31" Type="http://schemas.openxmlformats.org/officeDocument/2006/relationships/slide" Target="slides/slide26.xml"/><Relationship Id="rId34" Type="http://schemas.openxmlformats.org/officeDocument/2006/relationships/slide" Target="slides/slide29.xml"/><Relationship Id="rId35" Type="http://schemas.openxmlformats.org/officeDocument/2006/relationships/slide" Target="slides/slide30.xml"/><Relationship Id="rId32" Type="http://schemas.openxmlformats.org/officeDocument/2006/relationships/slide" Target="slides/slide27.xml"/><Relationship Id="rId33" Type="http://schemas.openxmlformats.org/officeDocument/2006/relationships/slide" Target="slides/slide28.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2" Type="http://schemas.openxmlformats.org/officeDocument/2006/relationships/presProps" Target="presProps.xml"/><Relationship Id="rId1" Type="http://schemas.openxmlformats.org/officeDocument/2006/relationships/theme" Target="theme/theme3.xml"/><Relationship Id="rId40" Type="http://schemas.openxmlformats.org/officeDocument/2006/relationships/slide" Target="slides/slide35.xml"/><Relationship Id="rId4" Type="http://schemas.openxmlformats.org/officeDocument/2006/relationships/slideMaster" Target="slideMasters/slideMaster1.xml"/><Relationship Id="rId41" Type="http://schemas.openxmlformats.org/officeDocument/2006/relationships/slide" Target="slides/slide36.xml"/><Relationship Id="rId3" Type="http://schemas.openxmlformats.org/officeDocument/2006/relationships/tableStyles" Target="tableStyles.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 Id="rId58" Type="http://schemas.openxmlformats.org/officeDocument/2006/relationships/slide" Target="slides/slide53.xml"/><Relationship Id="rId59" Type="http://schemas.openxmlformats.org/officeDocument/2006/relationships/slide" Target="slides/slide54.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1" Type="http://schemas.openxmlformats.org/officeDocument/2006/relationships/slide" Target="slides/slide16.xml"/><Relationship Id="rId22" Type="http://schemas.openxmlformats.org/officeDocument/2006/relationships/slide" Target="slides/slide17.xml"/><Relationship Id="rId60" Type="http://schemas.openxmlformats.org/officeDocument/2006/relationships/slide" Target="slides/slide55.xml"/><Relationship Id="rId23" Type="http://schemas.openxmlformats.org/officeDocument/2006/relationships/slide" Target="slides/slide18.xml"/><Relationship Id="rId24" Type="http://schemas.openxmlformats.org/officeDocument/2006/relationships/slide" Target="slides/slide19.xml"/><Relationship Id="rId20" Type="http://schemas.openxmlformats.org/officeDocument/2006/relationships/slide" Target="slides/slide15.xml"/><Relationship Id="rId65" Type="http://schemas.openxmlformats.org/officeDocument/2006/relationships/slide" Target="slides/slide60.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hyperlink" Target="https://github.com/tekdemo/bigger-better-breadboard/tree/master/LEDs" TargetMode="Externa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hyperlink" Target="http://www.sebastians-site.de/" TargetMode="External"/><Relationship Id="rId1" Type="http://schemas.openxmlformats.org/officeDocument/2006/relationships/notesMaster" Target="../notesMasters/notesMaster1.xml"/><Relationship Id="rId3" Type="http://schemas.openxmlformats.org/officeDocument/2006/relationships/hyperlink" Target="http://dangerousprototypes.com/docs/Get_your_PCBs_made"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hyperlink" Target="https://www.adafruit.com/products/746" TargetMode="Externa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 name="Shape 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This schematic is from my Bigger Better Breadboard project : </a:t>
            </a:r>
          </a:p>
          <a:p>
            <a:pPr rtl="0">
              <a:spcBef>
                <a:spcPts val="0"/>
              </a:spcBef>
              <a:buNone/>
            </a:pPr>
            <a:r>
              <a:rPr lang="en" u="sng">
                <a:solidFill>
                  <a:schemeClr val="hlink"/>
                </a:solidFill>
                <a:hlinkClick r:id="rId2"/>
              </a:rPr>
              <a:t>https://github.com/tekdemo/bigger-better-breadboard/tree/master/LEDs</a:t>
            </a:r>
          </a:p>
          <a:p>
            <a:pPr rtl="0">
              <a:spcBef>
                <a:spcPts val="0"/>
              </a:spcBef>
              <a:buNone/>
            </a:pPr>
            <a:r>
              <a:t/>
            </a:r>
            <a:endParaRPr/>
          </a:p>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Some design tools (eg, KiCAD) can also show net names ON the trace during routing. This can make it trivially easy to keep good track of your routing.</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317500" lvl="0" marL="457200" rtl="0">
              <a:spcBef>
                <a:spcPts val="0"/>
              </a:spcBef>
              <a:buClr>
                <a:srgbClr val="000000"/>
              </a:buClr>
              <a:buSzPct val="127272"/>
              <a:buFont typeface="Arial"/>
              <a:buChar char="-"/>
            </a:pPr>
            <a:r>
              <a:rPr lang="en"/>
              <a:t>Following conventions will reduce mental time, improve checking</a:t>
            </a:r>
          </a:p>
          <a:p>
            <a:pPr indent="-317500" lvl="0" marL="457200" rtl="0">
              <a:spcBef>
                <a:spcPts val="0"/>
              </a:spcBef>
              <a:buClr>
                <a:srgbClr val="000000"/>
              </a:buClr>
              <a:buSzPct val="127272"/>
              <a:buFont typeface="Arial"/>
              <a:buChar char="-"/>
            </a:pPr>
            <a:r>
              <a:rPr lang="en"/>
              <a:t>Helps prevent footprint errors later</a:t>
            </a:r>
          </a:p>
          <a:p>
            <a:pPr indent="-317500" lvl="0" marL="457200" rtl="0">
              <a:spcBef>
                <a:spcPts val="0"/>
              </a:spcBef>
              <a:buClr>
                <a:srgbClr val="000000"/>
              </a:buClr>
              <a:buSzPct val="127272"/>
              <a:buFont typeface="Arial"/>
              <a:buChar char="-"/>
            </a:pPr>
            <a:r>
              <a:rPr lang="en"/>
              <a:t>!! Always check community footprints. This schematic actually had op amps with Power on bottom, and GND on top. Wasn’t caught, and was a pain to correct.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Active low nets usually come from pins with internal pull up resistors</a:t>
            </a:r>
          </a:p>
          <a:p>
            <a:pPr indent="-317500" lvl="0" marL="457200" rtl="0">
              <a:spcBef>
                <a:spcPts val="0"/>
              </a:spcBef>
              <a:buClr>
                <a:srgbClr val="000000"/>
              </a:buClr>
              <a:buSzPct val="127272"/>
              <a:buFont typeface="Arial"/>
              <a:buChar char="-"/>
            </a:pPr>
            <a:r>
              <a:rPr lang="en"/>
              <a:t>Very handy, since you can often leave them disconnected if you don’t need to use that function. </a:t>
            </a:r>
          </a:p>
          <a:p>
            <a:pPr rtl="0">
              <a:spcBef>
                <a:spcPts val="0"/>
              </a:spcBef>
              <a:buNone/>
            </a:pPr>
            <a:r>
              <a:t/>
            </a:r>
            <a:endParaRPr/>
          </a:p>
          <a:p>
            <a:pPr lvl="0" rtl="0">
              <a:spcBef>
                <a:spcPts val="0"/>
              </a:spcBef>
              <a:buNone/>
            </a:pPr>
            <a:r>
              <a:rPr lang="en"/>
              <a:t>Net names are often helpful to match for programming reference. For mono-directional ones, mark them with output to make it clear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Good boards start from a good schematic</a:t>
            </a:r>
          </a:p>
          <a:p>
            <a:pPr rtl="0">
              <a:spcBef>
                <a:spcPts val="0"/>
              </a:spcBef>
              <a:buNone/>
            </a:pPr>
            <a:r>
              <a:t/>
            </a:r>
            <a:endParaRPr/>
          </a:p>
          <a:p>
            <a:pPr rtl="0">
              <a:spcBef>
                <a:spcPts val="0"/>
              </a:spcBef>
              <a:buNone/>
            </a:pPr>
            <a:r>
              <a:rPr lang="en"/>
              <a:t>Helps you generate logical places for test points later</a:t>
            </a:r>
          </a:p>
          <a:p>
            <a:pPr rtl="0">
              <a:spcBef>
                <a:spcPts val="0"/>
              </a:spcBef>
              <a:buNone/>
            </a:pPr>
            <a:r>
              <a:t/>
            </a:r>
            <a:endParaRPr/>
          </a:p>
          <a:p>
            <a:pPr>
              <a:spcBef>
                <a:spcPts val="0"/>
              </a:spcBef>
              <a:buNone/>
            </a:pPr>
            <a:r>
              <a:rPr lang="en"/>
              <a:t>Helps indicate important signals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0" name="Shape 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Remember: You WILL find the error in a library. Eventually.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Suggestion: </a:t>
            </a:r>
          </a:p>
          <a:p>
            <a:pPr lvl="0" rtl="0">
              <a:spcBef>
                <a:spcPts val="0"/>
              </a:spcBef>
              <a:buClr>
                <a:schemeClr val="dk1"/>
              </a:buClr>
              <a:buFont typeface="Arial"/>
              <a:buNone/>
            </a:pPr>
            <a:r>
              <a:t/>
            </a:r>
            <a:endParaRPr>
              <a:solidFill>
                <a:schemeClr val="dk1"/>
              </a:solidFill>
            </a:endParaRPr>
          </a:p>
          <a:p>
            <a:pPr lvl="0" rtl="0">
              <a:spcBef>
                <a:spcPts val="0"/>
              </a:spcBef>
              <a:buNone/>
            </a:pPr>
            <a:r>
              <a:rPr lang="en">
                <a:solidFill>
                  <a:schemeClr val="dk1"/>
                </a:solidFill>
              </a:rPr>
              <a:t>1 library for new and untested footprints tested yet. Put any new footprints in this. </a:t>
            </a:r>
          </a:p>
          <a:p>
            <a:pPr lvl="0" rtl="0">
              <a:spcBef>
                <a:spcPts val="0"/>
              </a:spcBef>
              <a:buClr>
                <a:schemeClr val="dk1"/>
              </a:buClr>
              <a:buSzPct val="100000"/>
              <a:buFont typeface="Arial"/>
              <a:buNone/>
            </a:pPr>
            <a:r>
              <a:rPr lang="en"/>
              <a:t>Make 1 library for known, trusted footprints. Only copy stuff over once you’ve been happy with the results on a pcb</a:t>
            </a:r>
          </a:p>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Be mindful of battery voltages, since it can often drive the component selection for other parts of your system, especially voltage regulation</a:t>
            </a:r>
          </a:p>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up on good protection things. Be mindful of</a:t>
            </a:r>
          </a:p>
          <a:p>
            <a:pPr indent="-317500" lvl="0" marL="457200" rtl="0">
              <a:spcBef>
                <a:spcPts val="0"/>
              </a:spcBef>
              <a:buClr>
                <a:srgbClr val="000000"/>
              </a:buClr>
              <a:buSzPct val="127272"/>
              <a:buFont typeface="Arial"/>
              <a:buChar char="-"/>
            </a:pPr>
            <a:r>
              <a:rPr lang="en"/>
              <a:t>Current going through protection circuit</a:t>
            </a:r>
          </a:p>
          <a:p>
            <a:pPr indent="-317500" lvl="0" marL="457200" rtl="0">
              <a:spcBef>
                <a:spcPts val="0"/>
              </a:spcBef>
              <a:buClr>
                <a:srgbClr val="000000"/>
              </a:buClr>
              <a:buSzPct val="127272"/>
              <a:buFont typeface="Arial"/>
              <a:buChar char="-"/>
            </a:pPr>
            <a:r>
              <a:rPr lang="en"/>
              <a:t>Voltage across protection circuit </a:t>
            </a:r>
          </a:p>
          <a:p>
            <a:pPr indent="-317500" lvl="0" marL="457200" rtl="0">
              <a:spcBef>
                <a:spcPts val="0"/>
              </a:spcBef>
              <a:buClr>
                <a:srgbClr val="000000"/>
              </a:buClr>
              <a:buSzPct val="127272"/>
              <a:buFont typeface="Arial"/>
              <a:buChar char="-"/>
            </a:pPr>
            <a:r>
              <a:rPr lang="en"/>
              <a:t>What your circuit realistically needs</a:t>
            </a:r>
          </a:p>
          <a:p>
            <a:pPr indent="-317500" lvl="0" marL="457200" rtl="0">
              <a:spcBef>
                <a:spcPts val="0"/>
              </a:spcBef>
              <a:buClr>
                <a:srgbClr val="000000"/>
              </a:buClr>
              <a:buSzPct val="127272"/>
              <a:buFont typeface="Arial"/>
              <a:buChar char="-"/>
            </a:pPr>
            <a:r>
              <a:rPr lang="en"/>
              <a:t>Failure modes of over-voltage over-current, reverse polarity. Can range from magic smoke release, to not working until it’s plugged in properly.</a:t>
            </a:r>
          </a:p>
          <a:p>
            <a:pPr indent="-317500" lvl="0" marL="457200" rtl="0">
              <a:spcBef>
                <a:spcPts val="0"/>
              </a:spcBef>
              <a:buClr>
                <a:srgbClr val="000000"/>
              </a:buClr>
              <a:buFont typeface="Arial"/>
              <a:buChar char="-"/>
            </a:pPr>
            <a:r>
              <a:t/>
            </a:r>
            <a:endParaRPr/>
          </a:p>
          <a:p>
            <a:pPr lvl="0" rtl="0">
              <a:spcBef>
                <a:spcPts val="0"/>
              </a:spcBef>
              <a:buNone/>
            </a:pPr>
            <a:r>
              <a:rPr lang="en"/>
              <a:t>If giving a board to others users, a keyed power connector can also help reduce errors, and alleviate need to do some power protection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Again, LED Board for consistency</a:t>
            </a:r>
            <a:br>
              <a:rPr lang="en"/>
            </a:br>
            <a:r>
              <a:rPr lang="en"/>
              <a:t>https://github.com/tekdemo/bigger-better-breadboard/tree/master/LEDs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7" name="Shape 20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More on DFM Later. </a:t>
            </a:r>
          </a:p>
          <a:p>
            <a:pPr indent="-317500" lvl="0" marL="457200" rtl="0">
              <a:spcBef>
                <a:spcPts val="0"/>
              </a:spcBef>
              <a:buClr>
                <a:srgbClr val="000000"/>
              </a:buClr>
              <a:buSzPct val="127272"/>
              <a:buFont typeface="Arial"/>
              <a:buChar char="-"/>
            </a:pPr>
            <a:r>
              <a:rPr lang="en"/>
              <a:t>Can often be ignored for one-offs or short runs</a:t>
            </a:r>
          </a:p>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4" name="Shape 2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20" name="Shape 2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Pinouts: </a:t>
            </a:r>
          </a:p>
          <a:p>
            <a:pPr indent="-317500" lvl="0" marL="457200" rtl="0">
              <a:spcBef>
                <a:spcPts val="0"/>
              </a:spcBef>
              <a:buClr>
                <a:srgbClr val="000000"/>
              </a:buClr>
              <a:buSzPct val="127272"/>
              <a:buFont typeface="Arial"/>
              <a:buChar char="-"/>
            </a:pPr>
            <a:r>
              <a:rPr lang="en"/>
              <a:t>Very common to have pinout variances on voltage regulators, transistors, and other points.</a:t>
            </a:r>
          </a:p>
          <a:p>
            <a:pPr indent="-317500" lvl="0" marL="457200">
              <a:spcBef>
                <a:spcPts val="0"/>
              </a:spcBef>
              <a:buClr>
                <a:srgbClr val="000000"/>
              </a:buClr>
              <a:buSzPct val="127272"/>
              <a:buFont typeface="Arial"/>
              <a:buChar char="-"/>
            </a:pPr>
            <a:r>
              <a:rPr lang="en"/>
              <a:t>Can be very confusing if you’re not careful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27" name="Shape 22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Typically, design tools expect annular ring and Mask Expansion as a DRC spec. Then, with a given hole size, they calculate the pad diameter. </a:t>
            </a:r>
            <a:br>
              <a:rPr lang="en"/>
            </a:br>
            <a:br>
              <a:rPr lang="en"/>
            </a:br>
            <a:r>
              <a:rPr lang="en"/>
              <a:t>Conversely, for specific holes you can often specify pad diameter and drill size, and the design tool will only complain if the annular ring is too small. </a:t>
            </a:r>
          </a:p>
          <a:p>
            <a:pPr rtl="0">
              <a:spcBef>
                <a:spcPts val="0"/>
              </a:spcBef>
              <a:buNone/>
            </a:pPr>
            <a:r>
              <a:t/>
            </a:r>
            <a:endParaRPr/>
          </a:p>
          <a:p>
            <a:pPr lvl="0" rtl="0">
              <a:spcBef>
                <a:spcPts val="0"/>
              </a:spcBef>
              <a:buNone/>
            </a:pPr>
            <a:r>
              <a:t/>
            </a:r>
            <a:endParaRPr/>
          </a:p>
          <a:p>
            <a:pPr rtl="0">
              <a:spcBef>
                <a:spcPts val="0"/>
              </a:spcBef>
              <a:buNone/>
            </a:pPr>
            <a:r>
              <a:t/>
            </a:r>
            <a:endParaRPr/>
          </a:p>
          <a:p>
            <a:pPr rtl="0">
              <a:spcBef>
                <a:spcPts val="0"/>
              </a:spcBef>
              <a:buNone/>
            </a:pPr>
            <a:r>
              <a:rPr lang="en"/>
              <a:t>Typically, the drill diameter you specify is the “finished” hole size, after all fabrication processes. After that, the only variation will be the fabrication tolerance (Often around 2-5 mil). </a:t>
            </a:r>
          </a:p>
          <a:p>
            <a:pPr rtl="0">
              <a:spcBef>
                <a:spcPts val="0"/>
              </a:spcBef>
              <a:buNone/>
            </a:pPr>
            <a:r>
              <a:t/>
            </a:r>
            <a:endParaRPr/>
          </a:p>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4" name="Shape 2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40" name="Shape 24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The annular ring serves to simplify fabrication tolerances. It covers most errors that can go wrong, including layer misalignment, drill tolerances, and a few others. </a:t>
            </a:r>
          </a:p>
          <a:p>
            <a:pPr rtl="0">
              <a:spcBef>
                <a:spcPts val="0"/>
              </a:spcBef>
              <a:buNone/>
            </a:pPr>
            <a:r>
              <a:t/>
            </a:r>
            <a:endParaRPr>
              <a:solidFill>
                <a:schemeClr val="dk1"/>
              </a:solidFill>
            </a:endParaRPr>
          </a:p>
          <a:p>
            <a:pPr>
              <a:spcBef>
                <a:spcPts val="0"/>
              </a:spcBef>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48" name="Shape 2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More on special signal types later.</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54" name="Shape 2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61" name="Shape 261"/>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317500" lvl="0" marL="457200" rtl="0">
              <a:spcBef>
                <a:spcPts val="0"/>
              </a:spcBef>
              <a:buClr>
                <a:srgbClr val="000000"/>
              </a:buClr>
              <a:buSzPct val="127272"/>
              <a:buFont typeface="Arial"/>
              <a:buChar char="-"/>
            </a:pPr>
            <a:r>
              <a:rPr lang="en"/>
              <a:t>Usually Reduces Layout time</a:t>
            </a:r>
          </a:p>
          <a:p>
            <a:pPr indent="-317500" lvl="0" marL="457200" rtl="0">
              <a:spcBef>
                <a:spcPts val="0"/>
              </a:spcBef>
              <a:buClr>
                <a:srgbClr val="000000"/>
              </a:buClr>
              <a:buSzPct val="127272"/>
              <a:buFont typeface="Arial"/>
              <a:buChar char="-"/>
            </a:pPr>
            <a:r>
              <a:rPr lang="en"/>
              <a:t>Improves error checking</a:t>
            </a:r>
          </a:p>
          <a:p>
            <a:pPr indent="-317500" lvl="0" marL="457200" rtl="0">
              <a:spcBef>
                <a:spcPts val="0"/>
              </a:spcBef>
              <a:buClr>
                <a:srgbClr val="000000"/>
              </a:buClr>
              <a:buSzPct val="127272"/>
              <a:buFont typeface="Arial"/>
              <a:buChar char="-"/>
            </a:pPr>
            <a:r>
              <a:rPr lang="en"/>
              <a:t>Doesn’t always work</a:t>
            </a:r>
          </a:p>
          <a:p>
            <a:pPr indent="-317500" lvl="1" marL="914400" rtl="0">
              <a:spcBef>
                <a:spcPts val="0"/>
              </a:spcBef>
              <a:buClr>
                <a:srgbClr val="000000"/>
              </a:buClr>
              <a:buSzPct val="127272"/>
              <a:buFont typeface="Arial"/>
              <a:buChar char="-"/>
            </a:pPr>
            <a:r>
              <a:rPr lang="en"/>
              <a:t>Mechanical constraints</a:t>
            </a:r>
          </a:p>
          <a:p>
            <a:pPr indent="-317500" lvl="1" marL="914400" rtl="0">
              <a:spcBef>
                <a:spcPts val="0"/>
              </a:spcBef>
              <a:buClr>
                <a:srgbClr val="000000"/>
              </a:buClr>
              <a:buSzPct val="127272"/>
              <a:buFont typeface="Arial"/>
              <a:buChar char="-"/>
            </a:pPr>
            <a:r>
              <a:rPr lang="en"/>
              <a:t>Some designs are not easily grouped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67" name="Shape 26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In most cases, trying to get all SMD components on one side is a good idea. </a:t>
            </a:r>
          </a:p>
          <a:p>
            <a:pPr indent="-317500" lvl="0" marL="457200" rtl="0">
              <a:spcBef>
                <a:spcPts val="0"/>
              </a:spcBef>
              <a:buClr>
                <a:srgbClr val="000000"/>
              </a:buClr>
              <a:buSzPct val="127272"/>
              <a:buFont typeface="Arial"/>
              <a:buChar char="-"/>
            </a:pPr>
            <a:r>
              <a:rPr lang="en"/>
              <a:t>Difficult or impossible to reflow parts when they’re on both sides</a:t>
            </a:r>
          </a:p>
          <a:p>
            <a:pPr indent="-317500" lvl="0" marL="457200" rtl="0">
              <a:spcBef>
                <a:spcPts val="0"/>
              </a:spcBef>
              <a:buClr>
                <a:srgbClr val="000000"/>
              </a:buClr>
              <a:buSzPct val="127272"/>
              <a:buFont typeface="Arial"/>
              <a:buChar char="-"/>
            </a:pPr>
            <a:r>
              <a:rPr lang="en"/>
              <a:t>Often limits you to hand-assembling one side of the board</a:t>
            </a:r>
          </a:p>
          <a:p>
            <a:pPr indent="-317500" lvl="0" marL="457200" rtl="0">
              <a:spcBef>
                <a:spcPts val="0"/>
              </a:spcBef>
              <a:buClr>
                <a:srgbClr val="000000"/>
              </a:buClr>
              <a:buSzPct val="127272"/>
              <a:buFont typeface="Arial"/>
              <a:buChar char="-"/>
            </a:pPr>
            <a:r>
              <a:rPr lang="en"/>
              <a:t>In mass production, 2 sided assembly services is much more expensive.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74" name="Shape 2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81" name="Shape 2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89" name="Shape 2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Worth doing some research. Especially if running specialized ICs, high frequency, or mixed-frequency circuit boards.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If your device is measuring sensor data, how do you get the data from it? </a:t>
            </a:r>
          </a:p>
          <a:p>
            <a:pPr rtl="0">
              <a:spcBef>
                <a:spcPts val="0"/>
              </a:spcBef>
              <a:buNone/>
            </a:pPr>
            <a:r>
              <a:t/>
            </a:r>
            <a:endParaRPr/>
          </a:p>
          <a:p>
            <a:pPr rtl="0">
              <a:spcBef>
                <a:spcPts val="0"/>
              </a:spcBef>
              <a:buNone/>
            </a:pPr>
            <a:r>
              <a:rPr lang="en"/>
              <a:t>If you’re developing a one-off, you can usually get by with poor designs, terrible yields, and bad practices. You only need it to work once. </a:t>
            </a:r>
          </a:p>
          <a:p>
            <a:pPr rtl="0">
              <a:spcBef>
                <a:spcPts val="0"/>
              </a:spcBef>
              <a:buNone/>
            </a:pPr>
            <a:r>
              <a:t/>
            </a:r>
            <a:endParaRPr/>
          </a:p>
          <a:p>
            <a:pPr rtl="0">
              <a:spcBef>
                <a:spcPts val="0"/>
              </a:spcBef>
              <a:buNone/>
            </a:pPr>
            <a:r>
              <a:rPr lang="en"/>
              <a:t>If you’re developing a product, best practices for manufacturing should be considered from the get-go. </a:t>
            </a:r>
          </a:p>
          <a:p>
            <a:pPr>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96" name="Shape 2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03" name="Shape 30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These two help a lot when getting started. </a:t>
            </a:r>
          </a:p>
          <a:p>
            <a:pPr rtl="0">
              <a:spcBef>
                <a:spcPts val="0"/>
              </a:spcBef>
              <a:buNone/>
            </a:pPr>
            <a:r>
              <a:rPr lang="en"/>
              <a:t>Many ICs favor particular strategies, or force their own</a:t>
            </a:r>
            <a:br>
              <a:rPr lang="en"/>
            </a:br>
            <a:br>
              <a:rPr lang="en"/>
            </a:br>
            <a:r>
              <a:rPr lang="en"/>
              <a:t>Some types of signals force specific strategies and priorities (discuss later)</a:t>
            </a:r>
          </a:p>
          <a:p>
            <a:pPr rtl="0">
              <a:spcBef>
                <a:spcPts val="0"/>
              </a:spcBef>
              <a:buNone/>
            </a:pPr>
            <a:r>
              <a:t/>
            </a:r>
            <a:endParaRPr/>
          </a:p>
          <a:p>
            <a:pPr rtl="0">
              <a:spcBef>
                <a:spcPts val="0"/>
              </a:spcBef>
              <a:buNone/>
            </a:pPr>
            <a:r>
              <a:rPr lang="en"/>
              <a:t>Odds are, at this point you’re going to re-do routing. That’s fine! </a:t>
            </a:r>
          </a:p>
          <a:p>
            <a:pPr indent="-317500" lvl="0" marL="457200" rtl="0">
              <a:spcBef>
                <a:spcPts val="0"/>
              </a:spcBef>
              <a:buClr>
                <a:srgbClr val="000000"/>
              </a:buClr>
              <a:buSzPct val="127272"/>
              <a:buFont typeface="Arial"/>
              <a:buChar char="-"/>
            </a:pPr>
            <a:r>
              <a:rPr lang="en"/>
              <a:t>Usually you’ll discover a much more effective way to route the boards. </a:t>
            </a:r>
          </a:p>
          <a:p>
            <a:pPr indent="-317500" lvl="0" marL="457200" rtl="0">
              <a:spcBef>
                <a:spcPts val="0"/>
              </a:spcBef>
              <a:buClr>
                <a:srgbClr val="000000"/>
              </a:buClr>
              <a:buSzPct val="127272"/>
              <a:buFont typeface="Arial"/>
              <a:buChar char="-"/>
            </a:pPr>
            <a:r>
              <a:rPr lang="en"/>
              <a:t>Will often be dramatically simpler than the first time. </a:t>
            </a:r>
          </a:p>
          <a:p>
            <a:pPr rtl="0">
              <a:spcBef>
                <a:spcPts val="0"/>
              </a:spcBef>
              <a:buNone/>
            </a:pPr>
            <a:r>
              <a:t/>
            </a:r>
            <a:endParaRPr/>
          </a:p>
          <a:p>
            <a:pPr>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10" name="Shape 3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Route first! Prevents common mistakes with ground planes</a:t>
            </a:r>
          </a:p>
          <a:p>
            <a:pPr indent="-317500" lvl="0" marL="457200" rtl="0">
              <a:spcBef>
                <a:spcPts val="0"/>
              </a:spcBef>
              <a:buClr>
                <a:srgbClr val="000000"/>
              </a:buClr>
              <a:buSzPct val="127272"/>
              <a:buFont typeface="Arial"/>
              <a:buChar char="-"/>
            </a:pPr>
            <a:r>
              <a:rPr lang="en"/>
              <a:t>Poor ground connections</a:t>
            </a:r>
          </a:p>
          <a:p>
            <a:pPr indent="-317500" lvl="0" marL="457200" rtl="0">
              <a:spcBef>
                <a:spcPts val="0"/>
              </a:spcBef>
              <a:buClr>
                <a:srgbClr val="000000"/>
              </a:buClr>
              <a:buSzPct val="127272"/>
              <a:buFont typeface="Arial"/>
              <a:buChar char="-"/>
            </a:pPr>
            <a:r>
              <a:rPr lang="en"/>
              <a:t>disconnected sections</a:t>
            </a:r>
          </a:p>
          <a:p>
            <a:pPr indent="-317500" lvl="0" marL="457200" rtl="0">
              <a:spcBef>
                <a:spcPts val="0"/>
              </a:spcBef>
              <a:buClr>
                <a:srgbClr val="000000"/>
              </a:buClr>
              <a:buSzPct val="127272"/>
              <a:buFont typeface="Arial"/>
              <a:buChar char="-"/>
            </a:pPr>
            <a:r>
              <a:rPr lang="en"/>
              <a:t>long, zig-zag traces</a:t>
            </a:r>
          </a:p>
          <a:p>
            <a:pPr rtl="0">
              <a:spcBef>
                <a:spcPts val="0"/>
              </a:spcBef>
              <a:buNone/>
            </a:pPr>
            <a:r>
              <a:rPr lang="en"/>
              <a:t>4 layer </a:t>
            </a:r>
          </a:p>
          <a:p>
            <a:pPr indent="-317500" lvl="0" marL="457200" rtl="0">
              <a:spcBef>
                <a:spcPts val="0"/>
              </a:spcBef>
              <a:buClr>
                <a:srgbClr val="000000"/>
              </a:buClr>
              <a:buSzPct val="127272"/>
              <a:buFont typeface="Arial"/>
              <a:buChar char="-"/>
            </a:pPr>
            <a:r>
              <a:rPr lang="en"/>
              <a:t>Super easy to route</a:t>
            </a:r>
          </a:p>
          <a:p>
            <a:pPr indent="-317500" lvl="0" marL="457200">
              <a:spcBef>
                <a:spcPts val="0"/>
              </a:spcBef>
              <a:buClr>
                <a:srgbClr val="000000"/>
              </a:buClr>
              <a:buSzPct val="127272"/>
              <a:buFont typeface="Arial"/>
              <a:buChar char="-"/>
            </a:pPr>
            <a:r>
              <a:rPr lang="en"/>
              <a:t>Difficult ( but not impossible), to make terrible ground planes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18" name="Shape 31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Fine-point pins are really tricky. They hold solder, and are hard to de-bridge.</a:t>
            </a:r>
          </a:p>
          <a:p>
            <a:pPr rtl="0">
              <a:spcBef>
                <a:spcPts val="0"/>
              </a:spcBef>
              <a:buNone/>
            </a:pPr>
            <a:br>
              <a:rPr lang="en"/>
            </a:br>
            <a:r>
              <a:rPr lang="en"/>
              <a:t>Leadless packages are surprisingly easy to rework if you screw up assembly. Just remove excess blobs. </a:t>
            </a:r>
          </a:p>
          <a:p>
            <a:pPr rtl="0">
              <a:spcBef>
                <a:spcPts val="0"/>
              </a:spcBef>
              <a:buNone/>
            </a:pPr>
            <a:r>
              <a:t/>
            </a:r>
            <a:endParaRPr/>
          </a:p>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26" name="Shape 326"/>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317500" lvl="0" marL="457200" rtl="0">
              <a:spcBef>
                <a:spcPts val="0"/>
              </a:spcBef>
              <a:buClr>
                <a:srgbClr val="000000"/>
              </a:buClr>
              <a:buSzPct val="127272"/>
              <a:buFont typeface="Arial"/>
              <a:buChar char="-"/>
            </a:pPr>
            <a:r>
              <a:rPr lang="en"/>
              <a:t>Tenting: </a:t>
            </a:r>
          </a:p>
          <a:p>
            <a:pPr indent="-317500" lvl="1" marL="914400" rtl="0">
              <a:spcBef>
                <a:spcPts val="0"/>
              </a:spcBef>
              <a:buClr>
                <a:srgbClr val="000000"/>
              </a:buClr>
              <a:buSzPct val="127272"/>
              <a:buFont typeface="Arial"/>
              <a:buChar char="-"/>
            </a:pPr>
            <a:r>
              <a:rPr lang="en"/>
              <a:t>pro: prevents assembly mistakes</a:t>
            </a:r>
          </a:p>
          <a:p>
            <a:pPr indent="-317500" lvl="1" marL="914400" rtl="0">
              <a:spcBef>
                <a:spcPts val="0"/>
              </a:spcBef>
              <a:buClr>
                <a:srgbClr val="000000"/>
              </a:buClr>
              <a:buSzPct val="127272"/>
              <a:buFont typeface="Arial"/>
              <a:buChar char="-"/>
            </a:pPr>
            <a:r>
              <a:rPr lang="en"/>
              <a:t>pro: looks nicer</a:t>
            </a:r>
          </a:p>
          <a:p>
            <a:pPr indent="-317500" lvl="0" marL="457200" marR="0" rtl="0" algn="l">
              <a:lnSpc>
                <a:spcPct val="100000"/>
              </a:lnSpc>
              <a:spcBef>
                <a:spcPts val="0"/>
              </a:spcBef>
              <a:spcAft>
                <a:spcPts val="0"/>
              </a:spcAft>
              <a:buClr>
                <a:srgbClr val="000000"/>
              </a:buClr>
              <a:buSzPct val="127272"/>
              <a:buFont typeface="Arial"/>
              <a:buChar char="-"/>
            </a:pPr>
            <a:r>
              <a:rPr lang="en"/>
              <a:t>Not tenting: </a:t>
            </a:r>
          </a:p>
          <a:p>
            <a:pPr indent="-317500" lvl="1" marL="914400" marR="0" rtl="0" algn="l">
              <a:lnSpc>
                <a:spcPct val="100000"/>
              </a:lnSpc>
              <a:spcBef>
                <a:spcPts val="0"/>
              </a:spcBef>
              <a:spcAft>
                <a:spcPts val="0"/>
              </a:spcAft>
              <a:buClr>
                <a:srgbClr val="000000"/>
              </a:buClr>
              <a:buSzPct val="127272"/>
              <a:buFont typeface="Arial"/>
              <a:buChar char="-"/>
            </a:pPr>
            <a:r>
              <a:rPr lang="en">
                <a:solidFill>
                  <a:schemeClr val="dk1"/>
                </a:solidFill>
              </a:rPr>
              <a:t>con: Prevents access for debugging</a:t>
            </a:r>
          </a:p>
          <a:p>
            <a:pPr indent="-317500" lvl="1" marL="914400" rtl="0">
              <a:spcBef>
                <a:spcPts val="0"/>
              </a:spcBef>
              <a:buClr>
                <a:srgbClr val="000000"/>
              </a:buClr>
              <a:buSzPct val="127272"/>
              <a:buFont typeface="Arial"/>
              <a:buChar char="-"/>
            </a:pPr>
            <a:r>
              <a:rPr lang="en"/>
              <a:t>Improves access and debugging</a:t>
            </a:r>
          </a:p>
          <a:p>
            <a:pPr indent="-317500" lvl="0" marL="457200" rtl="0">
              <a:spcBef>
                <a:spcPts val="0"/>
              </a:spcBef>
              <a:buClr>
                <a:srgbClr val="000000"/>
              </a:buClr>
              <a:buSzPct val="127272"/>
              <a:buFont typeface="Arial"/>
              <a:buChar char="-"/>
            </a:pPr>
            <a:r>
              <a:rPr lang="en"/>
              <a:t>Thermals:</a:t>
            </a:r>
          </a:p>
          <a:p>
            <a:pPr indent="-317500" lvl="1" marL="914400" rtl="0">
              <a:spcBef>
                <a:spcPts val="0"/>
              </a:spcBef>
              <a:buClr>
                <a:srgbClr val="000000"/>
              </a:buClr>
              <a:buSzPct val="127272"/>
              <a:buFont typeface="Arial"/>
              <a:buChar char="-"/>
            </a:pPr>
            <a:r>
              <a:rPr lang="en"/>
              <a:t>improve reflow on pads</a:t>
            </a:r>
          </a:p>
          <a:p>
            <a:pPr indent="-317500" lvl="1" marL="914400" rtl="0">
              <a:spcBef>
                <a:spcPts val="0"/>
              </a:spcBef>
              <a:buClr>
                <a:srgbClr val="000000"/>
              </a:buClr>
              <a:buSzPct val="127272"/>
              <a:buFont typeface="Arial"/>
              <a:buChar char="-"/>
            </a:pPr>
            <a:r>
              <a:rPr lang="en"/>
              <a:t>Not critical on vias</a:t>
            </a:r>
          </a:p>
          <a:p>
            <a:pPr indent="-317500" lvl="1" marL="914400" rtl="0">
              <a:spcBef>
                <a:spcPts val="0"/>
              </a:spcBef>
              <a:buClr>
                <a:srgbClr val="000000"/>
              </a:buClr>
              <a:buSzPct val="127272"/>
              <a:buFont typeface="Arial"/>
              <a:buChar char="-"/>
            </a:pPr>
            <a:r>
              <a:rPr lang="en"/>
              <a:t>cons: Can reduce current flow when handling high-current traces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32" name="Shape 3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marR="0" rtl="0" algn="l">
              <a:lnSpc>
                <a:spcPct val="100000"/>
              </a:lnSpc>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39" name="Shape 33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Datasheets and whitepapers will help when configuring routing for all of these signals</a:t>
            </a:r>
          </a:p>
          <a:p>
            <a:pPr>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5" name="Shape 34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For open designs, any fabrication errors might be seen as design flaws on your end. Don’t frusturate the community! </a:t>
            </a:r>
          </a:p>
          <a:p>
            <a:pPr rtl="0">
              <a:spcBef>
                <a:spcPts val="0"/>
              </a:spcBef>
              <a:buNone/>
            </a:pPr>
            <a:r>
              <a:t/>
            </a:r>
            <a:endParaRPr/>
          </a:p>
          <a:p>
            <a:pPr>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3" name="Shape 35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When routing, you’ll naturally avoid placing traces really close together, and making good use of space. However, design tools by default, put ground planes at the DRC spec, which is the </a:t>
            </a:r>
            <a:r>
              <a:rPr i="1" lang="en"/>
              <a:t>minimum</a:t>
            </a:r>
            <a:r>
              <a:rPr lang="en"/>
              <a:t> fab spec. Don’t let that ruin your meticulous DFM efforts! Use the minimums when needed, but avoid for your ground pours. </a:t>
            </a:r>
          </a:p>
          <a:p>
            <a:pPr rtl="0">
              <a:spcBef>
                <a:spcPts val="0"/>
              </a:spcBef>
              <a:buNone/>
            </a:pPr>
            <a:r>
              <a:t/>
            </a:r>
            <a:endParaRPr/>
          </a:p>
          <a:p>
            <a:pPr rtl="0">
              <a:spcBef>
                <a:spcPts val="0"/>
              </a:spcBef>
              <a:buNone/>
            </a:pPr>
            <a:r>
              <a:rPr lang="en"/>
              <a:t>The pic above (red) shows the ground plane contact with other signals. That’s a lot of places for things to go wrong. As designs increase in complexity, this becomes increasingly more difficult to troubleshoot.</a:t>
            </a:r>
          </a:p>
          <a:p>
            <a:pPr rtl="0">
              <a:spcBef>
                <a:spcPts val="0"/>
              </a:spcBef>
              <a:buNone/>
            </a:pPr>
            <a:r>
              <a:t/>
            </a:r>
            <a:endParaRPr/>
          </a:p>
          <a:p>
            <a:pPr rtl="0">
              <a:spcBef>
                <a:spcPts val="0"/>
              </a:spcBef>
              <a:buNone/>
            </a:pPr>
            <a:r>
              <a:rPr lang="en"/>
              <a:t>To adjust this, check the “Isolation” settings in the DRC or Polygon/copper pour setting. A good start is fab spacing spec +25% or so.</a:t>
            </a:r>
          </a:p>
          <a:p>
            <a:pPr rtl="0">
              <a:spcBef>
                <a:spcPts val="0"/>
              </a:spcBef>
              <a:buNone/>
            </a:pPr>
            <a:r>
              <a:t/>
            </a:r>
            <a:endParaRPr/>
          </a:p>
          <a:p>
            <a:pPr>
              <a:spcBef>
                <a:spcPts val="0"/>
              </a:spcBef>
              <a:buNone/>
            </a:pPr>
            <a:r>
              <a:rPr lang="en"/>
              <a:t>Picture from </a:t>
            </a:r>
            <a:r>
              <a:rPr lang="en" u="sng">
                <a:solidFill>
                  <a:schemeClr val="hlink"/>
                </a:solidFill>
                <a:hlinkClick r:id="rId2"/>
              </a:rPr>
              <a:t>http://www.sebastians-site.de/</a:t>
            </a:r>
            <a:r>
              <a:rPr lang="en"/>
              <a:t> and </a:t>
            </a:r>
            <a:r>
              <a:rPr lang="en" u="sng">
                <a:solidFill>
                  <a:schemeClr val="hlink"/>
                </a:solidFill>
                <a:hlinkClick r:id="rId3"/>
              </a:rPr>
              <a:t>http://dangerousprototypes.com/docs/Get_your_PCBs_made</a:t>
            </a:r>
            <a:r>
              <a:rPr lang="en"/>
              <a:t>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9" name="Shape 35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Often overlooked on mechanical concerns is interference with tall parts. Very important if your board has an enclosure. </a:t>
            </a:r>
          </a:p>
          <a:p>
            <a:pPr rtl="0">
              <a:spcBef>
                <a:spcPts val="0"/>
              </a:spcBef>
              <a:buNone/>
            </a:pPr>
            <a:r>
              <a:t/>
            </a:r>
            <a:endParaRPr/>
          </a:p>
          <a:p>
            <a:pPr rtl="0">
              <a:spcBef>
                <a:spcPts val="0"/>
              </a:spcBef>
              <a:buNone/>
            </a:pPr>
            <a:r>
              <a:rPr lang="en"/>
              <a:t>Some design tools (including KiCAD!) can generate 3D models of your parts, and you can import them into 3D cad models</a:t>
            </a:r>
          </a:p>
          <a:p>
            <a:pPr rtl="0">
              <a:spcBef>
                <a:spcPts val="0"/>
              </a:spcBef>
              <a:buNone/>
            </a:pPr>
            <a:r>
              <a:t/>
            </a:r>
            <a:endParaRPr/>
          </a:p>
          <a:p>
            <a:pPr rtl="0">
              <a:spcBef>
                <a:spcPts val="0"/>
              </a:spcBef>
              <a:buNone/>
            </a:pPr>
            <a:r>
              <a:t/>
            </a:r>
            <a:endParaRPr/>
          </a:p>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67" name="Shape 36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https://www.adafruit.com/products/746</a:t>
            </a:r>
          </a:p>
          <a:p>
            <a:pPr rtl="0">
              <a:spcBef>
                <a:spcPts val="0"/>
              </a:spcBef>
              <a:buNone/>
            </a:pPr>
            <a:r>
              <a:t/>
            </a:r>
            <a:endParaRPr/>
          </a:p>
          <a:p>
            <a:pPr rtl="0">
              <a:spcBef>
                <a:spcPts val="0"/>
              </a:spcBef>
              <a:buNone/>
            </a:pPr>
            <a:r>
              <a:rPr lang="en"/>
              <a:t>Extra credit for Adafruit adding IO directions for their inputs and outputs.</a:t>
            </a:r>
          </a:p>
          <a:p>
            <a:pPr>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76" name="Shape 37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Easy way to double-check a lot of potential board issues. </a:t>
            </a:r>
          </a:p>
          <a:p>
            <a:pPr rtl="0">
              <a:spcBef>
                <a:spcPts val="0"/>
              </a:spcBef>
              <a:buNone/>
            </a:pPr>
            <a:r>
              <a:t/>
            </a:r>
            <a:endParaRPr/>
          </a:p>
          <a:p>
            <a:pPr rtl="0">
              <a:spcBef>
                <a:spcPts val="0"/>
              </a:spcBef>
              <a:buNone/>
            </a:pPr>
            <a:r>
              <a:rPr lang="en"/>
              <a:t>On the right, is a relay where the footprint didn’t match the actual part. Money saved with a piece of paper. </a:t>
            </a:r>
          </a:p>
          <a:p>
            <a:pPr rtl="0">
              <a:spcBef>
                <a:spcPts val="0"/>
              </a:spcBef>
              <a:buNone/>
            </a:pPr>
            <a:r>
              <a:t/>
            </a:r>
            <a:endParaRPr/>
          </a:p>
          <a:p>
            <a:pPr>
              <a:spcBef>
                <a:spcPts val="0"/>
              </a:spcBef>
              <a:buNone/>
            </a:pPr>
            <a:r>
              <a:rPr lang="en"/>
              <a:t>Pictures from https://twitter.com/nwsayer</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82" name="Shape 38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Some fabs can accept certain design files directly</a:t>
            </a:r>
          </a:p>
          <a:p>
            <a:pPr indent="-317500" lvl="0" marL="457200" rtl="0">
              <a:spcBef>
                <a:spcPts val="0"/>
              </a:spcBef>
              <a:buClr>
                <a:srgbClr val="000000"/>
              </a:buClr>
              <a:buSzPct val="127272"/>
              <a:buFont typeface="Arial"/>
              <a:buChar char="-"/>
            </a:pPr>
            <a:r>
              <a:rPr lang="en"/>
              <a:t>Oshpark accepts Eagle, </a:t>
            </a:r>
          </a:p>
          <a:p>
            <a:pPr indent="-317500" lvl="0" marL="457200" rtl="0">
              <a:spcBef>
                <a:spcPts val="0"/>
              </a:spcBef>
              <a:buClr>
                <a:srgbClr val="000000"/>
              </a:buClr>
              <a:buSzPct val="127272"/>
              <a:buFont typeface="Arial"/>
              <a:buChar char="-"/>
            </a:pPr>
            <a:r>
              <a:rPr lang="en"/>
              <a:t>Some fabs accept ORCAD or Altium files</a:t>
            </a:r>
          </a:p>
          <a:p>
            <a:pPr rtl="0">
              <a:spcBef>
                <a:spcPts val="0"/>
              </a:spcBef>
              <a:buNone/>
            </a:pPr>
            <a:r>
              <a:t/>
            </a:r>
            <a:endParaRPr/>
          </a:p>
          <a:p>
            <a:pPr rtl="0">
              <a:spcBef>
                <a:spcPts val="0"/>
              </a:spcBef>
              <a:buNone/>
            </a:pPr>
            <a:r>
              <a:rPr lang="en"/>
              <a:t>If possible, preview drill files with the tool your fab uses. </a:t>
            </a:r>
          </a:p>
          <a:p>
            <a:pPr indent="-317500" lvl="0" marL="457200" rtl="0">
              <a:spcBef>
                <a:spcPts val="0"/>
              </a:spcBef>
              <a:buClr>
                <a:srgbClr val="000000"/>
              </a:buClr>
              <a:buSzPct val="127272"/>
              <a:buFont typeface="Arial"/>
              <a:buChar char="-"/>
            </a:pPr>
            <a:r>
              <a:rPr lang="en"/>
              <a:t>Not always possible, since most fabs have custom tools</a:t>
            </a:r>
          </a:p>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88" name="Shape 3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94" name="Shape 394"/>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317500" lvl="0" marL="457200" rtl="0">
              <a:spcBef>
                <a:spcPts val="0"/>
              </a:spcBef>
              <a:buClr>
                <a:srgbClr val="000000"/>
              </a:buClr>
              <a:buSzPct val="127272"/>
              <a:buFont typeface="Arial"/>
              <a:buChar char="-"/>
            </a:pPr>
            <a:r>
              <a:rPr lang="en"/>
              <a:t>Some fabs require multiple drill files, others require singular drill files</a:t>
            </a:r>
          </a:p>
          <a:p>
            <a:pPr indent="-317500" lvl="0" marL="457200" rtl="0">
              <a:spcBef>
                <a:spcPts val="0"/>
              </a:spcBef>
              <a:buClr>
                <a:srgbClr val="000000"/>
              </a:buClr>
              <a:buSzPct val="127272"/>
              <a:buFont typeface="Arial"/>
              <a:buChar char="-"/>
            </a:pPr>
            <a:r>
              <a:rPr lang="en"/>
              <a:t>Even with a known format, the fab can interpret things in certain ways</a:t>
            </a:r>
          </a:p>
          <a:p>
            <a:pPr indent="-317500" lvl="1" marL="914400" rtl="0">
              <a:spcBef>
                <a:spcPts val="0"/>
              </a:spcBef>
              <a:buClr>
                <a:srgbClr val="000000"/>
              </a:buClr>
              <a:buSzPct val="127272"/>
              <a:buFont typeface="Arial"/>
              <a:buChar char="-"/>
            </a:pPr>
            <a:r>
              <a:rPr lang="en"/>
              <a:t>How the edge is defined on the edge-layer </a:t>
            </a:r>
          </a:p>
          <a:p>
            <a:pPr indent="-317500" lvl="1" marL="914400" rtl="0">
              <a:spcBef>
                <a:spcPts val="0"/>
              </a:spcBef>
              <a:buClr>
                <a:srgbClr val="000000"/>
              </a:buClr>
              <a:buSzPct val="127272"/>
              <a:buFont typeface="Arial"/>
              <a:buChar char="-"/>
            </a:pPr>
            <a:r>
              <a:rPr lang="en"/>
              <a:t>Which layer defines the edge</a:t>
            </a:r>
          </a:p>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00" name="Shape 40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For irons, avoid the Firestarter ones for 10-15 bucks. </a:t>
            </a:r>
          </a:p>
          <a:p>
            <a:pPr indent="-317500" lvl="0" marL="457200" rtl="0">
              <a:spcBef>
                <a:spcPts val="0"/>
              </a:spcBef>
              <a:buClr>
                <a:srgbClr val="000000"/>
              </a:buClr>
              <a:buSzPct val="127272"/>
              <a:buFont typeface="Arial"/>
              <a:buChar char="-"/>
            </a:pPr>
            <a:r>
              <a:rPr lang="en"/>
              <a:t>Minimum is a ~$35 Weller iron from ebay. Get a ⅛ chisel tip</a:t>
            </a:r>
          </a:p>
          <a:p>
            <a:pPr indent="-317500" lvl="0" marL="457200" rtl="0">
              <a:spcBef>
                <a:spcPts val="0"/>
              </a:spcBef>
              <a:buClr>
                <a:srgbClr val="000000"/>
              </a:buClr>
              <a:buSzPct val="127272"/>
              <a:buFont typeface="Arial"/>
              <a:buChar char="-"/>
            </a:pPr>
            <a:r>
              <a:rPr lang="en"/>
              <a:t>Suggested irons are Hakko  or Metcal. If you’re sticking with the hobby, it’s worth paying for</a:t>
            </a:r>
          </a:p>
          <a:p>
            <a:pPr rtl="0">
              <a:spcBef>
                <a:spcPts val="0"/>
              </a:spcBef>
              <a:buNone/>
            </a:pPr>
            <a:r>
              <a:t/>
            </a:r>
            <a:endParaRPr/>
          </a:p>
          <a:p>
            <a:pPr lvl="0">
              <a:spcBef>
                <a:spcPts val="0"/>
              </a:spcBef>
              <a:buNone/>
            </a:pPr>
            <a:r>
              <a:rPr lang="en"/>
              <a:t>Kapton stencils are cheap, make for easy work, and very reliable. Highly suggested. Also ship faster than PCBs, so it’s unlikely to cause delays.</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07" name="Shape 4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14" name="Shape 41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Figure out your assembly order</a:t>
            </a:r>
          </a:p>
          <a:p>
            <a:pPr indent="-317500" lvl="0" marL="457200" rtl="0">
              <a:spcBef>
                <a:spcPts val="0"/>
              </a:spcBef>
              <a:buClr>
                <a:srgbClr val="000000"/>
              </a:buClr>
              <a:buSzPct val="127272"/>
              <a:buFont typeface="Arial"/>
              <a:buChar char="-"/>
            </a:pPr>
            <a:r>
              <a:rPr lang="en"/>
              <a:t>Pull parts out of the box, and place on any/all components on the large printout.</a:t>
            </a:r>
          </a:p>
          <a:p>
            <a:pPr indent="-317500" lvl="0" marL="457200" rtl="0">
              <a:spcBef>
                <a:spcPts val="0"/>
              </a:spcBef>
              <a:buClr>
                <a:srgbClr val="000000"/>
              </a:buClr>
              <a:buSzPct val="127272"/>
              <a:buFont typeface="Arial"/>
              <a:buChar char="-"/>
            </a:pPr>
            <a:r>
              <a:rPr lang="en"/>
              <a:t>This gives a good check for values and names, quantities and placement on the PCB</a:t>
            </a:r>
          </a:p>
          <a:p>
            <a:pPr indent="-317500" lvl="0" marL="457200" rtl="0">
              <a:spcBef>
                <a:spcPts val="0"/>
              </a:spcBef>
              <a:buClr>
                <a:srgbClr val="000000"/>
              </a:buClr>
              <a:buSzPct val="127272"/>
              <a:buFont typeface="Arial"/>
              <a:buChar char="-"/>
            </a:pPr>
            <a:r>
              <a:rPr lang="en"/>
              <a:t>Transfer from paper to any boards</a:t>
            </a:r>
          </a:p>
          <a:p>
            <a:pPr rtl="0">
              <a:spcBef>
                <a:spcPts val="0"/>
              </a:spcBef>
              <a:buNone/>
            </a:pPr>
            <a:r>
              <a:t/>
            </a:r>
            <a:endParaRPr/>
          </a:p>
          <a:p>
            <a:pPr rtl="0">
              <a:spcBef>
                <a:spcPts val="0"/>
              </a:spcBef>
              <a:buNone/>
            </a:pPr>
            <a:r>
              <a:rPr lang="en"/>
              <a:t>Alternatively, you can get a large printout that has line-by-line printouts</a:t>
            </a:r>
          </a:p>
          <a:p>
            <a:pPr indent="-317500" lvl="0" marL="457200" rtl="0">
              <a:spcBef>
                <a:spcPts val="0"/>
              </a:spcBef>
              <a:buClr>
                <a:srgbClr val="000000"/>
              </a:buClr>
              <a:buSzPct val="127272"/>
              <a:buFont typeface="Arial"/>
              <a:buChar char="-"/>
            </a:pPr>
            <a:r>
              <a:rPr lang="en"/>
              <a:t>Tricky to read</a:t>
            </a:r>
          </a:p>
          <a:p>
            <a:pPr indent="-317500" lvl="0" marL="457200" rtl="0">
              <a:spcBef>
                <a:spcPts val="0"/>
              </a:spcBef>
              <a:buClr>
                <a:srgbClr val="000000"/>
              </a:buClr>
              <a:buSzPct val="127272"/>
              <a:buFont typeface="Arial"/>
              <a:buChar char="-"/>
            </a:pPr>
            <a:r>
              <a:rPr lang="en"/>
              <a:t>lots of double-checking</a:t>
            </a:r>
          </a:p>
          <a:p>
            <a:pPr indent="-317500" lvl="0" marL="457200" rtl="0">
              <a:spcBef>
                <a:spcPts val="0"/>
              </a:spcBef>
              <a:buClr>
                <a:srgbClr val="000000"/>
              </a:buClr>
              <a:buSzPct val="127272"/>
              <a:buFont typeface="Arial"/>
              <a:buChar char="-"/>
            </a:pPr>
            <a:r>
              <a:rPr lang="en"/>
              <a:t>Gives me a headache. </a:t>
            </a:r>
          </a:p>
          <a:p>
            <a:pPr>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9" name="Shape 419"/>
        <p:cNvGrpSpPr/>
        <p:nvPr/>
      </p:nvGrpSpPr>
      <p:grpSpPr>
        <a:xfrm>
          <a:off x="0" y="0"/>
          <a:ext cx="0" cy="0"/>
          <a:chOff x="0" y="0"/>
          <a:chExt cx="0" cy="0"/>
        </a:xfrm>
      </p:grpSpPr>
      <p:sp>
        <p:nvSpPr>
          <p:cNvPr id="420" name="Shape 4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21" name="Shape 42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Not perfect, but it </a:t>
            </a:r>
            <a:r>
              <a:rPr i="1" lang="en"/>
              <a:t>works. </a:t>
            </a:r>
            <a:r>
              <a:rPr lang="en"/>
              <a:t>Try one at a time until you get a feel for it</a:t>
            </a:r>
          </a:p>
          <a:p>
            <a:pPr rtl="0">
              <a:spcBef>
                <a:spcPts val="0"/>
              </a:spcBef>
              <a:buNone/>
            </a:pPr>
            <a:r>
              <a:t/>
            </a:r>
            <a:endParaRPr/>
          </a:p>
          <a:p>
            <a:pPr rtl="0">
              <a:spcBef>
                <a:spcPts val="0"/>
              </a:spcBef>
              <a:buNone/>
            </a:pPr>
            <a:r>
              <a:rPr lang="en"/>
              <a:t>Produces poor temperature profiles, so not ideal for BGA parts, or sensitive components with precise assembly needs. </a:t>
            </a:r>
          </a:p>
          <a:p>
            <a:pPr rtl="0">
              <a:spcBef>
                <a:spcPts val="0"/>
              </a:spcBef>
              <a:buNone/>
            </a:pPr>
            <a:r>
              <a:t/>
            </a:r>
            <a:endParaRPr/>
          </a:p>
          <a:p>
            <a:pPr rtl="0">
              <a:spcBef>
                <a:spcPts val="0"/>
              </a:spcBef>
              <a:buNone/>
            </a:pPr>
            <a:r>
              <a:t/>
            </a:r>
            <a:endParaRPr/>
          </a:p>
          <a:p>
            <a:pPr rtl="0">
              <a:spcBef>
                <a:spcPts val="0"/>
              </a:spcBef>
              <a:buNone/>
            </a:pPr>
            <a:r>
              <a:t/>
            </a:r>
            <a:endParaRPr/>
          </a:p>
          <a:p>
            <a:pPr>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27" name="Shape 42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Why no micros? Adds lots of complexities to determine failure. </a:t>
            </a:r>
          </a:p>
          <a:p>
            <a:pPr indent="-317500" lvl="0" marL="457200" rtl="0">
              <a:spcBef>
                <a:spcPts val="0"/>
              </a:spcBef>
              <a:buClr>
                <a:srgbClr val="000000"/>
              </a:buClr>
              <a:buSzPct val="127272"/>
              <a:buFont typeface="Arial"/>
              <a:buChar char="-"/>
            </a:pPr>
            <a:r>
              <a:rPr lang="en"/>
              <a:t>Bootloader</a:t>
            </a:r>
          </a:p>
          <a:p>
            <a:pPr indent="-317500" lvl="0" marL="457200" rtl="0">
              <a:spcBef>
                <a:spcPts val="0"/>
              </a:spcBef>
              <a:buClr>
                <a:srgbClr val="000000"/>
              </a:buClr>
              <a:buSzPct val="127272"/>
              <a:buFont typeface="Arial"/>
              <a:buChar char="-"/>
            </a:pPr>
            <a:r>
              <a:rPr lang="en"/>
              <a:t>Programmers</a:t>
            </a:r>
          </a:p>
          <a:p>
            <a:pPr indent="-317500" lvl="0" marL="457200" rtl="0">
              <a:spcBef>
                <a:spcPts val="0"/>
              </a:spcBef>
              <a:buClr>
                <a:srgbClr val="000000"/>
              </a:buClr>
              <a:buSzPct val="127272"/>
              <a:buFont typeface="Arial"/>
              <a:buChar char="-"/>
            </a:pPr>
            <a:r>
              <a:rPr lang="en"/>
              <a:t>Toolchains</a:t>
            </a:r>
          </a:p>
          <a:p>
            <a:pPr indent="-317500" lvl="0" marL="457200" rtl="0">
              <a:spcBef>
                <a:spcPts val="0"/>
              </a:spcBef>
              <a:buClr>
                <a:srgbClr val="000000"/>
              </a:buClr>
              <a:buSzPct val="127272"/>
              <a:buFont typeface="Arial"/>
              <a:buChar char="-"/>
            </a:pPr>
            <a:r>
              <a:rPr lang="en"/>
              <a:t>Code</a:t>
            </a:r>
          </a:p>
          <a:p>
            <a:pPr indent="-317500" lvl="0" marL="457200">
              <a:spcBef>
                <a:spcPts val="0"/>
              </a:spcBef>
              <a:buClr>
                <a:srgbClr val="000000"/>
              </a:buClr>
              <a:buSzPct val="127272"/>
              <a:buFont typeface="Arial"/>
              <a:buChar char="-"/>
            </a:pPr>
            <a:r>
              <a:rPr lang="en"/>
              <a:t>Often high-speed signals for clock and progamming headers</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34" name="Shape 4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No matter what tool you use, make sure that the tool works for you. </a:t>
            </a:r>
          </a:p>
          <a:p>
            <a:pPr rtl="0">
              <a:spcBef>
                <a:spcPts val="0"/>
              </a:spcBef>
              <a:buNone/>
            </a:pPr>
            <a:r>
              <a:rPr lang="en"/>
              <a:t>Features:</a:t>
            </a:r>
          </a:p>
          <a:p>
            <a:pPr indent="-317500" lvl="0" marL="457200" rtl="0">
              <a:spcBef>
                <a:spcPts val="0"/>
              </a:spcBef>
              <a:buClr>
                <a:srgbClr val="000000"/>
              </a:buClr>
              <a:buSzPct val="127272"/>
              <a:buFont typeface="Arial"/>
              <a:buChar char="-"/>
            </a:pPr>
            <a:r>
              <a:rPr lang="en"/>
              <a:t>Make sure that the tools you need later are available at a cost you can afford</a:t>
            </a:r>
          </a:p>
          <a:p>
            <a:pPr indent="-317500" lvl="0" marL="457200" rtl="0">
              <a:spcBef>
                <a:spcPts val="0"/>
              </a:spcBef>
              <a:buClr>
                <a:srgbClr val="000000"/>
              </a:buClr>
              <a:buSzPct val="127272"/>
              <a:buFont typeface="Arial"/>
              <a:buChar char="-"/>
            </a:pPr>
            <a:r>
              <a:rPr lang="en"/>
              <a:t>Worth looking forward to avoid a large time investment on multiple design tools.</a:t>
            </a: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rPr lang="en"/>
              <a:t>Existing parts helps when you’re getting started, but shouldn’t be considered a “key” factor. With experience, you’re likely to rely mostly on your own libraries, not community. (More later)</a:t>
            </a:r>
          </a:p>
          <a:p>
            <a:pPr rtl="0">
              <a:spcBef>
                <a:spcPts val="0"/>
              </a:spcBef>
              <a:buNone/>
            </a:pPr>
            <a:r>
              <a:t/>
            </a:r>
            <a:endParaRPr/>
          </a:p>
          <a:p>
            <a:pPr rtl="0">
              <a:spcBef>
                <a:spcPts val="0"/>
              </a:spcBef>
              <a:buNone/>
            </a:pPr>
            <a:r>
              <a:rPr lang="en"/>
              <a:t>Cost to others:</a:t>
            </a:r>
          </a:p>
          <a:p>
            <a:pPr indent="-317500" lvl="0" marL="457200" rtl="0">
              <a:spcBef>
                <a:spcPts val="0"/>
              </a:spcBef>
              <a:buClr>
                <a:srgbClr val="000000"/>
              </a:buClr>
              <a:buSzPct val="127272"/>
              <a:buFont typeface="Arial"/>
              <a:buChar char="-"/>
            </a:pPr>
            <a:r>
              <a:rPr lang="en"/>
              <a:t>Open projects are less-open if no one else can open the files</a:t>
            </a:r>
          </a:p>
          <a:p>
            <a:pPr indent="-317500" lvl="0" marL="457200" rtl="0">
              <a:spcBef>
                <a:spcPts val="0"/>
              </a:spcBef>
              <a:buClr>
                <a:srgbClr val="000000"/>
              </a:buClr>
              <a:buSzPct val="127272"/>
              <a:buFont typeface="Arial"/>
              <a:buChar char="-"/>
            </a:pPr>
            <a:r>
              <a:rPr lang="en"/>
              <a:t>However, community benefits from having the project exist at all, even with non-usable source files</a:t>
            </a:r>
          </a:p>
          <a:p>
            <a:pPr indent="-317500" lvl="0" marL="457200" rtl="0">
              <a:spcBef>
                <a:spcPts val="0"/>
              </a:spcBef>
              <a:buClr>
                <a:srgbClr val="000000"/>
              </a:buClr>
              <a:buSzPct val="127272"/>
              <a:buFont typeface="Arial"/>
              <a:buChar char="-"/>
            </a:pPr>
            <a:r>
              <a:rPr lang="en"/>
              <a:t>Someone can port it from one tool to another</a:t>
            </a:r>
          </a:p>
          <a:p>
            <a:pPr indent="-317500" lvl="0" marL="457200" rtl="0">
              <a:spcBef>
                <a:spcPts val="0"/>
              </a:spcBef>
              <a:buClr>
                <a:srgbClr val="000000"/>
              </a:buClr>
              <a:buSzPct val="127272"/>
              <a:buFont typeface="Arial"/>
              <a:buChar char="-"/>
            </a:pPr>
            <a:r>
              <a:rPr lang="en"/>
              <a:t>In the end, do what you need to make projects happen. </a:t>
            </a:r>
          </a:p>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05.png"/><Relationship Id="rId3" Type="http://schemas.openxmlformats.org/officeDocument/2006/relationships/image" Target="../media/image0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3" Type="http://schemas.openxmlformats.org/officeDocument/2006/relationships/image" Target="../media/image0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3" Type="http://schemas.openxmlformats.org/officeDocument/2006/relationships/image" Target="../media/image0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 Id="rId3" Type="http://schemas.openxmlformats.org/officeDocument/2006/relationships/image" Target="../media/image0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09.png"/><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 Id="rId3"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 Id="rId3" Type="http://schemas.openxmlformats.org/officeDocument/2006/relationships/image" Target="../media/image19.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 Id="rId3"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1.jpg"/><Relationship Id="rId3" Type="http://schemas.openxmlformats.org/officeDocument/2006/relationships/image" Target="../media/image24.jp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 Id="rId3" Type="http://schemas.openxmlformats.org/officeDocument/2006/relationships/image" Target="../media/image2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7.png"/><Relationship Id="rId3" Type="http://schemas.openxmlformats.org/officeDocument/2006/relationships/image" Target="../media/image26.jp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0.jpg"/><Relationship Id="rId3" Type="http://schemas.openxmlformats.org/officeDocument/2006/relationships/image" Target="../media/image31.jp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8.jpg"/><Relationship Id="rId3" Type="http://schemas.openxmlformats.org/officeDocument/2006/relationships/image" Target="../media/image32.png"/><Relationship Id="rId5" Type="http://schemas.openxmlformats.org/officeDocument/2006/relationships/image" Target="../media/image29.jp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 Id="rId3" Type="http://schemas.openxmlformats.org/officeDocument/2006/relationships/image" Target="../media/image34.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 Id="rId3" Type="http://schemas.openxmlformats.org/officeDocument/2006/relationships/image" Target="../media/image33.jp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 Id="rId3" Type="http://schemas.openxmlformats.org/officeDocument/2006/relationships/image" Target="../media/image35.jp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 Id="rId3" Type="http://schemas.openxmlformats.org/officeDocument/2006/relationships/image" Target="../media/image36.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685800" y="1583342"/>
            <a:ext cx="7772400" cy="1159799"/>
          </a:xfrm>
          <a:prstGeom prst="rect">
            <a:avLst/>
          </a:prstGeom>
        </p:spPr>
        <p:txBody>
          <a:bodyPr anchorCtr="0" anchor="b" bIns="91425" lIns="91425" rIns="91425" tIns="91425">
            <a:noAutofit/>
          </a:bodyPr>
          <a:lstStyle/>
          <a:p>
            <a:pPr>
              <a:spcBef>
                <a:spcPts val="0"/>
              </a:spcBef>
              <a:buNone/>
            </a:pPr>
            <a:r>
              <a:rPr lang="en"/>
              <a:t>Making Better PCBs</a:t>
            </a:r>
          </a:p>
        </p:txBody>
      </p:sp>
      <p:sp>
        <p:nvSpPr>
          <p:cNvPr id="31" name="Shape 31"/>
          <p:cNvSpPr txBox="1"/>
          <p:nvPr>
            <p:ph idx="1" type="subTitle"/>
          </p:nvPr>
        </p:nvSpPr>
        <p:spPr>
          <a:xfrm>
            <a:off x="685800" y="2840045"/>
            <a:ext cx="7772400" cy="1749599"/>
          </a:xfrm>
          <a:prstGeom prst="rect">
            <a:avLst/>
          </a:prstGeom>
        </p:spPr>
        <p:txBody>
          <a:bodyPr anchorCtr="0" anchor="t" bIns="91425" lIns="91425" rIns="91425" tIns="91425">
            <a:noAutofit/>
          </a:bodyPr>
          <a:lstStyle/>
          <a:p>
            <a:pPr>
              <a:spcBef>
                <a:spcPts val="0"/>
              </a:spcBef>
              <a:buNone/>
            </a:pPr>
            <a:r>
              <a:rPr lang="en"/>
              <a:t>A start-to-finish guide for getting started designing quality boards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Schematic layout!</a:t>
            </a:r>
          </a:p>
        </p:txBody>
      </p:sp>
      <p:sp>
        <p:nvSpPr>
          <p:cNvPr id="85" name="Shape 85"/>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t> </a:t>
            </a:r>
          </a:p>
        </p:txBody>
      </p:sp>
      <p:pic>
        <p:nvPicPr>
          <p:cNvPr id="86" name="Shape 86"/>
          <p:cNvPicPr preferRelativeResize="0"/>
          <p:nvPr/>
        </p:nvPicPr>
        <p:blipFill>
          <a:blip r:embed="rId3">
            <a:alphaModFix/>
          </a:blip>
          <a:stretch>
            <a:fillRect/>
          </a:stretch>
        </p:blipFill>
        <p:spPr>
          <a:xfrm>
            <a:off x="803162" y="1200150"/>
            <a:ext cx="7537682" cy="37257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Glossary: Schematic</a:t>
            </a:r>
          </a:p>
        </p:txBody>
      </p:sp>
      <p:sp>
        <p:nvSpPr>
          <p:cNvPr id="92" name="Shape 9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Component</a:t>
            </a:r>
          </a:p>
          <a:p>
            <a:pPr indent="-381000" lvl="1" marL="914400" rtl="0">
              <a:spcBef>
                <a:spcPts val="0"/>
              </a:spcBef>
              <a:buClr>
                <a:schemeClr val="dk1"/>
              </a:buClr>
              <a:buSzPct val="80000"/>
              <a:buFont typeface="Arial"/>
              <a:buChar char="-"/>
            </a:pPr>
            <a:r>
              <a:rPr lang="en"/>
              <a:t>A part, such as a resistor or integrated circuit (IC)</a:t>
            </a:r>
          </a:p>
          <a:p>
            <a:pPr indent="-419100" lvl="0" marL="457200" marR="0" rtl="0" algn="l">
              <a:lnSpc>
                <a:spcPct val="100000"/>
              </a:lnSpc>
              <a:spcBef>
                <a:spcPts val="480"/>
              </a:spcBef>
              <a:spcAft>
                <a:spcPts val="0"/>
              </a:spcAft>
              <a:buClr>
                <a:schemeClr val="dk1"/>
              </a:buClr>
              <a:buSzPct val="100000"/>
              <a:buFont typeface="Arial"/>
              <a:buChar char="-"/>
            </a:pPr>
            <a:r>
              <a:rPr lang="en"/>
              <a:t>Net</a:t>
            </a:r>
          </a:p>
          <a:p>
            <a:pPr indent="-381000" lvl="1" marL="914400" rtl="0">
              <a:spcBef>
                <a:spcPts val="0"/>
              </a:spcBef>
              <a:buClr>
                <a:schemeClr val="dk1"/>
              </a:buClr>
              <a:buSzPct val="80000"/>
              <a:buFont typeface="Arial"/>
              <a:buChar char="-"/>
            </a:pPr>
            <a:r>
              <a:rPr lang="en"/>
              <a:t>A name for a particular signal</a:t>
            </a:r>
          </a:p>
          <a:p>
            <a:pPr indent="-381000" lvl="1" marL="914400" rtl="0">
              <a:spcBef>
                <a:spcPts val="0"/>
              </a:spcBef>
              <a:buClr>
                <a:schemeClr val="dk1"/>
              </a:buClr>
              <a:buSzPct val="80000"/>
              <a:buFont typeface="Arial"/>
              <a:buChar char="-"/>
            </a:pPr>
            <a:r>
              <a:rPr lang="en"/>
              <a:t>Can connect many wires, ICs, or board layers. </a:t>
            </a:r>
          </a:p>
          <a:p>
            <a:pPr indent="-381000" lvl="0" marL="457200" marR="0" rtl="0" algn="l">
              <a:lnSpc>
                <a:spcPct val="100000"/>
              </a:lnSpc>
              <a:spcBef>
                <a:spcPts val="480"/>
              </a:spcBef>
              <a:spcAft>
                <a:spcPts val="0"/>
              </a:spcAft>
              <a:buClr>
                <a:schemeClr val="dk1"/>
              </a:buClr>
              <a:buSzPct val="80000"/>
              <a:buFont typeface="Arial"/>
              <a:buChar char="-"/>
            </a:pPr>
            <a:r>
              <a:rPr lang="en"/>
              <a:t>Schematic</a:t>
            </a:r>
          </a:p>
          <a:p>
            <a:pPr indent="-381000" lvl="1" marL="914400" rtl="0">
              <a:spcBef>
                <a:spcPts val="0"/>
              </a:spcBef>
              <a:buClr>
                <a:schemeClr val="dk1"/>
              </a:buClr>
              <a:buSzPct val="80000"/>
              <a:buFont typeface="Arial"/>
              <a:buChar char="-"/>
            </a:pPr>
            <a:r>
              <a:rPr lang="en"/>
              <a:t>The symbolic connections between parts. </a:t>
            </a:r>
          </a:p>
          <a:p>
            <a:pPr indent="-381000" lvl="1" marL="914400">
              <a:spcBef>
                <a:spcPts val="0"/>
              </a:spcBef>
              <a:buClr>
                <a:schemeClr val="dk1"/>
              </a:buClr>
              <a:buSzPct val="80000"/>
              <a:buFont typeface="Arial"/>
              <a:buChar char="-"/>
            </a:pPr>
            <a:r>
              <a:rPr lang="en"/>
              <a:t>Connects Net, not "traces". </a:t>
            </a:r>
            <a:br>
              <a:rPr lang="en"/>
            </a:b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Schematic</a:t>
            </a:r>
          </a:p>
        </p:txBody>
      </p:sp>
      <p:sp>
        <p:nvSpPr>
          <p:cNvPr id="98" name="Shape 9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Datasheets: </a:t>
            </a:r>
            <a:br>
              <a:rPr lang="en"/>
            </a:br>
            <a:r>
              <a:rPr lang="en"/>
              <a:t>A dummies guide</a:t>
            </a:r>
          </a:p>
          <a:p>
            <a:pPr indent="-381000" lvl="0" marL="457200" rtl="0">
              <a:spcBef>
                <a:spcPts val="0"/>
              </a:spcBef>
              <a:buClr>
                <a:schemeClr val="dk1"/>
              </a:buClr>
              <a:buSzPct val="100000"/>
              <a:buFont typeface="Arial"/>
              <a:buChar char="-"/>
            </a:pPr>
            <a:r>
              <a:rPr lang="en" sz="2400"/>
              <a:t>Provide suggested</a:t>
            </a:r>
            <a:br>
              <a:rPr lang="en" sz="2400"/>
            </a:br>
            <a:r>
              <a:rPr lang="en" sz="2400"/>
              <a:t>components</a:t>
            </a:r>
          </a:p>
          <a:p>
            <a:pPr indent="-381000" lvl="0" marL="457200" rtl="0">
              <a:spcBef>
                <a:spcPts val="0"/>
              </a:spcBef>
              <a:buClr>
                <a:schemeClr val="dk1"/>
              </a:buClr>
              <a:buSzPct val="100000"/>
              <a:buFont typeface="Arial"/>
              <a:buChar char="-"/>
            </a:pPr>
            <a:r>
              <a:rPr lang="en" sz="2400"/>
              <a:t>Details connection </a:t>
            </a:r>
            <a:br>
              <a:rPr lang="en" sz="2400"/>
            </a:br>
            <a:r>
              <a:rPr lang="en" sz="2400"/>
              <a:t>interfaces and options</a:t>
            </a:r>
          </a:p>
        </p:txBody>
      </p:sp>
      <p:pic>
        <p:nvPicPr>
          <p:cNvPr id="99" name="Shape 99"/>
          <p:cNvPicPr preferRelativeResize="0"/>
          <p:nvPr/>
        </p:nvPicPr>
        <p:blipFill>
          <a:blip r:embed="rId3">
            <a:alphaModFix/>
          </a:blip>
          <a:stretch>
            <a:fillRect/>
          </a:stretch>
        </p:blipFill>
        <p:spPr>
          <a:xfrm>
            <a:off x="3963160" y="1200150"/>
            <a:ext cx="5180837" cy="3943349"/>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Schematic: Name nets</a:t>
            </a:r>
          </a:p>
        </p:txBody>
      </p:sp>
      <p:sp>
        <p:nvSpPr>
          <p:cNvPr id="105" name="Shape 10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Defaults are stupid: n$7</a:t>
            </a:r>
          </a:p>
          <a:p>
            <a:pPr indent="-419100" lvl="0" marL="457200" rtl="0">
              <a:spcBef>
                <a:spcPts val="0"/>
              </a:spcBef>
              <a:buClr>
                <a:schemeClr val="dk1"/>
              </a:buClr>
              <a:buSzPct val="100000"/>
              <a:buFont typeface="Arial"/>
              <a:buChar char="-"/>
            </a:pPr>
            <a:r>
              <a:rPr lang="en"/>
              <a:t>Human-readable means </a:t>
            </a:r>
            <a:br>
              <a:rPr lang="en"/>
            </a:br>
            <a:r>
              <a:rPr lang="en"/>
              <a:t>human-checkable</a:t>
            </a:r>
          </a:p>
          <a:p>
            <a:pPr indent="-419100" lvl="0" marL="457200" rtl="0">
              <a:spcBef>
                <a:spcPts val="0"/>
              </a:spcBef>
              <a:buClr>
                <a:schemeClr val="dk1"/>
              </a:buClr>
              <a:buSzPct val="100000"/>
              <a:buFont typeface="Arial"/>
              <a:buChar char="-"/>
            </a:pPr>
            <a:r>
              <a:rPr lang="en"/>
              <a:t>Can be checked during PCB </a:t>
            </a:r>
            <a:br>
              <a:rPr lang="en"/>
            </a:br>
            <a:r>
              <a:rPr lang="en"/>
              <a:t>Routing too</a:t>
            </a:r>
          </a:p>
          <a:p>
            <a:pPr indent="-419100" lvl="0" marL="457200" rtl="0">
              <a:spcBef>
                <a:spcPts val="0"/>
              </a:spcBef>
              <a:buClr>
                <a:schemeClr val="dk1"/>
              </a:buClr>
              <a:buSzPct val="100000"/>
              <a:buFont typeface="Arial"/>
              <a:buChar char="-"/>
            </a:pPr>
            <a:r>
              <a:rPr lang="en"/>
              <a:t>Allows meaningful labels</a:t>
            </a:r>
          </a:p>
          <a:p>
            <a:pPr>
              <a:spcBef>
                <a:spcPts val="0"/>
              </a:spcBef>
              <a:buNone/>
            </a:pPr>
            <a:r>
              <a:t/>
            </a:r>
            <a:endParaRPr/>
          </a:p>
        </p:txBody>
      </p:sp>
      <p:pic>
        <p:nvPicPr>
          <p:cNvPr id="106" name="Shape 106"/>
          <p:cNvPicPr preferRelativeResize="0"/>
          <p:nvPr/>
        </p:nvPicPr>
        <p:blipFill>
          <a:blip r:embed="rId3">
            <a:alphaModFix/>
          </a:blip>
          <a:stretch>
            <a:fillRect/>
          </a:stretch>
        </p:blipFill>
        <p:spPr>
          <a:xfrm>
            <a:off x="6454594" y="0"/>
            <a:ext cx="2689412" cy="51435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Schematic: Conventions</a:t>
            </a:r>
          </a:p>
        </p:txBody>
      </p:sp>
      <p:sp>
        <p:nvSpPr>
          <p:cNvPr id="112" name="Shape 11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Power flow goes top to bottom</a:t>
            </a:r>
          </a:p>
          <a:p>
            <a:pPr indent="-419100" lvl="0" marL="457200" rtl="0">
              <a:spcBef>
                <a:spcPts val="0"/>
              </a:spcBef>
              <a:buClr>
                <a:schemeClr val="dk1"/>
              </a:buClr>
              <a:buSzPct val="100000"/>
              <a:buFont typeface="Arial"/>
              <a:buChar char="-"/>
            </a:pPr>
            <a:r>
              <a:rPr lang="en"/>
              <a:t>Signal flow goes left to right</a:t>
            </a:r>
          </a:p>
          <a:p>
            <a:pPr indent="-419100" lvl="0" marL="457200" rtl="0">
              <a:spcBef>
                <a:spcPts val="0"/>
              </a:spcBef>
              <a:buClr>
                <a:schemeClr val="dk1"/>
              </a:buClr>
              <a:buSzPct val="100000"/>
              <a:buFont typeface="Arial"/>
              <a:buChar char="-"/>
            </a:pPr>
            <a:r>
              <a:rPr lang="en"/>
              <a:t>Most parts</a:t>
            </a:r>
            <a:br>
              <a:rPr lang="en"/>
            </a:br>
            <a:r>
              <a:rPr lang="en"/>
              <a:t>follow this</a:t>
            </a:r>
            <a:br>
              <a:rPr lang="en"/>
            </a:br>
            <a:r>
              <a:rPr lang="en"/>
              <a:t>(not all)</a:t>
            </a:r>
          </a:p>
        </p:txBody>
      </p:sp>
      <p:pic>
        <p:nvPicPr>
          <p:cNvPr id="113" name="Shape 113"/>
          <p:cNvPicPr preferRelativeResize="0"/>
          <p:nvPr/>
        </p:nvPicPr>
        <p:blipFill>
          <a:blip r:embed="rId3">
            <a:alphaModFix/>
          </a:blip>
          <a:stretch>
            <a:fillRect/>
          </a:stretch>
        </p:blipFill>
        <p:spPr>
          <a:xfrm>
            <a:off x="3126950" y="2438000"/>
            <a:ext cx="6017050" cy="2705499"/>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Schematic: Conventions</a:t>
            </a:r>
          </a:p>
        </p:txBody>
      </p:sp>
      <p:sp>
        <p:nvSpPr>
          <p:cNvPr id="119" name="Shape 11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Active low nets: Prefix name with “n” </a:t>
            </a:r>
          </a:p>
          <a:p>
            <a:pPr indent="-381000" lvl="1" marL="914400" rtl="0">
              <a:spcBef>
                <a:spcPts val="0"/>
              </a:spcBef>
              <a:buClr>
                <a:schemeClr val="dk1"/>
              </a:buClr>
              <a:buSzPct val="80000"/>
              <a:buFont typeface="Arial"/>
              <a:buChar char="-"/>
            </a:pPr>
            <a:r>
              <a:rPr lang="en"/>
              <a:t>eg: nEnabled, nDisabled, nActive,nFloating</a:t>
            </a:r>
          </a:p>
          <a:p>
            <a:pPr indent="-419100" lvl="0" marL="457200" rtl="0">
              <a:spcBef>
                <a:spcPts val="0"/>
              </a:spcBef>
              <a:buClr>
                <a:schemeClr val="dk1"/>
              </a:buClr>
              <a:buSzPct val="100000"/>
              <a:buFont typeface="Arial"/>
              <a:buChar char="-"/>
            </a:pPr>
            <a:r>
              <a:rPr lang="en"/>
              <a:t>Avoid long lines to power/ground</a:t>
            </a:r>
          </a:p>
          <a:p>
            <a:pPr indent="-381000" lvl="1" marL="914400" rtl="0">
              <a:spcBef>
                <a:spcPts val="0"/>
              </a:spcBef>
              <a:buClr>
                <a:schemeClr val="dk1"/>
              </a:buClr>
              <a:buSzPct val="80000"/>
              <a:buFont typeface="Arial"/>
              <a:buChar char="-"/>
            </a:pPr>
            <a:r>
              <a:rPr lang="en"/>
              <a:t>Use labels or Power/Ground symbols</a:t>
            </a:r>
          </a:p>
          <a:p>
            <a:pPr indent="-419100" lvl="0" marL="457200" rtl="0">
              <a:spcBef>
                <a:spcPts val="0"/>
              </a:spcBef>
              <a:buClr>
                <a:schemeClr val="dk1"/>
              </a:buClr>
              <a:buSzPct val="100000"/>
              <a:buFont typeface="Arial"/>
              <a:buChar char="-"/>
            </a:pPr>
            <a:r>
              <a:rPr lang="en"/>
              <a:t>Use descriptive names to avoid confusion</a:t>
            </a:r>
          </a:p>
          <a:p>
            <a:pPr indent="-381000" lvl="1" marL="914400" rtl="0">
              <a:spcBef>
                <a:spcPts val="0"/>
              </a:spcBef>
              <a:buClr>
                <a:schemeClr val="dk1"/>
              </a:buClr>
              <a:buSzPct val="80000"/>
              <a:buFont typeface="Arial"/>
              <a:buChar char="-"/>
            </a:pPr>
            <a:r>
              <a:rPr lang="en"/>
              <a:t>PWM_RED_LED</a:t>
            </a:r>
          </a:p>
          <a:p>
            <a:pPr indent="-381000" lvl="1" marL="914400" rtl="0">
              <a:spcBef>
                <a:spcPts val="0"/>
              </a:spcBef>
              <a:buClr>
                <a:schemeClr val="dk1"/>
              </a:buClr>
              <a:buSzPct val="80000"/>
              <a:buFont typeface="Arial"/>
              <a:buChar char="-"/>
            </a:pPr>
            <a:r>
              <a:rPr lang="en"/>
              <a:t>I2C1_SDA</a:t>
            </a:r>
          </a:p>
          <a:p>
            <a:pPr indent="-381000" lvl="1" marL="914400" rtl="0">
              <a:spcBef>
                <a:spcPts val="0"/>
              </a:spcBef>
              <a:buClr>
                <a:schemeClr val="dk1"/>
              </a:buClr>
              <a:buSzPct val="80000"/>
              <a:buFont typeface="Arial"/>
              <a:buChar char="-"/>
            </a:pPr>
            <a:r>
              <a:rPr lang="en"/>
              <a:t>UART1_TX_OUTPUT</a:t>
            </a:r>
            <a:br>
              <a:rPr lang="en"/>
            </a:br>
          </a:p>
        </p:txBody>
      </p:sp>
      <p:pic>
        <p:nvPicPr>
          <p:cNvPr id="120" name="Shape 120"/>
          <p:cNvPicPr preferRelativeResize="0"/>
          <p:nvPr/>
        </p:nvPicPr>
        <p:blipFill>
          <a:blip r:embed="rId3">
            <a:alphaModFix/>
          </a:blip>
          <a:stretch>
            <a:fillRect/>
          </a:stretch>
        </p:blipFill>
        <p:spPr>
          <a:xfrm>
            <a:off x="6750974" y="2143050"/>
            <a:ext cx="851612" cy="857399"/>
          </a:xfrm>
          <a:prstGeom prst="rect">
            <a:avLst/>
          </a:prstGeom>
          <a:noFill/>
          <a:ln>
            <a:noFill/>
          </a:ln>
        </p:spPr>
      </p:pic>
      <p:pic>
        <p:nvPicPr>
          <p:cNvPr id="121" name="Shape 121"/>
          <p:cNvPicPr preferRelativeResize="0"/>
          <p:nvPr/>
        </p:nvPicPr>
        <p:blipFill>
          <a:blip r:embed="rId4">
            <a:alphaModFix/>
          </a:blip>
          <a:stretch>
            <a:fillRect/>
          </a:stretch>
        </p:blipFill>
        <p:spPr>
          <a:xfrm>
            <a:off x="7709249" y="2143050"/>
            <a:ext cx="851600" cy="857392"/>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Schematic: Don’t worry about lines</a:t>
            </a:r>
          </a:p>
        </p:txBody>
      </p:sp>
      <p:sp>
        <p:nvSpPr>
          <p:cNvPr id="127" name="Shape 12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Use net names and labels</a:t>
            </a:r>
          </a:p>
          <a:p>
            <a:pPr indent="-419100" lvl="0" marL="457200" rtl="0">
              <a:spcBef>
                <a:spcPts val="0"/>
              </a:spcBef>
              <a:buClr>
                <a:schemeClr val="dk1"/>
              </a:buClr>
              <a:buSzPct val="100000"/>
              <a:buFont typeface="Arial"/>
              <a:buChar char="-"/>
            </a:pPr>
            <a:r>
              <a:rPr lang="en"/>
              <a:t>Reduced clutter = better checking</a:t>
            </a:r>
          </a:p>
          <a:p>
            <a:pPr lvl="0">
              <a:spcBef>
                <a:spcPts val="0"/>
              </a:spcBef>
              <a:buNone/>
            </a:pPr>
            <a:r>
              <a:t/>
            </a:r>
            <a:endParaRPr/>
          </a:p>
        </p:txBody>
      </p:sp>
      <p:pic>
        <p:nvPicPr>
          <p:cNvPr id="128" name="Shape 128"/>
          <p:cNvPicPr preferRelativeResize="0"/>
          <p:nvPr/>
        </p:nvPicPr>
        <p:blipFill>
          <a:blip r:embed="rId3">
            <a:alphaModFix/>
          </a:blip>
          <a:stretch>
            <a:fillRect/>
          </a:stretch>
        </p:blipFill>
        <p:spPr>
          <a:xfrm>
            <a:off x="666375" y="2501350"/>
            <a:ext cx="7811250" cy="257915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Schematic:Create Functional Blocks</a:t>
            </a:r>
          </a:p>
        </p:txBody>
      </p:sp>
      <p:sp>
        <p:nvSpPr>
          <p:cNvPr id="134" name="Shape 13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Group related parts</a:t>
            </a:r>
          </a:p>
          <a:p>
            <a:pPr indent="-419100" lvl="0" marL="457200" rtl="0">
              <a:spcBef>
                <a:spcPts val="0"/>
              </a:spcBef>
              <a:buClr>
                <a:schemeClr val="dk1"/>
              </a:buClr>
              <a:buSzPct val="100000"/>
              <a:buFont typeface="Arial"/>
              <a:buChar char="-"/>
            </a:pPr>
            <a:r>
              <a:rPr lang="en"/>
              <a:t>Label nets between</a:t>
            </a:r>
            <a:br>
              <a:rPr lang="en"/>
            </a:br>
            <a:r>
              <a:rPr lang="en"/>
              <a:t>blocks</a:t>
            </a:r>
          </a:p>
          <a:p>
            <a:pPr lvl="0">
              <a:spcBef>
                <a:spcPts val="0"/>
              </a:spcBef>
              <a:buNone/>
            </a:pPr>
            <a:r>
              <a:t/>
            </a:r>
            <a:endParaRPr/>
          </a:p>
        </p:txBody>
      </p:sp>
      <p:pic>
        <p:nvPicPr>
          <p:cNvPr id="135" name="Shape 135"/>
          <p:cNvPicPr preferRelativeResize="0"/>
          <p:nvPr/>
        </p:nvPicPr>
        <p:blipFill>
          <a:blip r:embed="rId3">
            <a:alphaModFix/>
          </a:blip>
          <a:stretch>
            <a:fillRect/>
          </a:stretch>
        </p:blipFill>
        <p:spPr>
          <a:xfrm>
            <a:off x="4365967" y="1022937"/>
            <a:ext cx="4778032" cy="4080125"/>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Schematic: Tips for Beginners</a:t>
            </a:r>
          </a:p>
        </p:txBody>
      </p:sp>
      <p:sp>
        <p:nvSpPr>
          <p:cNvPr id="141" name="Shape 14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Add Extra status LEDs</a:t>
            </a:r>
          </a:p>
          <a:p>
            <a:pPr indent="-381000" lvl="1" marL="914400" rtl="0">
              <a:spcBef>
                <a:spcPts val="0"/>
              </a:spcBef>
              <a:buClr>
                <a:schemeClr val="dk1"/>
              </a:buClr>
              <a:buSzPct val="80000"/>
              <a:buFont typeface="Arial"/>
              <a:buChar char="-"/>
            </a:pPr>
            <a:r>
              <a:rPr lang="en"/>
              <a:t>Add one per power net</a:t>
            </a:r>
          </a:p>
          <a:p>
            <a:pPr indent="-381000" lvl="1" marL="914400" rtl="0">
              <a:spcBef>
                <a:spcPts val="0"/>
              </a:spcBef>
              <a:buClr>
                <a:schemeClr val="dk1"/>
              </a:buClr>
              <a:buSzPct val="80000"/>
              <a:buFont typeface="Arial"/>
              <a:buChar char="-"/>
            </a:pPr>
            <a:r>
              <a:rPr lang="en"/>
              <a:t>One for microcontroller to blink/toggle</a:t>
            </a:r>
          </a:p>
          <a:p>
            <a:pPr indent="-419100" lvl="0" marL="457200" rtl="0">
              <a:spcBef>
                <a:spcPts val="0"/>
              </a:spcBef>
              <a:buClr>
                <a:schemeClr val="dk1"/>
              </a:buClr>
              <a:buSzPct val="100000"/>
              <a:buFont typeface="Arial"/>
              <a:buChar char="-"/>
            </a:pPr>
            <a:r>
              <a:rPr lang="en"/>
              <a:t>Add test points</a:t>
            </a:r>
          </a:p>
          <a:p>
            <a:pPr indent="-381000" lvl="1" marL="914400" rtl="0">
              <a:spcBef>
                <a:spcPts val="0"/>
              </a:spcBef>
              <a:buClr>
                <a:schemeClr val="dk1"/>
              </a:buClr>
              <a:buSzPct val="80000"/>
              <a:buFont typeface="Arial"/>
              <a:buChar char="-"/>
            </a:pPr>
            <a:r>
              <a:rPr lang="en"/>
              <a:t>Give you a place to test voltages </a:t>
            </a:r>
          </a:p>
          <a:p>
            <a:pPr indent="-381000" lvl="1" marL="914400" rtl="0">
              <a:spcBef>
                <a:spcPts val="0"/>
              </a:spcBef>
              <a:buClr>
                <a:schemeClr val="dk1"/>
              </a:buClr>
              <a:buSzPct val="80000"/>
              <a:buFont typeface="Arial"/>
              <a:buChar char="-"/>
            </a:pPr>
            <a:r>
              <a:rPr lang="en"/>
              <a:t>Makes cutting/rerouting traces easier </a:t>
            </a:r>
          </a:p>
          <a:p>
            <a:pPr indent="-381000" lvl="1" marL="914400" rtl="0">
              <a:spcBef>
                <a:spcPts val="0"/>
              </a:spcBef>
              <a:buClr>
                <a:schemeClr val="dk1"/>
              </a:buClr>
              <a:buSzPct val="80000"/>
              <a:buFont typeface="Arial"/>
              <a:buChar char="-"/>
            </a:pPr>
            <a:r>
              <a:rPr lang="en"/>
              <a:t>Add in schematic so you don’t forget</a:t>
            </a:r>
          </a:p>
          <a:p>
            <a:pPr indent="-419100" lvl="0" marL="457200" rtl="0">
              <a:spcBef>
                <a:spcPts val="0"/>
              </a:spcBef>
              <a:buClr>
                <a:schemeClr val="dk1"/>
              </a:buClr>
              <a:buSzPct val="100000"/>
              <a:buFont typeface="Arial"/>
              <a:buChar char="-"/>
            </a:pPr>
            <a:r>
              <a:rPr lang="en"/>
              <a:t>Make UART signals easy to fix</a:t>
            </a:r>
          </a:p>
          <a:p>
            <a:pPr indent="-381000" lvl="1" marL="914400" rtl="0">
              <a:spcBef>
                <a:spcPts val="0"/>
              </a:spcBef>
              <a:buClr>
                <a:schemeClr val="dk1"/>
              </a:buClr>
              <a:buSzPct val="80000"/>
              <a:buFont typeface="Arial"/>
              <a:buChar char="-"/>
            </a:pPr>
            <a:r>
              <a:rPr lang="en"/>
              <a:t>Add jumpers or test points to swap pins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Broken into 3 parts</a:t>
            </a:r>
          </a:p>
          <a:p>
            <a:pPr lvl="0" rtl="0">
              <a:spcBef>
                <a:spcPts val="0"/>
              </a:spcBef>
              <a:buNone/>
            </a:pPr>
            <a:r>
              <a:t/>
            </a:r>
            <a:endParaRPr/>
          </a:p>
        </p:txBody>
      </p:sp>
      <p:sp>
        <p:nvSpPr>
          <p:cNvPr id="147" name="Shape 14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Libraries </a:t>
            </a:r>
          </a:p>
        </p:txBody>
      </p:sp>
      <p:sp>
        <p:nvSpPr>
          <p:cNvPr id="148" name="Shape 148"/>
          <p:cNvSpPr/>
          <p:nvPr/>
        </p:nvSpPr>
        <p:spPr>
          <a:xfrm>
            <a:off x="775550" y="1851725"/>
            <a:ext cx="3318599" cy="1420800"/>
          </a:xfrm>
          <a:prstGeom prst="rect">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rtl="0">
              <a:spcBef>
                <a:spcPts val="0"/>
              </a:spcBef>
              <a:buNone/>
            </a:pPr>
            <a:r>
              <a:rPr lang="en" sz="2400">
                <a:solidFill>
                  <a:schemeClr val="dk1"/>
                </a:solidFill>
              </a:rPr>
              <a:t>Symbol</a:t>
            </a:r>
          </a:p>
          <a:p>
            <a:pPr indent="-342900" lvl="0" marL="457200" rtl="0">
              <a:spcBef>
                <a:spcPts val="0"/>
              </a:spcBef>
              <a:buClr>
                <a:schemeClr val="dk1"/>
              </a:buClr>
              <a:buSzPct val="100000"/>
              <a:buFont typeface="Arial"/>
              <a:buChar char="-"/>
            </a:pPr>
            <a:r>
              <a:rPr lang="en" sz="1800">
                <a:solidFill>
                  <a:schemeClr val="dk1"/>
                </a:solidFill>
              </a:rPr>
              <a:t>Schematic-side</a:t>
            </a:r>
          </a:p>
          <a:p>
            <a:pPr indent="-342900" lvl="0" marL="457200" rtl="0">
              <a:spcBef>
                <a:spcPts val="0"/>
              </a:spcBef>
              <a:buClr>
                <a:schemeClr val="dk1"/>
              </a:buClr>
              <a:buSzPct val="100000"/>
              <a:buFont typeface="Arial"/>
              <a:buChar char="-"/>
            </a:pPr>
            <a:r>
              <a:rPr lang="en" sz="1800">
                <a:solidFill>
                  <a:schemeClr val="dk1"/>
                </a:solidFill>
              </a:rPr>
              <a:t>Connects internal and external nets</a:t>
            </a:r>
          </a:p>
          <a:p>
            <a:pPr>
              <a:spcBef>
                <a:spcPts val="0"/>
              </a:spcBef>
              <a:buNone/>
            </a:pPr>
            <a:r>
              <a:t/>
            </a:r>
            <a:endParaRPr/>
          </a:p>
        </p:txBody>
      </p:sp>
      <p:sp>
        <p:nvSpPr>
          <p:cNvPr id="149" name="Shape 149"/>
          <p:cNvSpPr/>
          <p:nvPr/>
        </p:nvSpPr>
        <p:spPr>
          <a:xfrm>
            <a:off x="775525" y="3581975"/>
            <a:ext cx="3318599" cy="1172399"/>
          </a:xfrm>
          <a:prstGeom prst="rect">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rtl="0">
              <a:spcBef>
                <a:spcPts val="0"/>
              </a:spcBef>
              <a:buNone/>
            </a:pPr>
            <a:r>
              <a:rPr lang="en" sz="2400">
                <a:solidFill>
                  <a:schemeClr val="dk1"/>
                </a:solidFill>
              </a:rPr>
              <a:t>Footprint</a:t>
            </a:r>
          </a:p>
          <a:p>
            <a:pPr indent="-342900" lvl="0" marL="457200" rtl="0">
              <a:spcBef>
                <a:spcPts val="0"/>
              </a:spcBef>
              <a:buClr>
                <a:schemeClr val="dk1"/>
              </a:buClr>
              <a:buSzPct val="100000"/>
              <a:buFont typeface="Arial"/>
              <a:buChar char="-"/>
            </a:pPr>
            <a:r>
              <a:rPr lang="en" sz="1800">
                <a:solidFill>
                  <a:schemeClr val="dk1"/>
                </a:solidFill>
              </a:rPr>
              <a:t>Layout Side</a:t>
            </a:r>
          </a:p>
          <a:p>
            <a:pPr indent="-342900" lvl="0" marL="457200" rtl="0">
              <a:spcBef>
                <a:spcPts val="0"/>
              </a:spcBef>
              <a:buClr>
                <a:schemeClr val="dk1"/>
              </a:buClr>
              <a:buSzPct val="100000"/>
              <a:buFont typeface="Arial"/>
              <a:buChar char="-"/>
            </a:pPr>
            <a:r>
              <a:rPr lang="en" sz="1800">
                <a:solidFill>
                  <a:schemeClr val="dk1"/>
                </a:solidFill>
              </a:rPr>
              <a:t>Connects pads to traces</a:t>
            </a:r>
          </a:p>
          <a:p>
            <a:pPr>
              <a:spcBef>
                <a:spcPts val="0"/>
              </a:spcBef>
              <a:buNone/>
            </a:pPr>
            <a:r>
              <a:t/>
            </a:r>
            <a:endParaRPr/>
          </a:p>
        </p:txBody>
      </p:sp>
      <p:sp>
        <p:nvSpPr>
          <p:cNvPr id="150" name="Shape 150"/>
          <p:cNvSpPr/>
          <p:nvPr/>
        </p:nvSpPr>
        <p:spPr>
          <a:xfrm>
            <a:off x="5041850" y="2347775"/>
            <a:ext cx="3990899" cy="1944599"/>
          </a:xfrm>
          <a:prstGeom prst="rect">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rtl="0">
              <a:spcBef>
                <a:spcPts val="0"/>
              </a:spcBef>
              <a:buNone/>
            </a:pPr>
            <a:r>
              <a:rPr lang="en" sz="2400">
                <a:solidFill>
                  <a:schemeClr val="dk1"/>
                </a:solidFill>
              </a:rPr>
              <a:t>Device / Component</a:t>
            </a:r>
          </a:p>
          <a:p>
            <a:pPr indent="-342900" lvl="0" marL="457200" rtl="0">
              <a:spcBef>
                <a:spcPts val="0"/>
              </a:spcBef>
              <a:buClr>
                <a:srgbClr val="000000"/>
              </a:buClr>
              <a:buSzPct val="100000"/>
              <a:buFont typeface="Arial"/>
              <a:buChar char="-"/>
            </a:pPr>
            <a:r>
              <a:rPr lang="en" sz="1800"/>
              <a:t>Connect Symbol to Footprint</a:t>
            </a:r>
          </a:p>
          <a:p>
            <a:pPr indent="-342900" lvl="0" marL="457200" rtl="0">
              <a:spcBef>
                <a:spcPts val="0"/>
              </a:spcBef>
              <a:buClr>
                <a:srgbClr val="000000"/>
              </a:buClr>
              <a:buSzPct val="100000"/>
              <a:buFont typeface="Arial"/>
              <a:buChar char="-"/>
            </a:pPr>
            <a:r>
              <a:rPr lang="en" sz="1800"/>
              <a:t>(or, connects nets to pads)</a:t>
            </a:r>
          </a:p>
          <a:p>
            <a:pPr indent="-342900" lvl="0" marL="457200">
              <a:spcBef>
                <a:spcPts val="0"/>
              </a:spcBef>
              <a:buClr>
                <a:srgbClr val="000000"/>
              </a:buClr>
              <a:buSzPct val="100000"/>
              <a:buFont typeface="Arial"/>
              <a:buChar char="-"/>
            </a:pPr>
            <a:r>
              <a:rPr lang="en" sz="1800"/>
              <a:t>Often has multiple footprint options for identical symbols</a:t>
            </a:r>
          </a:p>
        </p:txBody>
      </p:sp>
      <p:cxnSp>
        <p:nvCxnSpPr>
          <p:cNvPr id="151" name="Shape 151"/>
          <p:cNvCxnSpPr>
            <a:stCxn id="148" idx="3"/>
          </p:cNvCxnSpPr>
          <p:nvPr/>
        </p:nvCxnSpPr>
        <p:spPr>
          <a:xfrm>
            <a:off x="4094149" y="2562125"/>
            <a:ext cx="947700" cy="488100"/>
          </a:xfrm>
          <a:prstGeom prst="curvedConnector3">
            <a:avLst>
              <a:gd fmla="val 50000" name="adj1"/>
            </a:avLst>
          </a:prstGeom>
          <a:noFill/>
          <a:ln cap="flat" w="38100">
            <a:solidFill>
              <a:schemeClr val="dk2"/>
            </a:solidFill>
            <a:prstDash val="solid"/>
            <a:round/>
            <a:headEnd len="lg" w="lg" type="none"/>
            <a:tailEnd len="lg" w="lg" type="triangle"/>
          </a:ln>
        </p:spPr>
      </p:cxnSp>
      <p:cxnSp>
        <p:nvCxnSpPr>
          <p:cNvPr id="152" name="Shape 152"/>
          <p:cNvCxnSpPr>
            <a:stCxn id="149" idx="3"/>
          </p:cNvCxnSpPr>
          <p:nvPr/>
        </p:nvCxnSpPr>
        <p:spPr>
          <a:xfrm flipH="1" rot="10800000">
            <a:off x="4094124" y="3590375"/>
            <a:ext cx="913200" cy="577800"/>
          </a:xfrm>
          <a:prstGeom prst="curvedConnector3">
            <a:avLst>
              <a:gd fmla="val 50000" name="adj1"/>
            </a:avLst>
          </a:prstGeom>
          <a:noFill/>
          <a:ln cap="flat" w="38100">
            <a:solidFill>
              <a:schemeClr val="dk2"/>
            </a:solidFill>
            <a:prstDash val="solid"/>
            <a:round/>
            <a:headEnd len="lg" w="lg" type="none"/>
            <a:tailEnd len="lg" w="lg" type="triangle"/>
          </a:ln>
        </p:spPr>
      </p:cxn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Meta: About this talk</a:t>
            </a:r>
          </a:p>
        </p:txBody>
      </p:sp>
      <p:sp>
        <p:nvSpPr>
          <p:cNvPr id="37" name="Shape 3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Kinda wordy! (Sorry)</a:t>
            </a:r>
          </a:p>
          <a:p>
            <a:pPr indent="-419100" lvl="0" marL="457200" rtl="0">
              <a:spcBef>
                <a:spcPts val="0"/>
              </a:spcBef>
              <a:buClr>
                <a:schemeClr val="dk1"/>
              </a:buClr>
              <a:buSzPct val="100000"/>
              <a:buFont typeface="Arial"/>
              <a:buChar char="-"/>
            </a:pPr>
            <a:r>
              <a:rPr lang="en"/>
              <a:t>Breadth over depth</a:t>
            </a:r>
          </a:p>
          <a:p>
            <a:pPr indent="-419100" lvl="0" marL="457200" rtl="0">
              <a:spcBef>
                <a:spcPts val="0"/>
              </a:spcBef>
              <a:buClr>
                <a:schemeClr val="dk1"/>
              </a:buClr>
              <a:buSzPct val="100000"/>
              <a:buFont typeface="Arial"/>
              <a:buChar char="-"/>
            </a:pPr>
            <a:r>
              <a:rPr lang="en"/>
              <a:t>Laid out for later reference. </a:t>
            </a:r>
          </a:p>
          <a:p>
            <a:pPr lvl="0">
              <a:spcBef>
                <a:spcPts val="0"/>
              </a:spcBef>
              <a:buNone/>
            </a:pPr>
            <a:r>
              <a:t/>
            </a:r>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Libraries</a:t>
            </a:r>
          </a:p>
        </p:txBody>
      </p:sp>
      <p:sp>
        <p:nvSpPr>
          <p:cNvPr id="158" name="Shape 158"/>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Community libraries:</a:t>
            </a:r>
          </a:p>
          <a:p>
            <a:pPr indent="-419100" lvl="0" marL="457200" rtl="0">
              <a:spcBef>
                <a:spcPts val="0"/>
              </a:spcBef>
              <a:buClr>
                <a:schemeClr val="dk1"/>
              </a:buClr>
              <a:buSzPct val="100000"/>
              <a:buFont typeface="Arial"/>
              <a:buChar char="-"/>
            </a:pPr>
            <a:r>
              <a:rPr lang="en"/>
              <a:t>Trust, but verify</a:t>
            </a:r>
          </a:p>
          <a:p>
            <a:pPr indent="-419100" lvl="0" marL="457200" rtl="0">
              <a:spcBef>
                <a:spcPts val="0"/>
              </a:spcBef>
              <a:buClr>
                <a:schemeClr val="dk1"/>
              </a:buClr>
              <a:buSzPct val="100000"/>
              <a:buFont typeface="Arial"/>
              <a:buChar char="-"/>
            </a:pPr>
            <a:r>
              <a:rPr lang="en"/>
              <a:t>All libraries have an error</a:t>
            </a:r>
          </a:p>
          <a:p>
            <a:pPr indent="-419100" lvl="0" marL="457200" rtl="0">
              <a:spcBef>
                <a:spcPts val="0"/>
              </a:spcBef>
              <a:buClr>
                <a:schemeClr val="dk1"/>
              </a:buClr>
              <a:buSzPct val="100000"/>
              <a:buFont typeface="Arial"/>
              <a:buChar char="-"/>
            </a:pPr>
            <a:r>
              <a:rPr lang="en"/>
              <a:t>Won’t have every part</a:t>
            </a:r>
          </a:p>
          <a:p>
            <a:pPr indent="-419100" lvl="0" marL="457200" rtl="0">
              <a:spcBef>
                <a:spcPts val="0"/>
              </a:spcBef>
              <a:buClr>
                <a:schemeClr val="dk1"/>
              </a:buClr>
              <a:buSzPct val="100000"/>
              <a:buFont typeface="Arial"/>
              <a:buChar char="-"/>
            </a:pPr>
            <a:r>
              <a:rPr lang="en"/>
              <a:t>Can get you started quickly</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Libraries</a:t>
            </a:r>
          </a:p>
        </p:txBody>
      </p:sp>
      <p:sp>
        <p:nvSpPr>
          <p:cNvPr id="164" name="Shape 16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Make your own!</a:t>
            </a:r>
          </a:p>
          <a:p>
            <a:pPr indent="-419100" lvl="0" marL="457200" rtl="0">
              <a:spcBef>
                <a:spcPts val="0"/>
              </a:spcBef>
              <a:buClr>
                <a:schemeClr val="dk1"/>
              </a:buClr>
              <a:buSzPct val="100000"/>
              <a:buFont typeface="Arial"/>
              <a:buChar char="-"/>
            </a:pPr>
            <a:r>
              <a:rPr lang="en"/>
              <a:t>You’ll need to</a:t>
            </a:r>
          </a:p>
          <a:p>
            <a:pPr indent="-419100" lvl="0" marL="457200" rtl="0">
              <a:spcBef>
                <a:spcPts val="0"/>
              </a:spcBef>
              <a:buClr>
                <a:schemeClr val="dk1"/>
              </a:buClr>
              <a:buSzPct val="100000"/>
              <a:buFont typeface="Arial"/>
              <a:buChar char="-"/>
            </a:pPr>
            <a:r>
              <a:rPr lang="en"/>
              <a:t>You’ll get the hang of it</a:t>
            </a:r>
          </a:p>
          <a:p>
            <a:pPr indent="-419100" lvl="0" marL="457200" rtl="0">
              <a:spcBef>
                <a:spcPts val="0"/>
              </a:spcBef>
              <a:buClr>
                <a:schemeClr val="dk1"/>
              </a:buClr>
              <a:buSzPct val="100000"/>
              <a:buFont typeface="Arial"/>
              <a:buChar char="-"/>
            </a:pPr>
            <a:r>
              <a:rPr lang="en"/>
              <a:t>Can save you work</a:t>
            </a:r>
          </a:p>
          <a:p>
            <a:pPr indent="-419100" lvl="0" marL="457200">
              <a:spcBef>
                <a:spcPts val="0"/>
              </a:spcBef>
              <a:buClr>
                <a:schemeClr val="dk1"/>
              </a:buClr>
              <a:buSzPct val="100000"/>
              <a:buFont typeface="Arial"/>
              <a:buChar char="-"/>
            </a:pPr>
            <a:r>
              <a:rPr lang="en"/>
              <a:t>Can (usually) be trusted</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Design Decisions: Providing power</a:t>
            </a:r>
          </a:p>
        </p:txBody>
      </p:sp>
      <p:sp>
        <p:nvSpPr>
          <p:cNvPr id="170" name="Shape 17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Off board power</a:t>
            </a:r>
          </a:p>
          <a:p>
            <a:pPr indent="-381000" lvl="1" marL="914400" rtl="0">
              <a:spcBef>
                <a:spcPts val="0"/>
              </a:spcBef>
              <a:buClr>
                <a:schemeClr val="dk1"/>
              </a:buClr>
              <a:buSzPct val="80000"/>
              <a:buFont typeface="Arial"/>
              <a:buChar char="-"/>
            </a:pPr>
            <a:r>
              <a:rPr lang="en"/>
              <a:t>Such as USB, 5V wall wart, or Arduino</a:t>
            </a:r>
          </a:p>
          <a:p>
            <a:pPr indent="-381000" lvl="1" marL="914400" rtl="0">
              <a:spcBef>
                <a:spcPts val="0"/>
              </a:spcBef>
              <a:buClr>
                <a:schemeClr val="dk1"/>
              </a:buClr>
              <a:buSzPct val="80000"/>
              <a:buFont typeface="Arial"/>
              <a:buChar char="-"/>
            </a:pPr>
            <a:r>
              <a:rPr lang="en"/>
              <a:t>Cheap + easy, but tethers your project to outlet</a:t>
            </a:r>
          </a:p>
          <a:p>
            <a:pPr indent="-381000" lvl="1" marL="914400" rtl="0">
              <a:spcBef>
                <a:spcPts val="0"/>
              </a:spcBef>
              <a:buClr>
                <a:schemeClr val="dk1"/>
              </a:buClr>
              <a:buSzPct val="80000"/>
              <a:buFont typeface="Arial"/>
              <a:buChar char="-"/>
            </a:pPr>
            <a:r>
              <a:rPr lang="en"/>
              <a:t>Ideal for many projects</a:t>
            </a:r>
          </a:p>
          <a:p>
            <a:pPr indent="-419100" lvl="0" marL="457200" rtl="0">
              <a:spcBef>
                <a:spcPts val="0"/>
              </a:spcBef>
              <a:buClr>
                <a:schemeClr val="dk1"/>
              </a:buClr>
              <a:buSzPct val="100000"/>
              <a:buFont typeface="Arial"/>
              <a:buChar char="-"/>
            </a:pPr>
            <a:r>
              <a:rPr lang="en"/>
              <a:t>Batteries</a:t>
            </a:r>
          </a:p>
          <a:p>
            <a:pPr indent="-381000" lvl="1" marL="914400" rtl="0">
              <a:spcBef>
                <a:spcPts val="0"/>
              </a:spcBef>
              <a:buClr>
                <a:schemeClr val="dk1"/>
              </a:buClr>
              <a:buSzPct val="80000"/>
              <a:buFont typeface="Arial"/>
              <a:buChar char="-"/>
            </a:pPr>
            <a:r>
              <a:rPr lang="en"/>
              <a:t>Lipo? NiCAD? NiMH? Alkaline?</a:t>
            </a:r>
          </a:p>
          <a:p>
            <a:pPr indent="-381000" lvl="1" marL="914400" rtl="0">
              <a:spcBef>
                <a:spcPts val="0"/>
              </a:spcBef>
              <a:buClr>
                <a:schemeClr val="dk1"/>
              </a:buClr>
              <a:buSzPct val="80000"/>
              <a:buFont typeface="Arial"/>
              <a:buChar char="-"/>
            </a:pPr>
            <a:r>
              <a:rPr lang="en"/>
              <a:t>Large voltage ranges</a:t>
            </a:r>
          </a:p>
          <a:p>
            <a:pPr indent="-381000" lvl="1" marL="914400" rtl="0">
              <a:spcBef>
                <a:spcPts val="0"/>
              </a:spcBef>
              <a:buClr>
                <a:schemeClr val="dk1"/>
              </a:buClr>
              <a:buSzPct val="80000"/>
              <a:buFont typeface="Arial"/>
              <a:buChar char="-"/>
            </a:pPr>
            <a:r>
              <a:rPr lang="en"/>
              <a:t>Charging?</a:t>
            </a:r>
          </a:p>
          <a:p>
            <a:pPr indent="-381000" lvl="1" marL="914400" rtl="0">
              <a:spcBef>
                <a:spcPts val="0"/>
              </a:spcBef>
              <a:buClr>
                <a:schemeClr val="dk1"/>
              </a:buClr>
              <a:buSzPct val="80000"/>
              <a:buFont typeface="Arial"/>
              <a:buChar char="-"/>
            </a:pPr>
            <a:r>
              <a:rPr lang="en"/>
              <a:t>Forces low-power designs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Design Decisions: Regulating power</a:t>
            </a:r>
          </a:p>
        </p:txBody>
      </p:sp>
      <p:sp>
        <p:nvSpPr>
          <p:cNvPr id="176" name="Shape 17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buChar char="-"/>
            </a:pPr>
            <a:r>
              <a:rPr lang="en"/>
              <a:t>Linear Regulator</a:t>
            </a:r>
          </a:p>
          <a:p>
            <a:pPr indent="-381000" lvl="1" marL="914400" marR="0" rtl="0" algn="l">
              <a:lnSpc>
                <a:spcPct val="100000"/>
              </a:lnSpc>
              <a:spcBef>
                <a:spcPts val="600"/>
              </a:spcBef>
              <a:spcAft>
                <a:spcPts val="0"/>
              </a:spcAft>
              <a:buClr>
                <a:schemeClr val="dk1"/>
              </a:buClr>
              <a:buSzPct val="80000"/>
              <a:buFont typeface="Arial"/>
              <a:buChar char="-"/>
            </a:pPr>
            <a:r>
              <a:rPr lang="en"/>
              <a:t>Pro: Cheap and simple</a:t>
            </a:r>
          </a:p>
          <a:p>
            <a:pPr indent="-381000" lvl="1" marL="914400" marR="0" rtl="0" algn="l">
              <a:lnSpc>
                <a:spcPct val="100000"/>
              </a:lnSpc>
              <a:spcBef>
                <a:spcPts val="600"/>
              </a:spcBef>
              <a:spcAft>
                <a:spcPts val="0"/>
              </a:spcAft>
              <a:buClr>
                <a:schemeClr val="dk1"/>
              </a:buClr>
              <a:buSzPct val="80000"/>
              <a:buFont typeface="Arial"/>
              <a:buChar char="-"/>
            </a:pPr>
            <a:r>
              <a:rPr lang="en"/>
              <a:t>Con: Watch the voltage drops</a:t>
            </a:r>
          </a:p>
          <a:p>
            <a:pPr indent="-381000" lvl="1" marL="914400" marR="0" rtl="0" algn="l">
              <a:lnSpc>
                <a:spcPct val="100000"/>
              </a:lnSpc>
              <a:spcBef>
                <a:spcPts val="600"/>
              </a:spcBef>
              <a:spcAft>
                <a:spcPts val="0"/>
              </a:spcAft>
              <a:buClr>
                <a:schemeClr val="dk1"/>
              </a:buClr>
              <a:buSzPct val="80000"/>
              <a:buFont typeface="Arial"/>
              <a:buChar char="-"/>
            </a:pPr>
            <a:r>
              <a:rPr lang="en"/>
              <a:t>Con: Can be hot and inefficient </a:t>
            </a:r>
          </a:p>
          <a:p>
            <a:pPr indent="-419100" lvl="0" marL="457200" marR="0" rtl="0" algn="l">
              <a:lnSpc>
                <a:spcPct val="100000"/>
              </a:lnSpc>
              <a:spcBef>
                <a:spcPts val="600"/>
              </a:spcBef>
              <a:spcAft>
                <a:spcPts val="0"/>
              </a:spcAft>
              <a:buClr>
                <a:schemeClr val="dk1"/>
              </a:buClr>
              <a:buSzPct val="100000"/>
              <a:buFont typeface="Arial"/>
              <a:buChar char="-"/>
            </a:pPr>
            <a:r>
              <a:rPr lang="en"/>
              <a:t>Switching Regulator</a:t>
            </a:r>
          </a:p>
          <a:p>
            <a:pPr indent="-381000" lvl="1" marL="914400" marR="0" rtl="0" algn="l">
              <a:lnSpc>
                <a:spcPct val="100000"/>
              </a:lnSpc>
              <a:spcBef>
                <a:spcPts val="600"/>
              </a:spcBef>
              <a:spcAft>
                <a:spcPts val="0"/>
              </a:spcAft>
              <a:buClr>
                <a:schemeClr val="dk1"/>
              </a:buClr>
              <a:buSzPct val="80000"/>
              <a:buFont typeface="Arial"/>
              <a:buChar char="-"/>
            </a:pPr>
            <a:r>
              <a:rPr lang="en"/>
              <a:t>Con: More parts, and much more complex</a:t>
            </a:r>
          </a:p>
          <a:p>
            <a:pPr indent="-381000" lvl="1" marL="914400" marR="0" rtl="0" algn="l">
              <a:lnSpc>
                <a:spcPct val="100000"/>
              </a:lnSpc>
              <a:spcBef>
                <a:spcPts val="600"/>
              </a:spcBef>
              <a:spcAft>
                <a:spcPts val="0"/>
              </a:spcAft>
              <a:buClr>
                <a:schemeClr val="dk1"/>
              </a:buClr>
              <a:buSzPct val="80000"/>
              <a:buFont typeface="Arial"/>
              <a:buChar char="-"/>
            </a:pPr>
            <a:r>
              <a:rPr lang="en"/>
              <a:t>Con: Often needs more PCB area</a:t>
            </a:r>
          </a:p>
          <a:p>
            <a:pPr indent="-381000" lvl="1" marL="914400" marR="0" rtl="0" algn="l">
              <a:lnSpc>
                <a:spcPct val="100000"/>
              </a:lnSpc>
              <a:spcBef>
                <a:spcPts val="600"/>
              </a:spcBef>
              <a:spcAft>
                <a:spcPts val="0"/>
              </a:spcAft>
              <a:buClr>
                <a:schemeClr val="dk1"/>
              </a:buClr>
              <a:buSzPct val="80000"/>
              <a:buFont typeface="Arial"/>
              <a:buChar char="-"/>
            </a:pPr>
            <a:r>
              <a:rPr lang="en"/>
              <a:t>Pro: Can provide large voltage drops efficiently</a:t>
            </a:r>
          </a:p>
          <a:p>
            <a:pPr indent="-381000" lvl="1" marL="914400" marR="0" rtl="0" algn="l">
              <a:lnSpc>
                <a:spcPct val="100000"/>
              </a:lnSpc>
              <a:spcBef>
                <a:spcPts val="600"/>
              </a:spcBef>
              <a:spcAft>
                <a:spcPts val="0"/>
              </a:spcAft>
              <a:buClr>
                <a:schemeClr val="dk1"/>
              </a:buClr>
              <a:buSzPct val="80000"/>
              <a:buFont typeface="Arial"/>
              <a:buChar char="-"/>
            </a:pPr>
            <a:r>
              <a:rPr lang="en"/>
              <a:t>Pro: Can increase voltage source provides</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Design Decisions: Regulating power</a:t>
            </a:r>
          </a:p>
        </p:txBody>
      </p:sp>
      <p:sp>
        <p:nvSpPr>
          <p:cNvPr id="182" name="Shape 18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buChar char="-"/>
            </a:pPr>
            <a:r>
              <a:rPr lang="en"/>
              <a:t>Unregulated battery power</a:t>
            </a:r>
          </a:p>
          <a:p>
            <a:pPr indent="-381000" lvl="1" marL="914400" marR="0" rtl="0" algn="l">
              <a:lnSpc>
                <a:spcPct val="100000"/>
              </a:lnSpc>
              <a:spcBef>
                <a:spcPts val="600"/>
              </a:spcBef>
              <a:spcAft>
                <a:spcPts val="0"/>
              </a:spcAft>
              <a:buClr>
                <a:schemeClr val="dk1"/>
              </a:buClr>
              <a:buSzPct val="80000"/>
              <a:buFont typeface="Arial"/>
              <a:buChar char="-"/>
            </a:pPr>
            <a:r>
              <a:rPr lang="en"/>
              <a:t>HERE BE DRAGONS. May cause unexpected issues. Sometimes serious.</a:t>
            </a:r>
          </a:p>
          <a:p>
            <a:pPr indent="-381000" lvl="1" marL="914400" marR="0" rtl="0" algn="l">
              <a:lnSpc>
                <a:spcPct val="100000"/>
              </a:lnSpc>
              <a:spcBef>
                <a:spcPts val="600"/>
              </a:spcBef>
              <a:spcAft>
                <a:spcPts val="0"/>
              </a:spcAft>
              <a:buClr>
                <a:schemeClr val="dk1"/>
              </a:buClr>
              <a:buSzPct val="80000"/>
              <a:buFont typeface="Arial"/>
              <a:buChar char="-"/>
            </a:pPr>
            <a:r>
              <a:rPr lang="en"/>
              <a:t>Voltage range will drive component selection</a:t>
            </a:r>
          </a:p>
          <a:p>
            <a:pPr indent="-381000" lvl="1" marL="914400" marR="0" rtl="0" algn="l">
              <a:lnSpc>
                <a:spcPct val="100000"/>
              </a:lnSpc>
              <a:spcBef>
                <a:spcPts val="600"/>
              </a:spcBef>
              <a:spcAft>
                <a:spcPts val="0"/>
              </a:spcAft>
              <a:buClr>
                <a:schemeClr val="dk1"/>
              </a:buClr>
              <a:buSzPct val="80000"/>
              <a:buFont typeface="Arial"/>
              <a:buChar char="-"/>
            </a:pPr>
            <a:r>
              <a:rPr lang="en"/>
              <a:t>Can be good for simple blinky  or analog circuits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Design Decisions: Regulating power</a:t>
            </a:r>
          </a:p>
        </p:txBody>
      </p:sp>
      <p:sp>
        <p:nvSpPr>
          <p:cNvPr id="188" name="Shape 18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buChar char="-"/>
            </a:pPr>
            <a:r>
              <a:rPr lang="en"/>
              <a:t>Input Power Protection</a:t>
            </a:r>
          </a:p>
          <a:p>
            <a:pPr indent="-381000" lvl="1" marL="914400" marR="0" rtl="0" algn="l">
              <a:lnSpc>
                <a:spcPct val="100000"/>
              </a:lnSpc>
              <a:spcBef>
                <a:spcPts val="600"/>
              </a:spcBef>
              <a:spcAft>
                <a:spcPts val="0"/>
              </a:spcAft>
              <a:buClr>
                <a:schemeClr val="dk1"/>
              </a:buClr>
              <a:buSzPct val="80000"/>
              <a:buFont typeface="Arial"/>
              <a:buChar char="-"/>
            </a:pPr>
            <a:r>
              <a:rPr lang="en"/>
              <a:t>Good idea when moving past prototype stage </a:t>
            </a:r>
          </a:p>
          <a:p>
            <a:pPr indent="-381000" lvl="1" marL="914400" marR="0" rtl="0" algn="l">
              <a:lnSpc>
                <a:spcPct val="100000"/>
              </a:lnSpc>
              <a:spcBef>
                <a:spcPts val="600"/>
              </a:spcBef>
              <a:spcAft>
                <a:spcPts val="0"/>
              </a:spcAft>
              <a:buClr>
                <a:schemeClr val="dk1"/>
              </a:buClr>
              <a:buSzPct val="80000"/>
              <a:buFont typeface="Arial"/>
              <a:buChar char="-"/>
            </a:pPr>
            <a:r>
              <a:rPr lang="en"/>
              <a:t>Can be very simple: </a:t>
            </a:r>
          </a:p>
          <a:p>
            <a:pPr indent="-381000" lvl="2" marL="1371600" marR="0" rtl="0" algn="l">
              <a:lnSpc>
                <a:spcPct val="100000"/>
              </a:lnSpc>
              <a:spcBef>
                <a:spcPts val="600"/>
              </a:spcBef>
              <a:spcAft>
                <a:spcPts val="0"/>
              </a:spcAft>
              <a:buClr>
                <a:schemeClr val="dk1"/>
              </a:buClr>
              <a:buSzPct val="80000"/>
              <a:buFont typeface="Arial"/>
              <a:buChar char="-"/>
            </a:pPr>
            <a:r>
              <a:rPr lang="en"/>
              <a:t>Reverse Polarity can be 1 part</a:t>
            </a:r>
          </a:p>
          <a:p>
            <a:pPr indent="-381000" lvl="2" marL="1371600" marR="0" rtl="0" algn="l">
              <a:lnSpc>
                <a:spcPct val="100000"/>
              </a:lnSpc>
              <a:spcBef>
                <a:spcPts val="600"/>
              </a:spcBef>
              <a:spcAft>
                <a:spcPts val="0"/>
              </a:spcAft>
              <a:buClr>
                <a:schemeClr val="dk1"/>
              </a:buClr>
              <a:buSzPct val="80000"/>
              <a:buFont typeface="Arial"/>
              <a:buChar char="-"/>
            </a:pPr>
            <a:r>
              <a:rPr lang="en"/>
              <a:t>Overcurrent  or overvoltage</a:t>
            </a:r>
            <a:br>
              <a:rPr lang="en"/>
            </a:br>
            <a:r>
              <a:rPr lang="en"/>
              <a:t>can be 1 IC, or a few parts</a:t>
            </a:r>
          </a:p>
          <a:p>
            <a:pPr indent="-381000" lvl="2" marL="1371600" marR="0" rtl="0" algn="l">
              <a:lnSpc>
                <a:spcPct val="100000"/>
              </a:lnSpc>
              <a:spcBef>
                <a:spcPts val="600"/>
              </a:spcBef>
              <a:spcAft>
                <a:spcPts val="0"/>
              </a:spcAft>
              <a:buClr>
                <a:schemeClr val="dk1"/>
              </a:buClr>
              <a:buSzPct val="80000"/>
              <a:buFont typeface="Arial"/>
              <a:buChar char="-"/>
            </a:pPr>
            <a:r>
              <a:rPr lang="en"/>
              <a:t>Some ICs do everything for you</a:t>
            </a:r>
          </a:p>
        </p:txBody>
      </p:sp>
      <p:pic>
        <p:nvPicPr>
          <p:cNvPr id="189" name="Shape 189"/>
          <p:cNvPicPr preferRelativeResize="0"/>
          <p:nvPr/>
        </p:nvPicPr>
        <p:blipFill>
          <a:blip r:embed="rId3">
            <a:alphaModFix/>
          </a:blip>
          <a:stretch>
            <a:fillRect/>
          </a:stretch>
        </p:blipFill>
        <p:spPr>
          <a:xfrm>
            <a:off x="6965050" y="2525100"/>
            <a:ext cx="2178950" cy="2618400"/>
          </a:xfrm>
          <a:prstGeom prst="rect">
            <a:avLst/>
          </a:prstGeom>
          <a:noFill/>
          <a:ln>
            <a:noFill/>
          </a:ln>
        </p:spPr>
      </p:pic>
      <p:cxnSp>
        <p:nvCxnSpPr>
          <p:cNvPr id="190" name="Shape 190"/>
          <p:cNvCxnSpPr/>
          <p:nvPr/>
        </p:nvCxnSpPr>
        <p:spPr>
          <a:xfrm>
            <a:off x="6140700" y="2774700"/>
            <a:ext cx="749099" cy="16499"/>
          </a:xfrm>
          <a:prstGeom prst="curvedConnector3">
            <a:avLst>
              <a:gd fmla="val 50000" name="adj1"/>
            </a:avLst>
          </a:prstGeom>
          <a:noFill/>
          <a:ln cap="flat" w="38100">
            <a:solidFill>
              <a:schemeClr val="dk2"/>
            </a:solidFill>
            <a:prstDash val="solid"/>
            <a:round/>
            <a:headEnd len="lg" w="lg" type="none"/>
            <a:tailEnd len="lg" w="lg" type="triangle"/>
          </a:ln>
        </p:spPr>
      </p:cxn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PCB Routing: Physical Connections</a:t>
            </a:r>
          </a:p>
        </p:txBody>
      </p:sp>
      <p:sp>
        <p:nvSpPr>
          <p:cNvPr id="196" name="Shape 19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p:txBody>
      </p:sp>
      <p:pic>
        <p:nvPicPr>
          <p:cNvPr id="197" name="Shape 197"/>
          <p:cNvPicPr preferRelativeResize="0"/>
          <p:nvPr/>
        </p:nvPicPr>
        <p:blipFill>
          <a:blip r:embed="rId3">
            <a:alphaModFix/>
          </a:blip>
          <a:stretch>
            <a:fillRect/>
          </a:stretch>
        </p:blipFill>
        <p:spPr>
          <a:xfrm>
            <a:off x="890249" y="1200149"/>
            <a:ext cx="3308550" cy="3943347"/>
          </a:xfrm>
          <a:prstGeom prst="rect">
            <a:avLst/>
          </a:prstGeom>
          <a:noFill/>
          <a:ln>
            <a:noFill/>
          </a:ln>
        </p:spPr>
      </p:pic>
      <p:pic>
        <p:nvPicPr>
          <p:cNvPr id="198" name="Shape 198"/>
          <p:cNvPicPr preferRelativeResize="0"/>
          <p:nvPr/>
        </p:nvPicPr>
        <p:blipFill>
          <a:blip r:embed="rId4">
            <a:alphaModFix/>
          </a:blip>
          <a:stretch>
            <a:fillRect/>
          </a:stretch>
        </p:blipFill>
        <p:spPr>
          <a:xfrm>
            <a:off x="4876824" y="1200141"/>
            <a:ext cx="3308550" cy="3943356"/>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PCB Routing: Glossary</a:t>
            </a:r>
          </a:p>
        </p:txBody>
      </p:sp>
      <p:sp>
        <p:nvSpPr>
          <p:cNvPr id="204" name="Shape 20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AKA Board Layout</a:t>
            </a:r>
          </a:p>
          <a:p>
            <a:pPr indent="-419100" lvl="0" marL="457200" rtl="0">
              <a:spcBef>
                <a:spcPts val="0"/>
              </a:spcBef>
              <a:buClr>
                <a:schemeClr val="dk1"/>
              </a:buClr>
              <a:buSzPct val="100000"/>
              <a:buFont typeface="Arial"/>
              <a:buChar char="-"/>
            </a:pPr>
            <a:r>
              <a:rPr lang="en"/>
              <a:t>DRC: Design Rule Check</a:t>
            </a:r>
          </a:p>
          <a:p>
            <a:pPr indent="-381000" lvl="1" marL="914400" rtl="0">
              <a:spcBef>
                <a:spcPts val="0"/>
              </a:spcBef>
              <a:buClr>
                <a:schemeClr val="dk1"/>
              </a:buClr>
              <a:buSzPct val="80000"/>
              <a:buFont typeface="Arial"/>
              <a:buChar char="-"/>
            </a:pPr>
            <a:r>
              <a:rPr lang="en"/>
              <a:t>Uses specifications to verify manufacturing requirements</a:t>
            </a:r>
          </a:p>
          <a:p>
            <a:pPr indent="-419100" lvl="0" marL="457200" rtl="0">
              <a:spcBef>
                <a:spcPts val="0"/>
              </a:spcBef>
              <a:buClr>
                <a:schemeClr val="dk1"/>
              </a:buClr>
              <a:buSzPct val="100000"/>
              <a:buFont typeface="Arial"/>
              <a:buChar char="-"/>
            </a:pPr>
            <a:r>
              <a:rPr lang="en"/>
              <a:t>DFM: Design For Manufacturing</a:t>
            </a:r>
          </a:p>
          <a:p>
            <a:pPr indent="-381000" lvl="1" marL="914400" rtl="0">
              <a:spcBef>
                <a:spcPts val="0"/>
              </a:spcBef>
              <a:buClr>
                <a:schemeClr val="dk1"/>
              </a:buClr>
              <a:buSzPct val="80000"/>
              <a:buFont typeface="Arial"/>
              <a:buChar char="-"/>
            </a:pPr>
            <a:r>
              <a:rPr lang="en"/>
              <a:t>Guidelines and suggestions for preventing errors</a:t>
            </a:r>
          </a:p>
          <a:p>
            <a:pPr indent="-381000" lvl="1" marL="914400" rtl="0">
              <a:spcBef>
                <a:spcPts val="0"/>
              </a:spcBef>
              <a:buClr>
                <a:schemeClr val="dk1"/>
              </a:buClr>
              <a:buSzPct val="80000"/>
              <a:buFont typeface="Arial"/>
              <a:buChar char="-"/>
            </a:pPr>
            <a:r>
              <a:rPr lang="en"/>
              <a:t>Usually not enforced by design tool</a:t>
            </a:r>
          </a:p>
          <a:p>
            <a:pPr indent="-381000" lvl="1" marL="914400" rtl="0">
              <a:spcBef>
                <a:spcPts val="0"/>
              </a:spcBef>
              <a:buClr>
                <a:schemeClr val="dk1"/>
              </a:buClr>
              <a:buSzPct val="80000"/>
              <a:buFont typeface="Arial"/>
              <a:buChar char="-"/>
            </a:pPr>
            <a:r>
              <a:rPr lang="en"/>
              <a:t>Covers wide selection of design and layout areas</a:t>
            </a:r>
          </a:p>
          <a:p>
            <a:pPr indent="-381000" lvl="1" marL="914400">
              <a:spcBef>
                <a:spcPts val="0"/>
              </a:spcBef>
              <a:buClr>
                <a:schemeClr val="dk1"/>
              </a:buClr>
              <a:buSzPct val="80000"/>
              <a:buFont typeface="Arial"/>
              <a:buChar char="-"/>
            </a:pPr>
            <a:r>
              <a:rPr lang="en"/>
              <a:t>Critical as volumes and complexity increases</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PCB Routing: Glossary</a:t>
            </a:r>
          </a:p>
        </p:txBody>
      </p:sp>
      <p:sp>
        <p:nvSpPr>
          <p:cNvPr id="210" name="Shape 21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Stop Mask: Indicates a section of the board that should be exposed</a:t>
            </a:r>
          </a:p>
          <a:p>
            <a:pPr indent="-381000" lvl="0" marL="457200" rtl="0">
              <a:spcBef>
                <a:spcPts val="0"/>
              </a:spcBef>
              <a:buClr>
                <a:schemeClr val="dk1"/>
              </a:buClr>
              <a:buSzPct val="100000"/>
              <a:buFont typeface="Arial"/>
              <a:buChar char="-"/>
            </a:pPr>
            <a:r>
              <a:rPr lang="en" sz="2400"/>
              <a:t>Pad: A small exposed section of copper. </a:t>
            </a:r>
          </a:p>
          <a:p>
            <a:pPr indent="-381000" lvl="1" marL="914400" rtl="0">
              <a:spcBef>
                <a:spcPts val="0"/>
              </a:spcBef>
              <a:buClr>
                <a:schemeClr val="dk1"/>
              </a:buClr>
              <a:buSzPct val="80000"/>
              <a:buFont typeface="Arial"/>
              <a:buChar char="-"/>
            </a:pPr>
            <a:r>
              <a:rPr lang="en"/>
              <a:t>Typically refers to where </a:t>
            </a:r>
            <a:br>
              <a:rPr lang="en"/>
            </a:br>
            <a:r>
              <a:rPr lang="en"/>
              <a:t>you’ll be attaching a part</a:t>
            </a:r>
          </a:p>
          <a:p>
            <a:pPr indent="-381000" lvl="0" marL="457200" rtl="0">
              <a:spcBef>
                <a:spcPts val="0"/>
              </a:spcBef>
              <a:buClr>
                <a:schemeClr val="dk1"/>
              </a:buClr>
              <a:buSzPct val="100000"/>
              <a:buFont typeface="Arial"/>
              <a:buChar char="-"/>
            </a:pPr>
            <a:r>
              <a:rPr lang="en" sz="2400"/>
              <a:t>Footprint: A set of pads that </a:t>
            </a:r>
            <a:br>
              <a:rPr lang="en" sz="2400"/>
            </a:br>
            <a:r>
              <a:rPr lang="en" sz="2400"/>
              <a:t>match a component’s pin </a:t>
            </a:r>
            <a:br>
              <a:rPr lang="en" sz="2400"/>
            </a:br>
            <a:r>
              <a:rPr lang="en" sz="2400"/>
              <a:t>arrangement</a:t>
            </a:r>
          </a:p>
          <a:p>
            <a:pPr lvl="0" rtl="0">
              <a:spcBef>
                <a:spcPts val="0"/>
              </a:spcBef>
              <a:buNone/>
            </a:pPr>
            <a:r>
              <a:t/>
            </a:r>
            <a:endParaRPr/>
          </a:p>
        </p:txBody>
      </p:sp>
      <p:pic>
        <p:nvPicPr>
          <p:cNvPr id="211" name="Shape 211"/>
          <p:cNvPicPr preferRelativeResize="0"/>
          <p:nvPr/>
        </p:nvPicPr>
        <p:blipFill>
          <a:blip r:embed="rId3">
            <a:alphaModFix/>
          </a:blip>
          <a:stretch>
            <a:fillRect/>
          </a:stretch>
        </p:blipFill>
        <p:spPr>
          <a:xfrm>
            <a:off x="5226946" y="2471300"/>
            <a:ext cx="3917050" cy="2672200"/>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PCB Routing: Glossary</a:t>
            </a:r>
          </a:p>
        </p:txBody>
      </p:sp>
      <p:sp>
        <p:nvSpPr>
          <p:cNvPr id="217" name="Shape 21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Package: Physical size and shape of a component</a:t>
            </a:r>
          </a:p>
          <a:p>
            <a:pPr indent="-381000" lvl="1" marL="914400" rtl="0">
              <a:spcBef>
                <a:spcPts val="0"/>
              </a:spcBef>
              <a:buClr>
                <a:schemeClr val="dk1"/>
              </a:buClr>
              <a:buSzPct val="80000"/>
              <a:buFont typeface="Arial"/>
              <a:buChar char="-"/>
            </a:pPr>
            <a:r>
              <a:rPr lang="en"/>
              <a:t>Most parts have	</a:t>
            </a:r>
            <a:br>
              <a:rPr lang="en"/>
            </a:br>
            <a:r>
              <a:rPr lang="en"/>
              <a:t> multiple packages</a:t>
            </a:r>
          </a:p>
          <a:p>
            <a:pPr indent="-419100" lvl="0" marL="457200" rtl="0">
              <a:spcBef>
                <a:spcPts val="0"/>
              </a:spcBef>
              <a:buClr>
                <a:schemeClr val="dk1"/>
              </a:buClr>
              <a:buSzPct val="100000"/>
              <a:buFont typeface="Arial"/>
              <a:buChar char="-"/>
            </a:pPr>
            <a:r>
              <a:rPr lang="en"/>
              <a:t>Pinout</a:t>
            </a:r>
          </a:p>
          <a:p>
            <a:pPr indent="-381000" lvl="1" marL="914400" rtl="0">
              <a:spcBef>
                <a:spcPts val="0"/>
              </a:spcBef>
              <a:buClr>
                <a:schemeClr val="dk1"/>
              </a:buClr>
              <a:buSzPct val="80000"/>
              <a:buFont typeface="Arial"/>
              <a:buChar char="-"/>
            </a:pPr>
            <a:r>
              <a:rPr lang="en"/>
              <a:t>How the nets from an IC connect to the pads</a:t>
            </a:r>
          </a:p>
          <a:p>
            <a:pPr indent="-381000" lvl="1" marL="914400" rtl="0">
              <a:spcBef>
                <a:spcPts val="0"/>
              </a:spcBef>
              <a:buClr>
                <a:schemeClr val="dk1"/>
              </a:buClr>
              <a:buSzPct val="80000"/>
              <a:buFont typeface="Arial"/>
              <a:buChar char="-"/>
            </a:pPr>
            <a:r>
              <a:rPr lang="en"/>
              <a:t>Parts with the same footprint can have different </a:t>
            </a:r>
            <a:br>
              <a:rPr lang="en"/>
            </a:br>
            <a:r>
              <a:rPr lang="en"/>
              <a:t>pinouts.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x="0" y="0"/>
          <a:ext cx="0" cy="0"/>
          <a:chOff x="0" y="0"/>
          <a:chExt cx="0" cy="0"/>
        </a:xfrm>
      </p:grpSpPr>
      <p:sp>
        <p:nvSpPr>
          <p:cNvPr id="42" name="Shape 4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The General PCB Design Process</a:t>
            </a:r>
          </a:p>
        </p:txBody>
      </p:sp>
      <p:sp>
        <p:nvSpPr>
          <p:cNvPr id="43" name="Shape 4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What does it need to do?</a:t>
            </a:r>
          </a:p>
          <a:p>
            <a:pPr indent="-419100" lvl="0" marL="457200" rtl="0">
              <a:spcBef>
                <a:spcPts val="0"/>
              </a:spcBef>
              <a:buClr>
                <a:schemeClr val="dk1"/>
              </a:buClr>
              <a:buSzPct val="100000"/>
              <a:buFont typeface="Arial"/>
              <a:buChar char="-"/>
            </a:pPr>
            <a:r>
              <a:rPr lang="en"/>
              <a:t>Initial Part Selection</a:t>
            </a:r>
          </a:p>
          <a:p>
            <a:pPr indent="-419100" lvl="0" marL="457200" rtl="0">
              <a:spcBef>
                <a:spcPts val="0"/>
              </a:spcBef>
              <a:buClr>
                <a:schemeClr val="dk1"/>
              </a:buClr>
              <a:buSzPct val="100000"/>
              <a:buFont typeface="Arial"/>
              <a:buChar char="-"/>
            </a:pPr>
            <a:r>
              <a:rPr lang="en"/>
              <a:t>Draw schematic</a:t>
            </a:r>
          </a:p>
          <a:p>
            <a:pPr indent="-419100" lvl="0" marL="457200" rtl="0">
              <a:spcBef>
                <a:spcPts val="0"/>
              </a:spcBef>
              <a:buClr>
                <a:schemeClr val="dk1"/>
              </a:buClr>
              <a:buSzPct val="100000"/>
              <a:buFont typeface="Arial"/>
              <a:buChar char="-"/>
            </a:pPr>
            <a:r>
              <a:rPr lang="en"/>
              <a:t>Lay out pcb</a:t>
            </a:r>
          </a:p>
          <a:p>
            <a:pPr indent="-419100" lvl="0" marL="457200" rtl="0">
              <a:spcBef>
                <a:spcPts val="0"/>
              </a:spcBef>
              <a:buClr>
                <a:schemeClr val="dk1"/>
              </a:buClr>
              <a:buSzPct val="100000"/>
              <a:buFont typeface="Arial"/>
              <a:buChar char="-"/>
            </a:pPr>
            <a:r>
              <a:rPr lang="en"/>
              <a:t>Redo everything</a:t>
            </a:r>
          </a:p>
          <a:p>
            <a:pPr indent="-419100" lvl="0" marL="457200" rtl="0">
              <a:spcBef>
                <a:spcPts val="0"/>
              </a:spcBef>
              <a:buClr>
                <a:schemeClr val="dk1"/>
              </a:buClr>
              <a:buSzPct val="100000"/>
              <a:buFont typeface="Arial"/>
              <a:buChar char="-"/>
            </a:pPr>
            <a:r>
              <a:rPr lang="en"/>
              <a:t>Prep for fab</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PCB Routing: Glossary</a:t>
            </a:r>
          </a:p>
        </p:txBody>
      </p:sp>
      <p:sp>
        <p:nvSpPr>
          <p:cNvPr id="223" name="Shape 22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0" lvl="0" marL="0" rtl="0">
              <a:spcBef>
                <a:spcPts val="0"/>
              </a:spcBef>
              <a:buNone/>
            </a:pPr>
            <a:r>
              <a:rPr lang="en"/>
              <a:t> </a:t>
            </a:r>
          </a:p>
        </p:txBody>
      </p:sp>
      <p:pic>
        <p:nvPicPr>
          <p:cNvPr id="224" name="Shape 224"/>
          <p:cNvPicPr preferRelativeResize="0"/>
          <p:nvPr/>
        </p:nvPicPr>
        <p:blipFill>
          <a:blip r:embed="rId3">
            <a:alphaModFix/>
          </a:blip>
          <a:stretch>
            <a:fillRect/>
          </a:stretch>
        </p:blipFill>
        <p:spPr>
          <a:xfrm>
            <a:off x="1706737" y="1063375"/>
            <a:ext cx="5730526" cy="3862475"/>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PCB Routing: Glossary</a:t>
            </a:r>
          </a:p>
        </p:txBody>
      </p:sp>
      <p:sp>
        <p:nvSpPr>
          <p:cNvPr id="230" name="Shape 23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0" lvl="0" marL="0" rtl="0">
              <a:spcBef>
                <a:spcPts val="0"/>
              </a:spcBef>
              <a:buNone/>
            </a:pPr>
            <a:r>
              <a:rPr lang="en"/>
              <a:t> </a:t>
            </a:r>
          </a:p>
        </p:txBody>
      </p:sp>
      <p:pic>
        <p:nvPicPr>
          <p:cNvPr id="231" name="Shape 231"/>
          <p:cNvPicPr preferRelativeResize="0"/>
          <p:nvPr/>
        </p:nvPicPr>
        <p:blipFill rotWithShape="1">
          <a:blip r:embed="rId3">
            <a:alphaModFix/>
          </a:blip>
          <a:srcRect b="0" l="0" r="0" t="9934"/>
          <a:stretch/>
        </p:blipFill>
        <p:spPr>
          <a:xfrm>
            <a:off x="1210963" y="1200150"/>
            <a:ext cx="6722074" cy="3943349"/>
          </a:xfrm>
          <a:prstGeom prst="rect">
            <a:avLst/>
          </a:prstGeom>
          <a:noFill/>
          <a:ln>
            <a:noFill/>
          </a:ln>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PCB Layout: Design Rules</a:t>
            </a:r>
          </a:p>
        </p:txBody>
      </p:sp>
      <p:sp>
        <p:nvSpPr>
          <p:cNvPr id="237" name="Shape 23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Critical specs:</a:t>
            </a:r>
          </a:p>
          <a:p>
            <a:pPr indent="-381000" lvl="1" marL="914400" rtl="0">
              <a:spcBef>
                <a:spcPts val="0"/>
              </a:spcBef>
              <a:buClr>
                <a:schemeClr val="dk1"/>
              </a:buClr>
              <a:buSzPct val="80000"/>
              <a:buFont typeface="Arial"/>
              <a:buChar char="-"/>
            </a:pPr>
            <a:r>
              <a:rPr lang="en"/>
              <a:t>Minimum Drill size</a:t>
            </a:r>
          </a:p>
          <a:p>
            <a:pPr indent="-381000" lvl="1" marL="914400" rtl="0">
              <a:spcBef>
                <a:spcPts val="0"/>
              </a:spcBef>
              <a:buClr>
                <a:schemeClr val="dk1"/>
              </a:buClr>
              <a:buSzPct val="80000"/>
              <a:buFont typeface="Arial"/>
              <a:buChar char="-"/>
            </a:pPr>
            <a:r>
              <a:rPr lang="en"/>
              <a:t>Annular Ring </a:t>
            </a:r>
          </a:p>
          <a:p>
            <a:pPr indent="-381000" lvl="1" marL="914400" rtl="0">
              <a:spcBef>
                <a:spcPts val="0"/>
              </a:spcBef>
              <a:buClr>
                <a:schemeClr val="dk1"/>
              </a:buClr>
              <a:buSzPct val="80000"/>
              <a:buFont typeface="Arial"/>
              <a:buChar char="-"/>
            </a:pPr>
            <a:r>
              <a:rPr lang="en"/>
              <a:t>Trace Spacing</a:t>
            </a:r>
          </a:p>
          <a:p>
            <a:pPr indent="-381000" lvl="1" marL="914400" rtl="0">
              <a:spcBef>
                <a:spcPts val="0"/>
              </a:spcBef>
              <a:buClr>
                <a:schemeClr val="dk1"/>
              </a:buClr>
              <a:buSzPct val="80000"/>
              <a:buFont typeface="Arial"/>
              <a:buChar char="-"/>
            </a:pPr>
            <a:r>
              <a:rPr lang="en"/>
              <a:t>Trace Width</a:t>
            </a:r>
          </a:p>
          <a:p>
            <a:pPr indent="-419100" lvl="0" marL="457200" rtl="0">
              <a:spcBef>
                <a:spcPts val="0"/>
              </a:spcBef>
              <a:buClr>
                <a:schemeClr val="dk1"/>
              </a:buClr>
              <a:buSzPct val="100000"/>
              <a:buFont typeface="Arial"/>
              <a:buChar char="-"/>
            </a:pPr>
            <a:r>
              <a:rPr lang="en"/>
              <a:t>Less Critical specs</a:t>
            </a:r>
          </a:p>
          <a:p>
            <a:pPr indent="-381000" lvl="1" marL="914400" rtl="0">
              <a:spcBef>
                <a:spcPts val="0"/>
              </a:spcBef>
              <a:buClr>
                <a:schemeClr val="dk1"/>
              </a:buClr>
              <a:buSzPct val="80000"/>
              <a:buFont typeface="Arial"/>
              <a:buChar char="-"/>
            </a:pPr>
            <a:r>
              <a:rPr lang="en"/>
              <a:t>Board-edge clearance</a:t>
            </a:r>
          </a:p>
          <a:p>
            <a:pPr indent="-381000" lvl="1" marL="914400" rtl="0">
              <a:spcBef>
                <a:spcPts val="0"/>
              </a:spcBef>
              <a:buClr>
                <a:schemeClr val="dk1"/>
              </a:buClr>
              <a:buSzPct val="80000"/>
              <a:buFont typeface="Arial"/>
              <a:buChar char="-"/>
            </a:pPr>
            <a:r>
              <a:rPr lang="en"/>
              <a:t>Mask expansion/retraction</a:t>
            </a:r>
          </a:p>
          <a:p>
            <a:pPr indent="-381000" lvl="1" marL="914400" rtl="0">
              <a:spcBef>
                <a:spcPts val="0"/>
              </a:spcBef>
              <a:buClr>
                <a:schemeClr val="dk1"/>
              </a:buClr>
              <a:buSzPct val="80000"/>
              <a:buFont typeface="Arial"/>
              <a:buChar char="-"/>
            </a:pPr>
            <a:r>
              <a:rPr lang="en"/>
              <a:t>Minimum mask web</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PCB Layout:</a:t>
            </a:r>
          </a:p>
        </p:txBody>
      </p:sp>
      <p:sp>
        <p:nvSpPr>
          <p:cNvPr id="243" name="Shape 243"/>
          <p:cNvSpPr txBox="1"/>
          <p:nvPr>
            <p:ph idx="1" type="body"/>
          </p:nvPr>
        </p:nvSpPr>
        <p:spPr>
          <a:xfrm>
            <a:off x="457200" y="1200150"/>
            <a:ext cx="8229600" cy="3725699"/>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Datasheets: A dummies guide</a:t>
            </a:r>
          </a:p>
          <a:p>
            <a:pPr indent="-419100" lvl="0" marL="457200" marR="0" rtl="0" algn="l">
              <a:lnSpc>
                <a:spcPct val="100000"/>
              </a:lnSpc>
              <a:spcBef>
                <a:spcPts val="600"/>
              </a:spcBef>
              <a:spcAft>
                <a:spcPts val="0"/>
              </a:spcAft>
              <a:buClr>
                <a:schemeClr val="dk1"/>
              </a:buClr>
              <a:buSzPct val="100000"/>
              <a:buFont typeface="Arial"/>
              <a:buChar char="-"/>
            </a:pPr>
            <a:r>
              <a:rPr lang="en"/>
              <a:t>If routing matters, ICs often have examples and notes. </a:t>
            </a:r>
          </a:p>
          <a:p>
            <a:pPr indent="-381000" lvl="1" marL="914400" marR="0" rtl="0" algn="l">
              <a:lnSpc>
                <a:spcPct val="100000"/>
              </a:lnSpc>
              <a:spcBef>
                <a:spcPts val="600"/>
              </a:spcBef>
              <a:spcAft>
                <a:spcPts val="0"/>
              </a:spcAft>
              <a:buClr>
                <a:schemeClr val="dk1"/>
              </a:buClr>
              <a:buSzPct val="80000"/>
              <a:buFont typeface="Arial"/>
              <a:buChar char="-"/>
            </a:pPr>
            <a:r>
              <a:rPr lang="en"/>
              <a:t>High Current</a:t>
            </a:r>
          </a:p>
          <a:p>
            <a:pPr indent="-381000" lvl="1" marL="914400" marR="0" rtl="0" algn="l">
              <a:lnSpc>
                <a:spcPct val="100000"/>
              </a:lnSpc>
              <a:spcBef>
                <a:spcPts val="600"/>
              </a:spcBef>
              <a:spcAft>
                <a:spcPts val="0"/>
              </a:spcAft>
              <a:buClr>
                <a:schemeClr val="dk1"/>
              </a:buClr>
              <a:buSzPct val="80000"/>
              <a:buFont typeface="Arial"/>
              <a:buChar char="-"/>
            </a:pPr>
            <a:r>
              <a:rPr lang="en"/>
              <a:t>RF</a:t>
            </a:r>
          </a:p>
          <a:p>
            <a:pPr indent="-381000" lvl="1" marL="914400" marR="0" rtl="0" algn="l">
              <a:lnSpc>
                <a:spcPct val="100000"/>
              </a:lnSpc>
              <a:spcBef>
                <a:spcPts val="600"/>
              </a:spcBef>
              <a:spcAft>
                <a:spcPts val="0"/>
              </a:spcAft>
              <a:buClr>
                <a:schemeClr val="dk1"/>
              </a:buClr>
              <a:buSzPct val="80000"/>
              <a:buFont typeface="Arial"/>
              <a:buChar char="-"/>
            </a:pPr>
            <a:r>
              <a:rPr lang="en"/>
              <a:t>Low-power</a:t>
            </a:r>
          </a:p>
          <a:p>
            <a:pPr indent="-381000" lvl="1" marL="914400" marR="0" rtl="0" algn="l">
              <a:lnSpc>
                <a:spcPct val="100000"/>
              </a:lnSpc>
              <a:spcBef>
                <a:spcPts val="600"/>
              </a:spcBef>
              <a:spcAft>
                <a:spcPts val="0"/>
              </a:spcAft>
              <a:buClr>
                <a:schemeClr val="dk1"/>
              </a:buClr>
              <a:buSzPct val="80000"/>
              <a:buFont typeface="Arial"/>
              <a:buChar char="-"/>
            </a:pPr>
            <a:r>
              <a:rPr lang="en"/>
              <a:t>Analog</a:t>
            </a:r>
          </a:p>
        </p:txBody>
      </p:sp>
      <p:pic>
        <p:nvPicPr>
          <p:cNvPr id="244" name="Shape 244"/>
          <p:cNvPicPr preferRelativeResize="0"/>
          <p:nvPr/>
        </p:nvPicPr>
        <p:blipFill rotWithShape="1">
          <a:blip r:embed="rId3">
            <a:alphaModFix/>
          </a:blip>
          <a:srcRect b="74519" l="0" r="0" t="0"/>
          <a:stretch/>
        </p:blipFill>
        <p:spPr>
          <a:xfrm>
            <a:off x="287125" y="4438175"/>
            <a:ext cx="5594750" cy="705324"/>
          </a:xfrm>
          <a:prstGeom prst="rect">
            <a:avLst/>
          </a:prstGeom>
          <a:noFill/>
          <a:ln>
            <a:noFill/>
          </a:ln>
        </p:spPr>
      </p:pic>
      <p:pic>
        <p:nvPicPr>
          <p:cNvPr id="245" name="Shape 245"/>
          <p:cNvPicPr preferRelativeResize="0"/>
          <p:nvPr/>
        </p:nvPicPr>
        <p:blipFill>
          <a:blip r:embed="rId4">
            <a:alphaModFix/>
          </a:blip>
          <a:stretch>
            <a:fillRect/>
          </a:stretch>
        </p:blipFill>
        <p:spPr>
          <a:xfrm>
            <a:off x="5881873" y="2340525"/>
            <a:ext cx="3284749" cy="2802975"/>
          </a:xfrm>
          <a:prstGeom prst="rect">
            <a:avLst/>
          </a:prstGeom>
          <a:noFill/>
          <a:ln>
            <a:noFill/>
          </a:ln>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PCB Layout: The general process</a:t>
            </a:r>
          </a:p>
        </p:txBody>
      </p:sp>
      <p:sp>
        <p:nvSpPr>
          <p:cNvPr id="251" name="Shape 25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buChar char="-"/>
            </a:pPr>
            <a:r>
              <a:rPr lang="en"/>
              <a:t>Separate parts into blocks you made earlier</a:t>
            </a:r>
          </a:p>
          <a:p>
            <a:pPr indent="-381000" lvl="1" marL="914400" marR="0" rtl="0" algn="l">
              <a:lnSpc>
                <a:spcPct val="100000"/>
              </a:lnSpc>
              <a:spcBef>
                <a:spcPts val="600"/>
              </a:spcBef>
              <a:spcAft>
                <a:spcPts val="0"/>
              </a:spcAft>
              <a:buClr>
                <a:schemeClr val="dk1"/>
              </a:buClr>
              <a:buSzPct val="80000"/>
              <a:buFont typeface="Arial"/>
              <a:buChar char="-"/>
            </a:pPr>
            <a:r>
              <a:rPr lang="en"/>
              <a:t>Organize parts</a:t>
            </a:r>
          </a:p>
          <a:p>
            <a:pPr indent="-381000" lvl="1" marL="914400" marR="0" rtl="0" algn="l">
              <a:lnSpc>
                <a:spcPct val="100000"/>
              </a:lnSpc>
              <a:spcBef>
                <a:spcPts val="600"/>
              </a:spcBef>
              <a:spcAft>
                <a:spcPts val="0"/>
              </a:spcAft>
              <a:buClr>
                <a:schemeClr val="dk1"/>
              </a:buClr>
              <a:buSzPct val="80000"/>
              <a:buFont typeface="Arial"/>
              <a:buChar char="-"/>
            </a:pPr>
            <a:r>
              <a:rPr lang="en"/>
              <a:t>Route power and ground</a:t>
            </a:r>
          </a:p>
          <a:p>
            <a:pPr indent="-381000" lvl="1" marL="914400" marR="0" rtl="0" algn="l">
              <a:lnSpc>
                <a:spcPct val="100000"/>
              </a:lnSpc>
              <a:spcBef>
                <a:spcPts val="600"/>
              </a:spcBef>
              <a:spcAft>
                <a:spcPts val="0"/>
              </a:spcAft>
              <a:buClr>
                <a:schemeClr val="dk1"/>
              </a:buClr>
              <a:buSzPct val="80000"/>
              <a:buFont typeface="Arial"/>
              <a:buChar char="-"/>
            </a:pPr>
            <a:r>
              <a:rPr lang="en"/>
              <a:t>Route Signals</a:t>
            </a:r>
          </a:p>
          <a:p>
            <a:pPr indent="-419100" lvl="0" marL="457200" marR="0" rtl="0" algn="l">
              <a:lnSpc>
                <a:spcPct val="100000"/>
              </a:lnSpc>
              <a:spcBef>
                <a:spcPts val="600"/>
              </a:spcBef>
              <a:spcAft>
                <a:spcPts val="0"/>
              </a:spcAft>
              <a:buClr>
                <a:schemeClr val="dk1"/>
              </a:buClr>
              <a:buSzPct val="100000"/>
              <a:buFont typeface="Arial"/>
              <a:buChar char="-"/>
            </a:pPr>
            <a:r>
              <a:rPr lang="en"/>
              <a:t>Combine blocks on desired board shape</a:t>
            </a:r>
          </a:p>
          <a:p>
            <a:pPr indent="-381000" lvl="1" marL="914400" marR="0" rtl="0" algn="l">
              <a:lnSpc>
                <a:spcPct val="100000"/>
              </a:lnSpc>
              <a:spcBef>
                <a:spcPts val="600"/>
              </a:spcBef>
              <a:spcAft>
                <a:spcPts val="0"/>
              </a:spcAft>
              <a:buClr>
                <a:schemeClr val="dk1"/>
              </a:buClr>
              <a:buSzPct val="80000"/>
              <a:buFont typeface="Arial"/>
              <a:buChar char="-"/>
            </a:pPr>
            <a:r>
              <a:rPr lang="en"/>
              <a:t>Route power and ground</a:t>
            </a:r>
          </a:p>
          <a:p>
            <a:pPr indent="-381000" lvl="1" marL="914400" marR="0" rtl="0" algn="l">
              <a:lnSpc>
                <a:spcPct val="100000"/>
              </a:lnSpc>
              <a:spcBef>
                <a:spcPts val="600"/>
              </a:spcBef>
              <a:spcAft>
                <a:spcPts val="0"/>
              </a:spcAft>
              <a:buClr>
                <a:schemeClr val="dk1"/>
              </a:buClr>
              <a:buSzPct val="80000"/>
              <a:buFont typeface="Arial"/>
              <a:buChar char="-"/>
            </a:pPr>
            <a:r>
              <a:rPr lang="en"/>
              <a:t>Route Signals</a:t>
            </a:r>
          </a:p>
          <a:p>
            <a:pPr indent="-419100" lvl="0" marL="457200" marR="0" rtl="0" algn="l">
              <a:lnSpc>
                <a:spcPct val="100000"/>
              </a:lnSpc>
              <a:spcBef>
                <a:spcPts val="600"/>
              </a:spcBef>
              <a:spcAft>
                <a:spcPts val="0"/>
              </a:spcAft>
              <a:buClr>
                <a:schemeClr val="dk1"/>
              </a:buClr>
              <a:buSzPct val="100000"/>
              <a:buFont typeface="Arial"/>
              <a:buChar char="-"/>
            </a:pPr>
            <a:r>
              <a:rPr lang="en"/>
              <a:t>Make corrections</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PCB Layout: Forming Blocks</a:t>
            </a:r>
          </a:p>
        </p:txBody>
      </p:sp>
      <p:sp>
        <p:nvSpPr>
          <p:cNvPr id="257" name="Shape 25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buChar char="-"/>
            </a:pPr>
            <a:r>
              <a:rPr lang="en"/>
              <a:t>Sort components out</a:t>
            </a:r>
          </a:p>
          <a:p>
            <a:pPr indent="-381000" lvl="1" marL="914400" marR="0" rtl="0" algn="l">
              <a:lnSpc>
                <a:spcPct val="100000"/>
              </a:lnSpc>
              <a:spcBef>
                <a:spcPts val="600"/>
              </a:spcBef>
              <a:spcAft>
                <a:spcPts val="0"/>
              </a:spcAft>
              <a:buClr>
                <a:schemeClr val="dk1"/>
              </a:buClr>
              <a:buSzPct val="80000"/>
              <a:buFont typeface="Arial"/>
              <a:buChar char="-"/>
            </a:pPr>
            <a:r>
              <a:rPr lang="en"/>
              <a:t>Just like the schematic!</a:t>
            </a:r>
          </a:p>
        </p:txBody>
      </p:sp>
      <p:pic>
        <p:nvPicPr>
          <p:cNvPr id="258" name="Shape 258"/>
          <p:cNvPicPr preferRelativeResize="0"/>
          <p:nvPr/>
        </p:nvPicPr>
        <p:blipFill>
          <a:blip r:embed="rId3">
            <a:alphaModFix/>
          </a:blip>
          <a:stretch>
            <a:fillRect/>
          </a:stretch>
        </p:blipFill>
        <p:spPr>
          <a:xfrm>
            <a:off x="5551412" y="1063375"/>
            <a:ext cx="3592588" cy="4080124"/>
          </a:xfrm>
          <a:prstGeom prst="rect">
            <a:avLst/>
          </a:prstGeom>
          <a:noFill/>
          <a:ln>
            <a:noFill/>
          </a:ln>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Design Decisions! </a:t>
            </a:r>
          </a:p>
        </p:txBody>
      </p:sp>
      <p:sp>
        <p:nvSpPr>
          <p:cNvPr id="264" name="Shape 26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Components on one or both sides?	</a:t>
            </a:r>
          </a:p>
          <a:p>
            <a:pPr indent="-419100" lvl="0" marL="457200" rtl="0">
              <a:spcBef>
                <a:spcPts val="0"/>
              </a:spcBef>
              <a:buClr>
                <a:schemeClr val="dk1"/>
              </a:buClr>
              <a:buSzPct val="100000"/>
              <a:buFont typeface="Arial"/>
              <a:buChar char="-"/>
            </a:pPr>
            <a:r>
              <a:rPr lang="en"/>
              <a:t>Both: Can Ease Routing</a:t>
            </a:r>
          </a:p>
          <a:p>
            <a:pPr indent="-419100" lvl="0" marL="457200" rtl="0">
              <a:spcBef>
                <a:spcPts val="0"/>
              </a:spcBef>
              <a:buClr>
                <a:schemeClr val="dk1"/>
              </a:buClr>
              <a:buSzPct val="100000"/>
              <a:buFont typeface="Arial"/>
              <a:buChar char="-"/>
            </a:pPr>
            <a:r>
              <a:rPr lang="en"/>
              <a:t>Both: MUCH harder to assemble</a:t>
            </a:r>
          </a:p>
          <a:p>
            <a:pPr rtl="0">
              <a:spcBef>
                <a:spcPts val="0"/>
              </a:spcBef>
              <a:buNone/>
            </a:pPr>
            <a:r>
              <a:rPr lang="en"/>
              <a:t>2 or 4 layer board?</a:t>
            </a:r>
          </a:p>
          <a:p>
            <a:pPr indent="-419100" lvl="0" marL="457200" rtl="0">
              <a:spcBef>
                <a:spcPts val="0"/>
              </a:spcBef>
              <a:buClr>
                <a:schemeClr val="dk1"/>
              </a:buClr>
              <a:buSzPct val="100000"/>
              <a:buFont typeface="Arial"/>
              <a:buChar char="-"/>
            </a:pPr>
            <a:r>
              <a:rPr lang="en"/>
              <a:t>2 layer is less expensive</a:t>
            </a:r>
          </a:p>
          <a:p>
            <a:pPr indent="-419100" lvl="0" marL="457200" rtl="0">
              <a:spcBef>
                <a:spcPts val="0"/>
              </a:spcBef>
              <a:buClr>
                <a:schemeClr val="dk1"/>
              </a:buClr>
              <a:buSzPct val="100000"/>
              <a:buFont typeface="Arial"/>
              <a:buChar char="-"/>
            </a:pPr>
            <a:r>
              <a:rPr lang="en"/>
              <a:t>4 layer makes routing much easier</a:t>
            </a:r>
          </a:p>
          <a:p>
            <a:pPr indent="-419100" lvl="0" marL="457200">
              <a:spcBef>
                <a:spcPts val="0"/>
              </a:spcBef>
              <a:buClr>
                <a:schemeClr val="dk1"/>
              </a:buClr>
              <a:buSzPct val="100000"/>
              <a:buFont typeface="Arial"/>
              <a:buChar char="-"/>
            </a:pPr>
            <a:r>
              <a:rPr lang="en"/>
              <a:t>4 layer may not be an option</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PCB Layout: Routing Blocks</a:t>
            </a:r>
          </a:p>
        </p:txBody>
      </p:sp>
      <p:sp>
        <p:nvSpPr>
          <p:cNvPr id="270" name="Shape 27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0" marL="0" marR="0" rtl="0" algn="l">
              <a:lnSpc>
                <a:spcPct val="100000"/>
              </a:lnSpc>
              <a:spcBef>
                <a:spcPts val="600"/>
              </a:spcBef>
              <a:spcAft>
                <a:spcPts val="0"/>
              </a:spcAft>
              <a:buNone/>
            </a:pPr>
            <a:r>
              <a:rPr lang="en"/>
              <a:t>Untangle Airwires</a:t>
            </a:r>
          </a:p>
          <a:p>
            <a:pPr indent="-419100" lvl="0" marL="457200" marR="0" rtl="0" algn="l">
              <a:lnSpc>
                <a:spcPct val="100000"/>
              </a:lnSpc>
              <a:spcBef>
                <a:spcPts val="600"/>
              </a:spcBef>
              <a:spcAft>
                <a:spcPts val="0"/>
              </a:spcAft>
              <a:buClr>
                <a:schemeClr val="dk1"/>
              </a:buClr>
              <a:buSzPct val="100000"/>
              <a:buFont typeface="Arial"/>
              <a:buChar char="-"/>
            </a:pPr>
            <a:r>
              <a:rPr lang="en"/>
              <a:t>Minimize crossover</a:t>
            </a:r>
          </a:p>
          <a:p>
            <a:pPr indent="-419100" lvl="0" marL="457200" marR="0" rtl="0" algn="l">
              <a:lnSpc>
                <a:spcPct val="100000"/>
              </a:lnSpc>
              <a:spcBef>
                <a:spcPts val="600"/>
              </a:spcBef>
              <a:spcAft>
                <a:spcPts val="0"/>
              </a:spcAft>
              <a:buClr>
                <a:schemeClr val="dk1"/>
              </a:buClr>
              <a:buSzPct val="100000"/>
              <a:buFont typeface="Arial"/>
              <a:buChar char="-"/>
            </a:pPr>
            <a:r>
              <a:rPr lang="en"/>
              <a:t>Minimize routing length</a:t>
            </a:r>
          </a:p>
        </p:txBody>
      </p:sp>
      <p:pic>
        <p:nvPicPr>
          <p:cNvPr id="271" name="Shape 271"/>
          <p:cNvPicPr preferRelativeResize="0"/>
          <p:nvPr/>
        </p:nvPicPr>
        <p:blipFill>
          <a:blip r:embed="rId3">
            <a:alphaModFix/>
          </a:blip>
          <a:stretch>
            <a:fillRect/>
          </a:stretch>
        </p:blipFill>
        <p:spPr>
          <a:xfrm>
            <a:off x="5301655" y="1063375"/>
            <a:ext cx="3842345" cy="4080124"/>
          </a:xfrm>
          <a:prstGeom prst="rect">
            <a:avLst/>
          </a:prstGeom>
          <a:noFill/>
          <a:ln>
            <a:noFill/>
          </a:ln>
        </p:spPr>
      </p:pic>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PCB Layout: Routing Blocks</a:t>
            </a:r>
          </a:p>
        </p:txBody>
      </p:sp>
      <p:sp>
        <p:nvSpPr>
          <p:cNvPr id="277" name="Shape 27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buChar char="-"/>
            </a:pPr>
            <a:r>
              <a:rPr lang="en"/>
              <a:t>Power and ground first</a:t>
            </a:r>
          </a:p>
          <a:p>
            <a:pPr indent="-419100" lvl="0" marL="457200" marR="0" rtl="0" algn="l">
              <a:lnSpc>
                <a:spcPct val="100000"/>
              </a:lnSpc>
              <a:spcBef>
                <a:spcPts val="600"/>
              </a:spcBef>
              <a:spcAft>
                <a:spcPts val="0"/>
              </a:spcAft>
              <a:buClr>
                <a:schemeClr val="dk1"/>
              </a:buClr>
              <a:buSzPct val="100000"/>
              <a:buFont typeface="Arial"/>
              <a:buChar char="-"/>
            </a:pPr>
            <a:r>
              <a:rPr lang="en"/>
              <a:t>Bypass caps second</a:t>
            </a:r>
          </a:p>
          <a:p>
            <a:pPr indent="-419100" lvl="0" marL="457200" marR="0" rtl="0" algn="l">
              <a:lnSpc>
                <a:spcPct val="100000"/>
              </a:lnSpc>
              <a:spcBef>
                <a:spcPts val="600"/>
              </a:spcBef>
              <a:spcAft>
                <a:spcPts val="0"/>
              </a:spcAft>
              <a:buClr>
                <a:schemeClr val="dk1"/>
              </a:buClr>
              <a:buSzPct val="100000"/>
              <a:buFont typeface="Arial"/>
              <a:buChar char="-"/>
            </a:pPr>
            <a:r>
              <a:rPr lang="en"/>
              <a:t>Important Signals</a:t>
            </a:r>
          </a:p>
          <a:p>
            <a:pPr indent="-381000" lvl="1" marL="914400" marR="0" rtl="0" algn="l">
              <a:lnSpc>
                <a:spcPct val="100000"/>
              </a:lnSpc>
              <a:spcBef>
                <a:spcPts val="600"/>
              </a:spcBef>
              <a:spcAft>
                <a:spcPts val="0"/>
              </a:spcAft>
              <a:buClr>
                <a:schemeClr val="dk1"/>
              </a:buClr>
              <a:buSzPct val="80000"/>
              <a:buFont typeface="Arial"/>
              <a:buChar char="-"/>
            </a:pPr>
            <a:r>
              <a:rPr lang="en"/>
              <a:t>Analog</a:t>
            </a:r>
          </a:p>
          <a:p>
            <a:pPr indent="-381000" lvl="1" marL="914400" marR="0" rtl="0" algn="l">
              <a:lnSpc>
                <a:spcPct val="100000"/>
              </a:lnSpc>
              <a:spcBef>
                <a:spcPts val="600"/>
              </a:spcBef>
              <a:spcAft>
                <a:spcPts val="0"/>
              </a:spcAft>
              <a:buClr>
                <a:schemeClr val="dk1"/>
              </a:buClr>
              <a:buSzPct val="80000"/>
              <a:buFont typeface="Arial"/>
              <a:buChar char="-"/>
            </a:pPr>
            <a:r>
              <a:rPr lang="en"/>
              <a:t>communication</a:t>
            </a:r>
          </a:p>
          <a:p>
            <a:pPr indent="-381000" lvl="1" marL="914400" marR="0" rtl="0" algn="l">
              <a:lnSpc>
                <a:spcPct val="100000"/>
              </a:lnSpc>
              <a:spcBef>
                <a:spcPts val="600"/>
              </a:spcBef>
              <a:spcAft>
                <a:spcPts val="0"/>
              </a:spcAft>
              <a:buClr>
                <a:schemeClr val="dk1"/>
              </a:buClr>
              <a:buSzPct val="80000"/>
              <a:buFont typeface="Arial"/>
              <a:buChar char="-"/>
            </a:pPr>
            <a:r>
              <a:rPr lang="en"/>
              <a:t>high-power</a:t>
            </a:r>
          </a:p>
          <a:p>
            <a:pPr indent="-419100" lvl="0" marL="457200" marR="0" rtl="0" algn="l">
              <a:lnSpc>
                <a:spcPct val="100000"/>
              </a:lnSpc>
              <a:spcBef>
                <a:spcPts val="600"/>
              </a:spcBef>
              <a:spcAft>
                <a:spcPts val="0"/>
              </a:spcAft>
              <a:buClr>
                <a:schemeClr val="dk1"/>
              </a:buClr>
              <a:buSzPct val="100000"/>
              <a:buFont typeface="Arial"/>
              <a:buChar char="-"/>
            </a:pPr>
            <a:r>
              <a:rPr lang="en"/>
              <a:t>Everything else</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p:txBody>
      </p:sp>
      <p:pic>
        <p:nvPicPr>
          <p:cNvPr id="278" name="Shape 278"/>
          <p:cNvPicPr preferRelativeResize="0"/>
          <p:nvPr/>
        </p:nvPicPr>
        <p:blipFill>
          <a:blip r:embed="rId3">
            <a:alphaModFix/>
          </a:blip>
          <a:stretch>
            <a:fillRect/>
          </a:stretch>
        </p:blipFill>
        <p:spPr>
          <a:xfrm>
            <a:off x="5239621" y="1063375"/>
            <a:ext cx="3904378" cy="4080125"/>
          </a:xfrm>
          <a:prstGeom prst="rect">
            <a:avLst/>
          </a:prstGeom>
          <a:noFill/>
          <a:ln>
            <a:noFill/>
          </a:ln>
        </p:spPr>
      </p:pic>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PCB Layout: Bypass caps</a:t>
            </a:r>
          </a:p>
        </p:txBody>
      </p:sp>
      <p:sp>
        <p:nvSpPr>
          <p:cNvPr id="284" name="Shape 28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buChar char="-"/>
            </a:pPr>
            <a:r>
              <a:rPr lang="en"/>
              <a:t>Magic sprinkles of electronics</a:t>
            </a:r>
          </a:p>
          <a:p>
            <a:pPr indent="-419100" lvl="0" marL="457200" marR="0" rtl="0" algn="l">
              <a:lnSpc>
                <a:spcPct val="100000"/>
              </a:lnSpc>
              <a:spcBef>
                <a:spcPts val="600"/>
              </a:spcBef>
              <a:spcAft>
                <a:spcPts val="0"/>
              </a:spcAft>
              <a:buClr>
                <a:schemeClr val="dk1"/>
              </a:buClr>
              <a:buSzPct val="100000"/>
              <a:buFont typeface="Arial"/>
              <a:buChar char="-"/>
            </a:pPr>
            <a:r>
              <a:rPr lang="en"/>
              <a:t>Every IC should have one</a:t>
            </a:r>
          </a:p>
          <a:p>
            <a:pPr indent="-419100" lvl="0" marL="457200" marR="0" rtl="0" algn="l">
              <a:lnSpc>
                <a:spcPct val="100000"/>
              </a:lnSpc>
              <a:spcBef>
                <a:spcPts val="600"/>
              </a:spcBef>
              <a:spcAft>
                <a:spcPts val="0"/>
              </a:spcAft>
              <a:buClr>
                <a:schemeClr val="dk1"/>
              </a:buClr>
              <a:buSzPct val="100000"/>
              <a:buFont typeface="Arial"/>
              <a:buChar char="-"/>
            </a:pPr>
            <a:r>
              <a:rPr lang="en"/>
              <a:t>Requires intentional routing</a:t>
            </a:r>
          </a:p>
          <a:p>
            <a:pPr indent="-381000" lvl="1" marL="914400" marR="0" rtl="0" algn="l">
              <a:lnSpc>
                <a:spcPct val="100000"/>
              </a:lnSpc>
              <a:spcBef>
                <a:spcPts val="600"/>
              </a:spcBef>
              <a:spcAft>
                <a:spcPts val="0"/>
              </a:spcAft>
              <a:buClr>
                <a:schemeClr val="dk1"/>
              </a:buClr>
              <a:buSzPct val="80000"/>
              <a:buFont typeface="Arial"/>
              <a:buChar char="-"/>
            </a:pPr>
            <a:r>
              <a:rPr lang="en"/>
              <a:t>Minimize “loop area” between </a:t>
            </a:r>
            <a:br>
              <a:rPr lang="en"/>
            </a:br>
            <a:r>
              <a:rPr lang="en"/>
              <a:t>IC Power, IC Ground, and cap pads</a:t>
            </a:r>
          </a:p>
          <a:p>
            <a:pPr indent="-381000" lvl="1" marL="914400" marR="0" rtl="0" algn="l">
              <a:lnSpc>
                <a:spcPct val="100000"/>
              </a:lnSpc>
              <a:spcBef>
                <a:spcPts val="600"/>
              </a:spcBef>
              <a:spcAft>
                <a:spcPts val="0"/>
              </a:spcAft>
              <a:buClr>
                <a:schemeClr val="dk1"/>
              </a:buClr>
              <a:buSzPct val="80000"/>
              <a:buFont typeface="Arial"/>
              <a:buChar char="-"/>
            </a:pPr>
            <a:r>
              <a:rPr lang="en"/>
              <a:t>Avoid vias (generally)</a:t>
            </a:r>
          </a:p>
          <a:p>
            <a:pPr indent="-381000" lvl="1" marL="914400" marR="0" rtl="0" algn="l">
              <a:lnSpc>
                <a:spcPct val="100000"/>
              </a:lnSpc>
              <a:spcBef>
                <a:spcPts val="600"/>
              </a:spcBef>
              <a:spcAft>
                <a:spcPts val="0"/>
              </a:spcAft>
              <a:buClr>
                <a:schemeClr val="dk1"/>
              </a:buClr>
              <a:buSzPct val="80000"/>
              <a:buFont typeface="Arial"/>
              <a:buChar char="-"/>
            </a:pPr>
            <a:r>
              <a:rPr lang="en"/>
              <a:t>Should be physically close to IC</a:t>
            </a:r>
          </a:p>
          <a:p>
            <a:pPr lvl="0" marR="0" rtl="0" algn="l">
              <a:lnSpc>
                <a:spcPct val="100000"/>
              </a:lnSpc>
              <a:spcBef>
                <a:spcPts val="600"/>
              </a:spcBef>
              <a:spcAft>
                <a:spcPts val="0"/>
              </a:spcAft>
              <a:buNone/>
            </a:pPr>
            <a:r>
              <a:t/>
            </a:r>
            <a:endParaRPr/>
          </a:p>
        </p:txBody>
      </p:sp>
      <p:pic>
        <p:nvPicPr>
          <p:cNvPr id="285" name="Shape 285"/>
          <p:cNvPicPr preferRelativeResize="0"/>
          <p:nvPr/>
        </p:nvPicPr>
        <p:blipFill>
          <a:blip r:embed="rId3">
            <a:alphaModFix/>
          </a:blip>
          <a:stretch>
            <a:fillRect/>
          </a:stretch>
        </p:blipFill>
        <p:spPr>
          <a:xfrm>
            <a:off x="6335300" y="2580775"/>
            <a:ext cx="2808699" cy="2562725"/>
          </a:xfrm>
          <a:prstGeom prst="rect">
            <a:avLst/>
          </a:prstGeom>
          <a:noFill/>
          <a:ln>
            <a:noFill/>
          </a:ln>
        </p:spPr>
      </p:pic>
      <p:sp>
        <p:nvSpPr>
          <p:cNvPr id="286" name="Shape 286"/>
          <p:cNvSpPr txBox="1"/>
          <p:nvPr/>
        </p:nvSpPr>
        <p:spPr>
          <a:xfrm>
            <a:off x="0" y="4773525"/>
            <a:ext cx="6146399" cy="369900"/>
          </a:xfrm>
          <a:prstGeom prst="rect">
            <a:avLst/>
          </a:prstGeom>
          <a:noFill/>
          <a:ln>
            <a:noFill/>
          </a:ln>
        </p:spPr>
        <p:txBody>
          <a:bodyPr anchorCtr="0" anchor="t" bIns="91425" lIns="91425" rIns="91425" tIns="91425">
            <a:noAutofit/>
          </a:bodyPr>
          <a:lstStyle/>
          <a:p>
            <a:pPr lvl="0" rtl="0">
              <a:spcBef>
                <a:spcPts val="0"/>
              </a:spcBef>
              <a:buClr>
                <a:schemeClr val="dk1"/>
              </a:buClr>
              <a:buSzPct val="100000"/>
              <a:buFont typeface="Arial"/>
              <a:buNone/>
            </a:pPr>
            <a:r>
              <a:rPr lang="en" sz="1100">
                <a:solidFill>
                  <a:schemeClr val="dk1"/>
                </a:solidFill>
              </a:rPr>
              <a:t>http://blog.optimumdesign.com/how-to-place-a-pcb-bypass-capacitor-6-tips</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The Process: Design Decisions</a:t>
            </a:r>
          </a:p>
        </p:txBody>
      </p:sp>
      <p:sp>
        <p:nvSpPr>
          <p:cNvPr id="49" name="Shape 4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Inputs?</a:t>
            </a:r>
          </a:p>
          <a:p>
            <a:pPr indent="-419100" lvl="0" marL="457200" rtl="0">
              <a:spcBef>
                <a:spcPts val="0"/>
              </a:spcBef>
              <a:buClr>
                <a:schemeClr val="dk1"/>
              </a:buClr>
              <a:buSzPct val="100000"/>
              <a:buFont typeface="Arial"/>
              <a:buChar char="-"/>
            </a:pPr>
            <a:r>
              <a:rPr lang="en"/>
              <a:t>Output?</a:t>
            </a:r>
          </a:p>
          <a:p>
            <a:pPr indent="-419100" lvl="0" marL="457200" rtl="0">
              <a:spcBef>
                <a:spcPts val="0"/>
              </a:spcBef>
              <a:buClr>
                <a:schemeClr val="dk1"/>
              </a:buClr>
              <a:buSzPct val="100000"/>
              <a:buFont typeface="Arial"/>
              <a:buChar char="-"/>
            </a:pPr>
            <a:r>
              <a:rPr lang="en"/>
              <a:t>Sensor Data</a:t>
            </a:r>
          </a:p>
          <a:p>
            <a:pPr indent="-419100" lvl="0" marL="457200" rtl="0">
              <a:spcBef>
                <a:spcPts val="0"/>
              </a:spcBef>
              <a:buClr>
                <a:schemeClr val="dk1"/>
              </a:buClr>
              <a:buSzPct val="100000"/>
              <a:buFont typeface="Arial"/>
              <a:buChar char="-"/>
            </a:pPr>
            <a:r>
              <a:rPr lang="en"/>
              <a:t>Microcontroller? Analog?</a:t>
            </a:r>
          </a:p>
          <a:p>
            <a:pPr indent="-419100" lvl="0" marL="457200" rtl="0">
              <a:spcBef>
                <a:spcPts val="0"/>
              </a:spcBef>
              <a:buClr>
                <a:schemeClr val="dk1"/>
              </a:buClr>
              <a:buSzPct val="100000"/>
              <a:buFont typeface="Arial"/>
              <a:buChar char="-"/>
            </a:pPr>
            <a:r>
              <a:rPr lang="en"/>
              <a:t>One-off or product?</a:t>
            </a:r>
          </a:p>
          <a:p>
            <a:pPr indent="-419100" lvl="0" marL="457200" rtl="0">
              <a:spcBef>
                <a:spcPts val="0"/>
              </a:spcBef>
              <a:buClr>
                <a:schemeClr val="dk1"/>
              </a:buClr>
              <a:buSzPct val="100000"/>
              <a:buFont typeface="Arial"/>
              <a:buChar char="-"/>
            </a:pPr>
            <a:r>
              <a:rPr lang="en"/>
              <a:t>Where will the board be used?</a:t>
            </a:r>
          </a:p>
          <a:p>
            <a:pPr indent="-419100" lvl="0" marL="457200" rtl="0">
              <a:spcBef>
                <a:spcPts val="0"/>
              </a:spcBef>
              <a:buClr>
                <a:schemeClr val="dk1"/>
              </a:buClr>
              <a:buSzPct val="100000"/>
              <a:buFont typeface="Arial"/>
              <a:buChar char="-"/>
            </a:pPr>
            <a:r>
              <a:rPr lang="en"/>
              <a:t>What parts simplify all your work?</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PCB Layout: Connecting Blocks</a:t>
            </a:r>
          </a:p>
        </p:txBody>
      </p:sp>
      <p:sp>
        <p:nvSpPr>
          <p:cNvPr id="292" name="Shape 29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Arrange blocks</a:t>
            </a:r>
          </a:p>
          <a:p>
            <a:pPr indent="-381000" lvl="1" marL="914400" rtl="0">
              <a:spcBef>
                <a:spcPts val="0"/>
              </a:spcBef>
              <a:buClr>
                <a:schemeClr val="dk1"/>
              </a:buClr>
              <a:buSzPct val="80000"/>
              <a:buFont typeface="Arial"/>
              <a:buChar char="-"/>
            </a:pPr>
            <a:r>
              <a:rPr lang="en"/>
              <a:t>Minimize airwire distance</a:t>
            </a:r>
          </a:p>
          <a:p>
            <a:pPr indent="-419100" lvl="0" marL="457200" rtl="0">
              <a:spcBef>
                <a:spcPts val="0"/>
              </a:spcBef>
              <a:buClr>
                <a:schemeClr val="dk1"/>
              </a:buClr>
              <a:buSzPct val="100000"/>
              <a:buFont typeface="Arial"/>
              <a:buChar char="-"/>
            </a:pPr>
            <a:r>
              <a:rPr lang="en"/>
              <a:t>Plan for mechanical</a:t>
            </a:r>
          </a:p>
          <a:p>
            <a:pPr indent="-381000" lvl="1" marL="914400" rtl="0">
              <a:spcBef>
                <a:spcPts val="0"/>
              </a:spcBef>
              <a:buClr>
                <a:schemeClr val="dk1"/>
              </a:buClr>
              <a:buSzPct val="80000"/>
              <a:buFont typeface="Arial"/>
              <a:buChar char="-"/>
            </a:pPr>
            <a:r>
              <a:rPr lang="en"/>
              <a:t>Odd PCB shape? </a:t>
            </a:r>
          </a:p>
          <a:p>
            <a:pPr indent="-381000" lvl="1" marL="914400" rtl="0">
              <a:spcBef>
                <a:spcPts val="0"/>
              </a:spcBef>
              <a:buClr>
                <a:schemeClr val="dk1"/>
              </a:buClr>
              <a:buSzPct val="80000"/>
              <a:buFont typeface="Arial"/>
              <a:buChar char="-"/>
            </a:pPr>
            <a:r>
              <a:rPr lang="en"/>
              <a:t>Offboard connections?</a:t>
            </a:r>
          </a:p>
          <a:p>
            <a:pPr indent="-381000" lvl="1" marL="914400" rtl="0">
              <a:spcBef>
                <a:spcPts val="0"/>
              </a:spcBef>
              <a:buClr>
                <a:schemeClr val="dk1"/>
              </a:buClr>
              <a:buSzPct val="80000"/>
              <a:buFont typeface="Arial"/>
              <a:buChar char="-"/>
            </a:pPr>
            <a:r>
              <a:rPr lang="en"/>
              <a:t>Mounting?</a:t>
            </a:r>
          </a:p>
          <a:p>
            <a:pPr indent="-419100" lvl="0" marL="457200" rtl="0">
              <a:spcBef>
                <a:spcPts val="0"/>
              </a:spcBef>
              <a:buClr>
                <a:schemeClr val="dk1"/>
              </a:buClr>
              <a:buSzPct val="100000"/>
              <a:buFont typeface="Arial"/>
              <a:buChar char="-"/>
            </a:pPr>
            <a:r>
              <a:rPr lang="en"/>
              <a:t>Connect! </a:t>
            </a:r>
          </a:p>
          <a:p>
            <a:pPr indent="-381000" lvl="1" marL="914400" rtl="0">
              <a:spcBef>
                <a:spcPts val="0"/>
              </a:spcBef>
              <a:buClr>
                <a:schemeClr val="dk1"/>
              </a:buClr>
              <a:buSzPct val="80000"/>
              <a:buFont typeface="Arial"/>
              <a:buChar char="-"/>
            </a:pPr>
            <a:r>
              <a:rPr lang="en"/>
              <a:t>Power, then signals</a:t>
            </a:r>
          </a:p>
        </p:txBody>
      </p:sp>
      <p:pic>
        <p:nvPicPr>
          <p:cNvPr id="293" name="Shape 293"/>
          <p:cNvPicPr preferRelativeResize="0"/>
          <p:nvPr/>
        </p:nvPicPr>
        <p:blipFill>
          <a:blip r:embed="rId3">
            <a:alphaModFix/>
          </a:blip>
          <a:stretch>
            <a:fillRect/>
          </a:stretch>
        </p:blipFill>
        <p:spPr>
          <a:xfrm>
            <a:off x="5876052" y="1063375"/>
            <a:ext cx="3267947" cy="4080124"/>
          </a:xfrm>
          <a:prstGeom prst="rect">
            <a:avLst/>
          </a:prstGeom>
          <a:noFill/>
          <a:ln>
            <a:noFill/>
          </a:ln>
        </p:spPr>
      </p:pic>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PCB Layout: Routing Strategies</a:t>
            </a:r>
          </a:p>
        </p:txBody>
      </p:sp>
      <p:sp>
        <p:nvSpPr>
          <p:cNvPr id="299" name="Shape 29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buChar char="-"/>
            </a:pPr>
            <a:r>
              <a:rPr lang="en"/>
              <a:t>Short + Long</a:t>
            </a:r>
          </a:p>
          <a:p>
            <a:pPr indent="-381000" lvl="1" marL="914400" marR="0" rtl="0" algn="l">
              <a:lnSpc>
                <a:spcPct val="100000"/>
              </a:lnSpc>
              <a:spcBef>
                <a:spcPts val="600"/>
              </a:spcBef>
              <a:spcAft>
                <a:spcPts val="0"/>
              </a:spcAft>
              <a:buClr>
                <a:schemeClr val="dk1"/>
              </a:buClr>
              <a:buSzPct val="80000"/>
              <a:buFont typeface="Arial"/>
              <a:buChar char="-"/>
            </a:pPr>
            <a:r>
              <a:rPr lang="en"/>
              <a:t>Put Parts + short traces on top</a:t>
            </a:r>
          </a:p>
          <a:p>
            <a:pPr indent="-381000" lvl="1" marL="914400" marR="0" rtl="0" algn="l">
              <a:lnSpc>
                <a:spcPct val="100000"/>
              </a:lnSpc>
              <a:spcBef>
                <a:spcPts val="600"/>
              </a:spcBef>
              <a:spcAft>
                <a:spcPts val="0"/>
              </a:spcAft>
              <a:buClr>
                <a:schemeClr val="dk1"/>
              </a:buClr>
              <a:buSzPct val="80000"/>
              <a:buFont typeface="Arial"/>
              <a:buChar char="-"/>
            </a:pPr>
            <a:r>
              <a:rPr lang="en"/>
              <a:t>Long connections on bottom</a:t>
            </a:r>
          </a:p>
          <a:p>
            <a:pPr indent="-381000" lvl="1" marL="914400" marR="0" rtl="0" algn="l">
              <a:lnSpc>
                <a:spcPct val="100000"/>
              </a:lnSpc>
              <a:spcBef>
                <a:spcPts val="600"/>
              </a:spcBef>
              <a:spcAft>
                <a:spcPts val="0"/>
              </a:spcAft>
              <a:buClr>
                <a:schemeClr val="dk1"/>
              </a:buClr>
              <a:buSzPct val="80000"/>
              <a:buFont typeface="Arial"/>
              <a:buChar char="-"/>
            </a:pPr>
            <a:r>
              <a:rPr lang="en"/>
              <a:t>Ground pour on bottom</a:t>
            </a:r>
          </a:p>
          <a:p>
            <a:pPr indent="-419100" lvl="0" marL="457200" marR="0" rtl="0" algn="l">
              <a:lnSpc>
                <a:spcPct val="100000"/>
              </a:lnSpc>
              <a:spcBef>
                <a:spcPts val="600"/>
              </a:spcBef>
              <a:spcAft>
                <a:spcPts val="0"/>
              </a:spcAft>
              <a:buClr>
                <a:schemeClr val="dk1"/>
              </a:buClr>
              <a:buSzPct val="100000"/>
              <a:buFont typeface="Arial"/>
              <a:buChar char="-"/>
            </a:pPr>
            <a:r>
              <a:rPr lang="en"/>
              <a:t>Up/Down + Left/Right</a:t>
            </a:r>
          </a:p>
          <a:p>
            <a:pPr indent="-381000" lvl="1" marL="914400" marR="0" rtl="0" algn="l">
              <a:lnSpc>
                <a:spcPct val="100000"/>
              </a:lnSpc>
              <a:spcBef>
                <a:spcPts val="600"/>
              </a:spcBef>
              <a:spcAft>
                <a:spcPts val="0"/>
              </a:spcAft>
              <a:buClr>
                <a:schemeClr val="dk1"/>
              </a:buClr>
              <a:buSzPct val="80000"/>
              <a:buFont typeface="Arial"/>
              <a:buChar char="-"/>
            </a:pPr>
            <a:r>
              <a:rPr lang="en"/>
              <a:t>Put up/down traces on top</a:t>
            </a:r>
          </a:p>
          <a:p>
            <a:pPr indent="-381000" lvl="1" marL="914400" marR="0" rtl="0" algn="l">
              <a:lnSpc>
                <a:spcPct val="100000"/>
              </a:lnSpc>
              <a:spcBef>
                <a:spcPts val="600"/>
              </a:spcBef>
              <a:spcAft>
                <a:spcPts val="0"/>
              </a:spcAft>
              <a:buClr>
                <a:schemeClr val="dk1"/>
              </a:buClr>
              <a:buSzPct val="80000"/>
              <a:buFont typeface="Arial"/>
              <a:buChar char="-"/>
            </a:pPr>
            <a:r>
              <a:rPr lang="en"/>
              <a:t> left/right traces on bottom</a:t>
            </a:r>
          </a:p>
          <a:p>
            <a:pPr indent="-419100" lvl="0" marL="457200" marR="0" rtl="0" algn="l">
              <a:lnSpc>
                <a:spcPct val="100000"/>
              </a:lnSpc>
              <a:spcBef>
                <a:spcPts val="600"/>
              </a:spcBef>
              <a:spcAft>
                <a:spcPts val="0"/>
              </a:spcAft>
              <a:buClr>
                <a:schemeClr val="dk1"/>
              </a:buClr>
              <a:buSzPct val="100000"/>
              <a:buFont typeface="Arial"/>
              <a:buChar char="-"/>
            </a:pPr>
            <a:r>
              <a:rPr lang="en"/>
              <a:t>Varies by design! </a:t>
            </a:r>
            <a:br>
              <a:rPr lang="en"/>
            </a:br>
          </a:p>
        </p:txBody>
      </p:sp>
      <p:pic>
        <p:nvPicPr>
          <p:cNvPr id="300" name="Shape 300"/>
          <p:cNvPicPr preferRelativeResize="0"/>
          <p:nvPr/>
        </p:nvPicPr>
        <p:blipFill>
          <a:blip r:embed="rId3">
            <a:alphaModFix/>
          </a:blip>
          <a:stretch>
            <a:fillRect/>
          </a:stretch>
        </p:blipFill>
        <p:spPr>
          <a:xfrm>
            <a:off x="5876052" y="1063375"/>
            <a:ext cx="3267947" cy="4080124"/>
          </a:xfrm>
          <a:prstGeom prst="rect">
            <a:avLst/>
          </a:prstGeom>
          <a:noFill/>
          <a:ln>
            <a:noFill/>
          </a:ln>
        </p:spPr>
      </p:pic>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PCB Layout: Design Decisions</a:t>
            </a:r>
          </a:p>
        </p:txBody>
      </p:sp>
      <p:sp>
        <p:nvSpPr>
          <p:cNvPr id="306" name="Shape 30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buChar char="-"/>
            </a:pPr>
            <a:r>
              <a:rPr lang="en"/>
              <a:t>Ground/Power Planes?</a:t>
            </a:r>
          </a:p>
          <a:p>
            <a:pPr indent="-381000" lvl="1" marL="914400" marR="0" rtl="0" algn="l">
              <a:lnSpc>
                <a:spcPct val="100000"/>
              </a:lnSpc>
              <a:spcBef>
                <a:spcPts val="600"/>
              </a:spcBef>
              <a:spcAft>
                <a:spcPts val="0"/>
              </a:spcAft>
              <a:buClr>
                <a:schemeClr val="dk1"/>
              </a:buClr>
              <a:buSzPct val="80000"/>
              <a:buFont typeface="Arial"/>
              <a:buChar char="-"/>
            </a:pPr>
            <a:r>
              <a:rPr lang="en"/>
              <a:t>Route first! (for now)</a:t>
            </a:r>
          </a:p>
          <a:p>
            <a:pPr indent="-419100" lvl="0" marL="457200" marR="0" rtl="0" algn="l">
              <a:lnSpc>
                <a:spcPct val="100000"/>
              </a:lnSpc>
              <a:spcBef>
                <a:spcPts val="600"/>
              </a:spcBef>
              <a:spcAft>
                <a:spcPts val="0"/>
              </a:spcAft>
              <a:buClr>
                <a:schemeClr val="dk1"/>
              </a:buClr>
              <a:buSzPct val="100000"/>
              <a:buFont typeface="Arial"/>
              <a:buChar char="-"/>
            </a:pPr>
            <a:r>
              <a:rPr lang="en"/>
              <a:t>4 layer Routing Strategy:</a:t>
            </a:r>
          </a:p>
          <a:p>
            <a:pPr indent="-381000" lvl="1" marL="914400" marR="0" rtl="0" algn="l">
              <a:lnSpc>
                <a:spcPct val="100000"/>
              </a:lnSpc>
              <a:spcBef>
                <a:spcPts val="600"/>
              </a:spcBef>
              <a:spcAft>
                <a:spcPts val="0"/>
              </a:spcAft>
              <a:buClr>
                <a:schemeClr val="dk1"/>
              </a:buClr>
              <a:buSzPct val="80000"/>
              <a:buFont typeface="Arial"/>
              <a:buChar char="-"/>
            </a:pPr>
            <a:r>
              <a:rPr lang="en"/>
              <a:t>Top: Parts + short connections</a:t>
            </a:r>
          </a:p>
          <a:p>
            <a:pPr indent="-381000" lvl="1" marL="914400" marR="0" rtl="0" algn="l">
              <a:lnSpc>
                <a:spcPct val="100000"/>
              </a:lnSpc>
              <a:spcBef>
                <a:spcPts val="600"/>
              </a:spcBef>
              <a:spcAft>
                <a:spcPts val="0"/>
              </a:spcAft>
              <a:buClr>
                <a:schemeClr val="dk1"/>
              </a:buClr>
              <a:buSzPct val="80000"/>
              <a:buFont typeface="Arial"/>
              <a:buChar char="-"/>
            </a:pPr>
            <a:r>
              <a:rPr lang="en"/>
              <a:t>Ground plane</a:t>
            </a:r>
          </a:p>
          <a:p>
            <a:pPr indent="-381000" lvl="1" marL="914400" marR="0" rtl="0" algn="l">
              <a:lnSpc>
                <a:spcPct val="100000"/>
              </a:lnSpc>
              <a:spcBef>
                <a:spcPts val="600"/>
              </a:spcBef>
              <a:spcAft>
                <a:spcPts val="0"/>
              </a:spcAft>
              <a:buClr>
                <a:schemeClr val="dk1"/>
              </a:buClr>
              <a:buSzPct val="80000"/>
              <a:buFont typeface="Arial"/>
              <a:buChar char="-"/>
            </a:pPr>
            <a:r>
              <a:rPr lang="en"/>
              <a:t>Positive power plane</a:t>
            </a:r>
          </a:p>
          <a:p>
            <a:pPr indent="-381000" lvl="1" marL="914400" marR="0" rtl="0" algn="l">
              <a:lnSpc>
                <a:spcPct val="100000"/>
              </a:lnSpc>
              <a:spcBef>
                <a:spcPts val="600"/>
              </a:spcBef>
              <a:spcAft>
                <a:spcPts val="0"/>
              </a:spcAft>
              <a:buClr>
                <a:schemeClr val="dk1"/>
              </a:buClr>
              <a:buSzPct val="80000"/>
              <a:buFont typeface="Arial"/>
              <a:buChar char="-"/>
            </a:pPr>
            <a:r>
              <a:rPr lang="en"/>
              <a:t>Bottom: Longer connections</a:t>
            </a:r>
          </a:p>
          <a:p>
            <a:pPr indent="0" lvl="0" marL="0" marR="0" rtl="0" algn="l">
              <a:lnSpc>
                <a:spcPct val="100000"/>
              </a:lnSpc>
              <a:spcBef>
                <a:spcPts val="600"/>
              </a:spcBef>
              <a:spcAft>
                <a:spcPts val="0"/>
              </a:spcAft>
              <a:buNone/>
            </a:pPr>
            <a:r>
              <a:t/>
            </a:r>
            <a:endParaRPr/>
          </a:p>
        </p:txBody>
      </p:sp>
      <p:pic>
        <p:nvPicPr>
          <p:cNvPr id="307" name="Shape 307"/>
          <p:cNvPicPr preferRelativeResize="0"/>
          <p:nvPr/>
        </p:nvPicPr>
        <p:blipFill rotWithShape="1">
          <a:blip r:embed="rId3">
            <a:alphaModFix/>
          </a:blip>
          <a:srcRect b="36580" l="25857" r="21111" t="7493"/>
          <a:stretch/>
        </p:blipFill>
        <p:spPr>
          <a:xfrm>
            <a:off x="5897897" y="1063374"/>
            <a:ext cx="3246102" cy="4080124"/>
          </a:xfrm>
          <a:prstGeom prst="rect">
            <a:avLst/>
          </a:prstGeom>
          <a:noFill/>
          <a:ln>
            <a:noFill/>
          </a:ln>
        </p:spPr>
      </p:pic>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PCB Layout: Design Decisions</a:t>
            </a:r>
          </a:p>
        </p:txBody>
      </p:sp>
      <p:sp>
        <p:nvSpPr>
          <p:cNvPr id="313" name="Shape 31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Surface Mount Parts</a:t>
            </a:r>
          </a:p>
          <a:p>
            <a:pPr indent="-381000" lvl="1" marL="914400" marR="0" rtl="0" algn="l">
              <a:lnSpc>
                <a:spcPct val="100000"/>
              </a:lnSpc>
              <a:spcBef>
                <a:spcPts val="600"/>
              </a:spcBef>
              <a:spcAft>
                <a:spcPts val="0"/>
              </a:spcAft>
              <a:buClr>
                <a:schemeClr val="dk1"/>
              </a:buClr>
              <a:buSzPct val="80000"/>
              <a:buFont typeface="Arial"/>
              <a:buChar char="-"/>
            </a:pPr>
            <a:r>
              <a:rPr lang="en"/>
              <a:t>Lots of advantages</a:t>
            </a:r>
          </a:p>
          <a:p>
            <a:pPr indent="-381000" lvl="1" marL="914400" marR="0" rtl="0" algn="l">
              <a:lnSpc>
                <a:spcPct val="100000"/>
              </a:lnSpc>
              <a:spcBef>
                <a:spcPts val="600"/>
              </a:spcBef>
              <a:spcAft>
                <a:spcPts val="0"/>
              </a:spcAft>
              <a:buClr>
                <a:schemeClr val="dk1"/>
              </a:buClr>
              <a:buSzPct val="80000"/>
              <a:buFont typeface="Arial"/>
              <a:buChar char="-"/>
            </a:pPr>
            <a:r>
              <a:rPr lang="en"/>
              <a:t>Need to use them eventually</a:t>
            </a:r>
          </a:p>
          <a:p>
            <a:pPr indent="-419100" lvl="0" marL="457200" marR="0" rtl="0" algn="l">
              <a:lnSpc>
                <a:spcPct val="100000"/>
              </a:lnSpc>
              <a:spcBef>
                <a:spcPts val="600"/>
              </a:spcBef>
              <a:spcAft>
                <a:spcPts val="0"/>
              </a:spcAft>
              <a:buClr>
                <a:schemeClr val="dk1"/>
              </a:buClr>
              <a:buSzPct val="100000"/>
              <a:buFont typeface="Arial"/>
              <a:buChar char="-"/>
            </a:pPr>
            <a:r>
              <a:rPr lang="en"/>
              <a:t>Beginner Friendly</a:t>
            </a:r>
          </a:p>
          <a:p>
            <a:pPr indent="-381000" lvl="1" marL="914400" marR="0" rtl="0" algn="l">
              <a:lnSpc>
                <a:spcPct val="100000"/>
              </a:lnSpc>
              <a:spcBef>
                <a:spcPts val="600"/>
              </a:spcBef>
              <a:spcAft>
                <a:spcPts val="0"/>
              </a:spcAft>
              <a:buClr>
                <a:schemeClr val="dk1"/>
              </a:buClr>
              <a:buSzPct val="80000"/>
              <a:buFont typeface="Arial"/>
              <a:buChar char="-"/>
            </a:pPr>
            <a:r>
              <a:rPr lang="en"/>
              <a:t>Passives: 1206, 0805</a:t>
            </a:r>
          </a:p>
          <a:p>
            <a:pPr indent="-381000" lvl="1" marL="914400" marR="0" rtl="0" algn="l">
              <a:lnSpc>
                <a:spcPct val="100000"/>
              </a:lnSpc>
              <a:spcBef>
                <a:spcPts val="600"/>
              </a:spcBef>
              <a:spcAft>
                <a:spcPts val="0"/>
              </a:spcAft>
              <a:buClr>
                <a:schemeClr val="dk1"/>
              </a:buClr>
              <a:buSzPct val="80000"/>
              <a:buFont typeface="Arial"/>
              <a:buChar char="-"/>
            </a:pPr>
            <a:r>
              <a:rPr lang="en"/>
              <a:t>IC: Leadless packages, MSOP-*, SOT-*</a:t>
            </a:r>
          </a:p>
          <a:p>
            <a:pPr indent="-419100" lvl="0" marL="457200" marR="0" rtl="0" algn="l">
              <a:lnSpc>
                <a:spcPct val="100000"/>
              </a:lnSpc>
              <a:spcBef>
                <a:spcPts val="600"/>
              </a:spcBef>
              <a:spcAft>
                <a:spcPts val="0"/>
              </a:spcAft>
              <a:buClr>
                <a:schemeClr val="dk1"/>
              </a:buClr>
              <a:buSzPct val="100000"/>
              <a:buFont typeface="Arial"/>
              <a:buChar char="-"/>
            </a:pPr>
            <a:r>
              <a:rPr lang="en"/>
              <a:t>Less friendly</a:t>
            </a:r>
          </a:p>
          <a:p>
            <a:pPr indent="-381000" lvl="1" marL="914400" marR="0" rtl="0" algn="l">
              <a:lnSpc>
                <a:spcPct val="100000"/>
              </a:lnSpc>
              <a:spcBef>
                <a:spcPts val="600"/>
              </a:spcBef>
              <a:spcAft>
                <a:spcPts val="0"/>
              </a:spcAft>
              <a:buClr>
                <a:schemeClr val="dk1"/>
              </a:buClr>
              <a:buSzPct val="80000"/>
              <a:buFont typeface="Arial"/>
              <a:buChar char="-"/>
            </a:pPr>
            <a:r>
              <a:rPr lang="en"/>
              <a:t>0402: Really tiny and hard to place</a:t>
            </a:r>
          </a:p>
          <a:p>
            <a:pPr indent="-381000" lvl="1" marL="914400" marR="0" rtl="0" algn="l">
              <a:lnSpc>
                <a:spcPct val="100000"/>
              </a:lnSpc>
              <a:spcBef>
                <a:spcPts val="600"/>
              </a:spcBef>
              <a:spcAft>
                <a:spcPts val="0"/>
              </a:spcAft>
              <a:buClr>
                <a:schemeClr val="dk1"/>
              </a:buClr>
              <a:buSzPct val="80000"/>
              <a:buFont typeface="Arial"/>
              <a:buChar char="-"/>
            </a:pPr>
            <a:r>
              <a:rPr lang="en"/>
              <a:t>BGA, pitches 0.5mm and lower</a:t>
            </a:r>
          </a:p>
          <a:p>
            <a:pPr indent="0" lvl="0" marL="0" marR="0" rtl="0" algn="l">
              <a:lnSpc>
                <a:spcPct val="100000"/>
              </a:lnSpc>
              <a:spcBef>
                <a:spcPts val="600"/>
              </a:spcBef>
              <a:spcAft>
                <a:spcPts val="0"/>
              </a:spcAft>
              <a:buNone/>
            </a:pPr>
            <a:r>
              <a:t/>
            </a:r>
            <a:endParaRPr/>
          </a:p>
        </p:txBody>
      </p:sp>
      <p:pic>
        <p:nvPicPr>
          <p:cNvPr id="314" name="Shape 314"/>
          <p:cNvPicPr preferRelativeResize="0"/>
          <p:nvPr/>
        </p:nvPicPr>
        <p:blipFill rotWithShape="1">
          <a:blip r:embed="rId3">
            <a:alphaModFix/>
          </a:blip>
          <a:srcRect b="0" l="1362" r="42802" t="0"/>
          <a:stretch/>
        </p:blipFill>
        <p:spPr>
          <a:xfrm>
            <a:off x="5530100" y="1063375"/>
            <a:ext cx="3613900" cy="2186599"/>
          </a:xfrm>
          <a:prstGeom prst="rect">
            <a:avLst/>
          </a:prstGeom>
          <a:noFill/>
          <a:ln>
            <a:noFill/>
          </a:ln>
        </p:spPr>
      </p:pic>
      <p:pic>
        <p:nvPicPr>
          <p:cNvPr id="315" name="Shape 315"/>
          <p:cNvPicPr preferRelativeResize="0"/>
          <p:nvPr/>
        </p:nvPicPr>
        <p:blipFill>
          <a:blip r:embed="rId4">
            <a:alphaModFix/>
          </a:blip>
          <a:stretch>
            <a:fillRect/>
          </a:stretch>
        </p:blipFill>
        <p:spPr>
          <a:xfrm>
            <a:off x="7094025" y="3469350"/>
            <a:ext cx="2049974" cy="1674149"/>
          </a:xfrm>
          <a:prstGeom prst="rect">
            <a:avLst/>
          </a:prstGeom>
          <a:noFill/>
          <a:ln>
            <a:noFill/>
          </a:ln>
        </p:spPr>
      </p:pic>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PCB Layout: Design Decisions</a:t>
            </a:r>
          </a:p>
        </p:txBody>
      </p:sp>
      <p:sp>
        <p:nvSpPr>
          <p:cNvPr id="321" name="Shape 32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buChar char="-"/>
            </a:pPr>
            <a:r>
              <a:rPr lang="en"/>
              <a:t>Via Tenting?</a:t>
            </a:r>
          </a:p>
          <a:p>
            <a:pPr indent="-419100" lvl="0" marL="457200" marR="0" rtl="0" algn="l">
              <a:lnSpc>
                <a:spcPct val="100000"/>
              </a:lnSpc>
              <a:spcBef>
                <a:spcPts val="600"/>
              </a:spcBef>
              <a:spcAft>
                <a:spcPts val="0"/>
              </a:spcAft>
              <a:buClr>
                <a:schemeClr val="dk1"/>
              </a:buClr>
              <a:buSzPct val="100000"/>
              <a:buFont typeface="Arial"/>
              <a:buChar char="-"/>
            </a:pPr>
            <a:r>
              <a:rPr lang="en"/>
              <a:t>Thermals?</a:t>
            </a:r>
          </a:p>
          <a:p>
            <a:pPr indent="-419100" lvl="0" marL="457200" marR="0" rtl="0" algn="l">
              <a:lnSpc>
                <a:spcPct val="100000"/>
              </a:lnSpc>
              <a:spcBef>
                <a:spcPts val="600"/>
              </a:spcBef>
              <a:spcAft>
                <a:spcPts val="0"/>
              </a:spcAft>
              <a:buClr>
                <a:schemeClr val="dk1"/>
              </a:buClr>
              <a:buSzPct val="100000"/>
              <a:buFont typeface="Arial"/>
              <a:buChar char="-"/>
            </a:pPr>
            <a:r>
              <a:rPr lang="en"/>
              <a:t>Assembly consideration</a:t>
            </a:r>
          </a:p>
          <a:p>
            <a:pPr indent="-381000" lvl="1" marL="914400" marR="0" rtl="0" algn="l">
              <a:lnSpc>
                <a:spcPct val="100000"/>
              </a:lnSpc>
              <a:spcBef>
                <a:spcPts val="600"/>
              </a:spcBef>
              <a:spcAft>
                <a:spcPts val="0"/>
              </a:spcAft>
              <a:buClr>
                <a:schemeClr val="dk1"/>
              </a:buClr>
              <a:buSzPct val="80000"/>
              <a:buFont typeface="Arial"/>
              <a:buChar char="-"/>
            </a:pPr>
            <a:r>
              <a:rPr lang="en"/>
              <a:t>Space for rework</a:t>
            </a:r>
          </a:p>
          <a:p>
            <a:pPr indent="-381000" lvl="1" marL="914400" marR="0" rtl="0" algn="l">
              <a:lnSpc>
                <a:spcPct val="100000"/>
              </a:lnSpc>
              <a:spcBef>
                <a:spcPts val="600"/>
              </a:spcBef>
              <a:spcAft>
                <a:spcPts val="0"/>
              </a:spcAft>
              <a:buClr>
                <a:schemeClr val="dk1"/>
              </a:buClr>
              <a:buSzPct val="80000"/>
              <a:buFont typeface="Arial"/>
              <a:buChar char="-"/>
            </a:pPr>
            <a:r>
              <a:rPr lang="en"/>
              <a:t>Leave room for silk</a:t>
            </a:r>
          </a:p>
          <a:p>
            <a:pPr indent="-419100" lvl="0" marL="457200" marR="0" rtl="0" algn="l">
              <a:lnSpc>
                <a:spcPct val="100000"/>
              </a:lnSpc>
              <a:spcBef>
                <a:spcPts val="600"/>
              </a:spcBef>
              <a:spcAft>
                <a:spcPts val="0"/>
              </a:spcAft>
              <a:buClr>
                <a:schemeClr val="dk1"/>
              </a:buClr>
              <a:buSzPct val="100000"/>
              <a:buFont typeface="Arial"/>
              <a:buChar char="-"/>
            </a:pPr>
            <a:r>
              <a:rPr lang="en"/>
              <a:t>Heatsinks?</a:t>
            </a:r>
          </a:p>
          <a:p>
            <a:pPr indent="-381000" lvl="1" marL="914400" marR="0" rtl="0" algn="l">
              <a:lnSpc>
                <a:spcPct val="100000"/>
              </a:lnSpc>
              <a:spcBef>
                <a:spcPts val="600"/>
              </a:spcBef>
              <a:spcAft>
                <a:spcPts val="0"/>
              </a:spcAft>
              <a:buClr>
                <a:schemeClr val="dk1"/>
              </a:buClr>
              <a:buSzPct val="80000"/>
              <a:buFont typeface="Arial"/>
              <a:buChar char="-"/>
            </a:pPr>
            <a:r>
              <a:rPr lang="en"/>
              <a:t>Voltage Regulators</a:t>
            </a:r>
          </a:p>
          <a:p>
            <a:pPr indent="-381000" lvl="1" marL="914400" marR="0" rtl="0" algn="l">
              <a:lnSpc>
                <a:spcPct val="100000"/>
              </a:lnSpc>
              <a:spcBef>
                <a:spcPts val="600"/>
              </a:spcBef>
              <a:spcAft>
                <a:spcPts val="0"/>
              </a:spcAft>
              <a:buClr>
                <a:schemeClr val="dk1"/>
              </a:buClr>
              <a:buSzPct val="80000"/>
              <a:buFont typeface="Arial"/>
              <a:buChar char="-"/>
            </a:pPr>
            <a:r>
              <a:rPr lang="en"/>
              <a:t>Motor drivers</a:t>
            </a:r>
          </a:p>
          <a:p>
            <a:pPr indent="0" lvl="0" marL="0" marR="0" rtl="0" algn="l">
              <a:lnSpc>
                <a:spcPct val="100000"/>
              </a:lnSpc>
              <a:spcBef>
                <a:spcPts val="600"/>
              </a:spcBef>
              <a:spcAft>
                <a:spcPts val="0"/>
              </a:spcAft>
              <a:buNone/>
            </a:pPr>
            <a:r>
              <a:t/>
            </a:r>
            <a:endParaRPr/>
          </a:p>
        </p:txBody>
      </p:sp>
      <p:pic>
        <p:nvPicPr>
          <p:cNvPr id="322" name="Shape 322"/>
          <p:cNvPicPr preferRelativeResize="0"/>
          <p:nvPr/>
        </p:nvPicPr>
        <p:blipFill>
          <a:blip r:embed="rId3">
            <a:alphaModFix/>
          </a:blip>
          <a:stretch>
            <a:fillRect/>
          </a:stretch>
        </p:blipFill>
        <p:spPr>
          <a:xfrm>
            <a:off x="6303300" y="1200150"/>
            <a:ext cx="2840700" cy="1734775"/>
          </a:xfrm>
          <a:prstGeom prst="rect">
            <a:avLst/>
          </a:prstGeom>
          <a:noFill/>
          <a:ln>
            <a:noFill/>
          </a:ln>
        </p:spPr>
      </p:pic>
      <p:pic>
        <p:nvPicPr>
          <p:cNvPr id="323" name="Shape 323"/>
          <p:cNvPicPr preferRelativeResize="0"/>
          <p:nvPr/>
        </p:nvPicPr>
        <p:blipFill>
          <a:blip r:embed="rId4">
            <a:alphaModFix/>
          </a:blip>
          <a:stretch>
            <a:fillRect/>
          </a:stretch>
        </p:blipFill>
        <p:spPr>
          <a:xfrm>
            <a:off x="6303300" y="3445489"/>
            <a:ext cx="2840699" cy="1698012"/>
          </a:xfrm>
          <a:prstGeom prst="rect">
            <a:avLst/>
          </a:prstGeom>
          <a:noFill/>
          <a:ln>
            <a:noFill/>
          </a:ln>
        </p:spPr>
      </p:pic>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PCB Layout: Routing Busses</a:t>
            </a:r>
          </a:p>
        </p:txBody>
      </p:sp>
      <p:sp>
        <p:nvSpPr>
          <p:cNvPr id="329" name="Shape 32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buChar char="-"/>
            </a:pPr>
            <a:r>
              <a:rPr lang="en"/>
              <a:t>Bus: A group of signals performing the same function</a:t>
            </a:r>
          </a:p>
          <a:p>
            <a:pPr indent="-381000" lvl="1" marL="914400" marR="0" rtl="0" algn="l">
              <a:lnSpc>
                <a:spcPct val="100000"/>
              </a:lnSpc>
              <a:spcBef>
                <a:spcPts val="600"/>
              </a:spcBef>
              <a:spcAft>
                <a:spcPts val="0"/>
              </a:spcAft>
              <a:buClr>
                <a:schemeClr val="dk1"/>
              </a:buClr>
              <a:buSzPct val="80000"/>
              <a:buFont typeface="Arial"/>
              <a:buChar char="-"/>
            </a:pPr>
            <a:r>
              <a:rPr lang="en"/>
              <a:t>Common for chip-to-chip communication</a:t>
            </a:r>
          </a:p>
          <a:p>
            <a:pPr indent="-419100" lvl="0" marL="457200" marR="0" rtl="0" algn="l">
              <a:lnSpc>
                <a:spcPct val="100000"/>
              </a:lnSpc>
              <a:spcBef>
                <a:spcPts val="600"/>
              </a:spcBef>
              <a:spcAft>
                <a:spcPts val="0"/>
              </a:spcAft>
              <a:buClr>
                <a:schemeClr val="dk1"/>
              </a:buClr>
              <a:buSzPct val="100000"/>
              <a:buFont typeface="Arial"/>
              <a:buChar char="-"/>
            </a:pPr>
            <a:r>
              <a:rPr lang="en"/>
              <a:t>Should be routed at the same time</a:t>
            </a:r>
          </a:p>
          <a:p>
            <a:pPr indent="-381000" lvl="1" marL="914400" marR="0" rtl="0" algn="l">
              <a:lnSpc>
                <a:spcPct val="100000"/>
              </a:lnSpc>
              <a:spcBef>
                <a:spcPts val="600"/>
              </a:spcBef>
              <a:spcAft>
                <a:spcPts val="0"/>
              </a:spcAft>
              <a:buClr>
                <a:schemeClr val="dk1"/>
              </a:buClr>
              <a:buSzPct val="80000"/>
              <a:buFont typeface="Arial"/>
              <a:buChar char="-"/>
            </a:pPr>
            <a:r>
              <a:rPr lang="en"/>
              <a:t>Try to keep together</a:t>
            </a:r>
          </a:p>
          <a:p>
            <a:pPr indent="-381000" lvl="1" marL="914400" marR="0" rtl="0" algn="l">
              <a:lnSpc>
                <a:spcPct val="100000"/>
              </a:lnSpc>
              <a:spcBef>
                <a:spcPts val="600"/>
              </a:spcBef>
              <a:spcAft>
                <a:spcPts val="0"/>
              </a:spcAft>
              <a:buClr>
                <a:schemeClr val="dk1"/>
              </a:buClr>
              <a:buSzPct val="80000"/>
              <a:buFont typeface="Arial"/>
              <a:buChar char="-"/>
            </a:pPr>
            <a:r>
              <a:rPr lang="en"/>
              <a:t>Length differences may matter</a:t>
            </a:r>
          </a:p>
          <a:p>
            <a:pPr indent="-419100" lvl="0" marL="457200" marR="0" rtl="0" algn="l">
              <a:lnSpc>
                <a:spcPct val="100000"/>
              </a:lnSpc>
              <a:spcBef>
                <a:spcPts val="600"/>
              </a:spcBef>
              <a:spcAft>
                <a:spcPts val="0"/>
              </a:spcAft>
              <a:buClr>
                <a:schemeClr val="dk1"/>
              </a:buClr>
              <a:buSzPct val="100000"/>
              <a:buFont typeface="Arial"/>
              <a:buChar char="-"/>
            </a:pPr>
            <a:r>
              <a:rPr lang="en"/>
              <a:t>Consult routing guides for the protocol</a:t>
            </a:r>
          </a:p>
          <a:p>
            <a:pPr indent="-381000" lvl="1" marL="914400" marR="0" rtl="0" algn="l">
              <a:lnSpc>
                <a:spcPct val="100000"/>
              </a:lnSpc>
              <a:spcBef>
                <a:spcPts val="600"/>
              </a:spcBef>
              <a:spcAft>
                <a:spcPts val="0"/>
              </a:spcAft>
              <a:buClr>
                <a:schemeClr val="dk1"/>
              </a:buClr>
              <a:buSzPct val="80000"/>
              <a:buFont typeface="Arial"/>
              <a:buChar char="-"/>
            </a:pPr>
            <a:r>
              <a:rPr lang="en"/>
              <a:t>More/less picky, voltages, pull ups, oh my. </a:t>
            </a:r>
          </a:p>
          <a:p>
            <a:pPr indent="0" lvl="0" marL="0" marR="0" rtl="0" algn="l">
              <a:lnSpc>
                <a:spcPct val="100000"/>
              </a:lnSpc>
              <a:spcBef>
                <a:spcPts val="600"/>
              </a:spcBef>
              <a:spcAft>
                <a:spcPts val="0"/>
              </a:spcAft>
              <a:buNone/>
            </a:pPr>
            <a:r>
              <a:t/>
            </a:r>
            <a:endParaRP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Routing: Notable Signal types</a:t>
            </a:r>
          </a:p>
        </p:txBody>
      </p:sp>
      <p:sp>
        <p:nvSpPr>
          <p:cNvPr id="335" name="Shape 335"/>
          <p:cNvSpPr txBox="1"/>
          <p:nvPr>
            <p:ph idx="1" type="body"/>
          </p:nvPr>
        </p:nvSpPr>
        <p:spPr>
          <a:xfrm>
            <a:off x="5828950" y="1200150"/>
            <a:ext cx="2857800" cy="3725699"/>
          </a:xfrm>
          <a:prstGeom prst="rect">
            <a:avLst/>
          </a:prstGeom>
        </p:spPr>
        <p:txBody>
          <a:bodyPr anchorCtr="0" anchor="t" bIns="91425" lIns="91425" rIns="91425" tIns="91425">
            <a:noAutofit/>
          </a:bodyPr>
          <a:lstStyle/>
          <a:p>
            <a:pPr rtl="0">
              <a:spcBef>
                <a:spcPts val="0"/>
              </a:spcBef>
              <a:buNone/>
            </a:pPr>
            <a:r>
              <a:rPr lang="en" sz="1200"/>
              <a:t>General analog: </a:t>
            </a:r>
          </a:p>
          <a:p>
            <a:pPr indent="-304800" lvl="0" marL="457200" rtl="0">
              <a:spcBef>
                <a:spcPts val="0"/>
              </a:spcBef>
              <a:buClr>
                <a:schemeClr val="dk1"/>
              </a:buClr>
              <a:buSzPct val="100000"/>
              <a:buFont typeface="Arial"/>
              <a:buChar char="-"/>
            </a:pPr>
            <a:r>
              <a:rPr lang="en" sz="1200"/>
              <a:t>Typical hobby-level stuff, with voltage swings of 100+mV causing no issues.</a:t>
            </a:r>
          </a:p>
          <a:p>
            <a:pPr indent="-304800" lvl="0" marL="457200" rtl="0">
              <a:spcBef>
                <a:spcPts val="0"/>
              </a:spcBef>
              <a:buClr>
                <a:schemeClr val="dk1"/>
              </a:buClr>
              <a:buSzPct val="100000"/>
              <a:buFont typeface="Arial"/>
              <a:buChar char="-"/>
            </a:pPr>
            <a:r>
              <a:rPr lang="en" sz="1200"/>
              <a:t>Greater than/less than voltage comparisions usually fall in here</a:t>
            </a:r>
          </a:p>
          <a:p>
            <a:pPr rtl="0">
              <a:spcBef>
                <a:spcPts val="0"/>
              </a:spcBef>
              <a:buNone/>
            </a:pPr>
            <a:r>
              <a:rPr lang="en" sz="1200"/>
              <a:t>Precision Analog:</a:t>
            </a:r>
          </a:p>
          <a:p>
            <a:pPr indent="-304800" lvl="0" marL="457200" rtl="0">
              <a:spcBef>
                <a:spcPts val="0"/>
              </a:spcBef>
              <a:buClr>
                <a:schemeClr val="dk1"/>
              </a:buClr>
              <a:buSzPct val="100000"/>
              <a:buFont typeface="Arial"/>
              <a:buChar char="-"/>
            </a:pPr>
            <a:r>
              <a:rPr lang="en" sz="1200"/>
              <a:t>Usually for fine  logging or measurements. </a:t>
            </a:r>
          </a:p>
          <a:p>
            <a:pPr rtl="0">
              <a:spcBef>
                <a:spcPts val="0"/>
              </a:spcBef>
              <a:buNone/>
            </a:pPr>
            <a:r>
              <a:rPr lang="en" sz="1200"/>
              <a:t>High Speed:</a:t>
            </a:r>
          </a:p>
          <a:p>
            <a:pPr indent="-304800" lvl="0" marL="457200" rtl="0">
              <a:spcBef>
                <a:spcPts val="0"/>
              </a:spcBef>
              <a:buClr>
                <a:schemeClr val="dk1"/>
              </a:buClr>
              <a:buSzPct val="100000"/>
              <a:buFont typeface="Arial"/>
              <a:buChar char="-"/>
            </a:pPr>
            <a:r>
              <a:rPr lang="en" sz="1200"/>
              <a:t>Common for clock signals, Wireless radios, some serial busses, video signals</a:t>
            </a:r>
          </a:p>
        </p:txBody>
      </p:sp>
      <p:pic>
        <p:nvPicPr>
          <p:cNvPr id="336" name="Shape 336"/>
          <p:cNvPicPr preferRelativeResize="0"/>
          <p:nvPr/>
        </p:nvPicPr>
        <p:blipFill>
          <a:blip r:embed="rId3">
            <a:alphaModFix/>
          </a:blip>
          <a:stretch>
            <a:fillRect/>
          </a:stretch>
        </p:blipFill>
        <p:spPr>
          <a:xfrm>
            <a:off x="457200" y="1063375"/>
            <a:ext cx="5371741" cy="4080124"/>
          </a:xfrm>
          <a:prstGeom prst="rect">
            <a:avLst/>
          </a:prstGeom>
          <a:noFill/>
          <a:ln>
            <a:noFill/>
          </a:ln>
        </p:spPr>
      </p:pic>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DFM: Design for Manufacturing	</a:t>
            </a:r>
          </a:p>
        </p:txBody>
      </p:sp>
      <p:sp>
        <p:nvSpPr>
          <p:cNvPr id="342" name="Shape 34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Or, How to minimize fabrication problems</a:t>
            </a:r>
          </a:p>
          <a:p>
            <a:pPr indent="-419100" lvl="0" marL="457200" rtl="0">
              <a:spcBef>
                <a:spcPts val="0"/>
              </a:spcBef>
              <a:buClr>
                <a:schemeClr val="dk1"/>
              </a:buClr>
              <a:buSzPct val="100000"/>
              <a:buFont typeface="Arial"/>
              <a:buChar char="-"/>
            </a:pPr>
            <a:r>
              <a:rPr lang="en"/>
              <a:t>Fab specs are minimums</a:t>
            </a:r>
          </a:p>
          <a:p>
            <a:pPr indent="-381000" lvl="1" marL="914400" rtl="0">
              <a:spcBef>
                <a:spcPts val="0"/>
              </a:spcBef>
              <a:buClr>
                <a:schemeClr val="dk1"/>
              </a:buClr>
              <a:buSzPct val="80000"/>
              <a:buFont typeface="Arial"/>
              <a:buChar char="-"/>
            </a:pPr>
            <a:r>
              <a:rPr lang="en"/>
              <a:t>Opt for larger traces, and larger spacing</a:t>
            </a:r>
          </a:p>
          <a:p>
            <a:pPr indent="-381000" lvl="1" marL="914400" rtl="0">
              <a:spcBef>
                <a:spcPts val="0"/>
              </a:spcBef>
              <a:buClr>
                <a:schemeClr val="dk1"/>
              </a:buClr>
              <a:buSzPct val="80000"/>
              <a:buFont typeface="Arial"/>
              <a:buChar char="-"/>
            </a:pPr>
            <a:r>
              <a:rPr lang="en"/>
              <a:t>Increase ground plane isolation</a:t>
            </a:r>
          </a:p>
          <a:p>
            <a:pPr indent="-419100" lvl="0" marL="457200" rtl="0">
              <a:spcBef>
                <a:spcPts val="0"/>
              </a:spcBef>
              <a:buClr>
                <a:schemeClr val="dk1"/>
              </a:buClr>
              <a:buSzPct val="100000"/>
              <a:buFont typeface="Arial"/>
              <a:buChar char="-"/>
            </a:pPr>
            <a:r>
              <a:rPr lang="en"/>
              <a:t>Avoid placing parts needlessly close</a:t>
            </a:r>
          </a:p>
          <a:p>
            <a:pPr indent="-419100" lvl="0" marL="457200" rtl="0">
              <a:spcBef>
                <a:spcPts val="0"/>
              </a:spcBef>
              <a:buClr>
                <a:schemeClr val="dk1"/>
              </a:buClr>
              <a:buSzPct val="100000"/>
              <a:buFont typeface="Arial"/>
              <a:buChar char="-"/>
            </a:pPr>
            <a:r>
              <a:rPr lang="en"/>
              <a:t>Doubly important for open designs</a:t>
            </a:r>
          </a:p>
          <a:p>
            <a:pPr indent="-381000" lvl="1" marL="914400">
              <a:spcBef>
                <a:spcPts val="0"/>
              </a:spcBef>
              <a:buClr>
                <a:schemeClr val="dk1"/>
              </a:buClr>
              <a:buSzPct val="80000"/>
              <a:buFont typeface="Arial"/>
              <a:buChar char="-"/>
            </a:pPr>
            <a:r>
              <a:rPr lang="en"/>
              <a:t>Can’t always plan for specific fab specs/QC</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sp>
        <p:nvSpPr>
          <p:cNvPr id="347" name="Shape 34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DFM: Ground Plane Isolation</a:t>
            </a:r>
          </a:p>
        </p:txBody>
      </p:sp>
      <p:sp>
        <p:nvSpPr>
          <p:cNvPr id="348" name="Shape 348"/>
          <p:cNvSpPr txBox="1"/>
          <p:nvPr>
            <p:ph idx="1" type="body"/>
          </p:nvPr>
        </p:nvSpPr>
        <p:spPr>
          <a:xfrm>
            <a:off x="457200" y="1200150"/>
            <a:ext cx="5139299"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Set above fab min spec</a:t>
            </a:r>
          </a:p>
          <a:p>
            <a:pPr indent="-419100" lvl="0" marL="457200" rtl="0">
              <a:spcBef>
                <a:spcPts val="0"/>
              </a:spcBef>
              <a:buClr>
                <a:schemeClr val="dk1"/>
              </a:buClr>
              <a:buSzPct val="100000"/>
              <a:buFont typeface="Arial"/>
              <a:buChar char="-"/>
            </a:pPr>
            <a:r>
              <a:rPr lang="en"/>
              <a:t>Touches lots of traces</a:t>
            </a:r>
          </a:p>
          <a:p>
            <a:pPr indent="-419100" lvl="0" marL="457200" rtl="0">
              <a:spcBef>
                <a:spcPts val="0"/>
              </a:spcBef>
              <a:buClr>
                <a:schemeClr val="dk1"/>
              </a:buClr>
              <a:buSzPct val="100000"/>
              <a:buFont typeface="Arial"/>
              <a:buChar char="-"/>
            </a:pPr>
            <a:r>
              <a:rPr lang="en"/>
              <a:t>Hard to find and troubleshoot</a:t>
            </a:r>
          </a:p>
          <a:p>
            <a:pPr lvl="0" rtl="0">
              <a:spcBef>
                <a:spcPts val="0"/>
              </a:spcBef>
              <a:buNone/>
            </a:pPr>
            <a:r>
              <a:t/>
            </a:r>
            <a:endParaRPr/>
          </a:p>
          <a:p>
            <a:pPr indent="-419100" lvl="0" marL="457200" rtl="0">
              <a:spcBef>
                <a:spcPts val="0"/>
              </a:spcBef>
              <a:buClr>
                <a:schemeClr val="dk1"/>
              </a:buClr>
              <a:buSzPct val="100000"/>
              <a:buFont typeface="Arial"/>
              <a:buChar char="-"/>
            </a:pPr>
            <a:r>
              <a:rPr lang="en"/>
              <a:t>Example</a:t>
            </a:r>
            <a:br>
              <a:rPr lang="en"/>
            </a:br>
            <a:r>
              <a:rPr lang="en"/>
              <a:t>Short: </a:t>
            </a:r>
          </a:p>
        </p:txBody>
      </p:sp>
      <p:pic>
        <p:nvPicPr>
          <p:cNvPr id="349" name="Shape 349"/>
          <p:cNvPicPr preferRelativeResize="0"/>
          <p:nvPr/>
        </p:nvPicPr>
        <p:blipFill>
          <a:blip r:embed="rId3">
            <a:alphaModFix/>
          </a:blip>
          <a:stretch>
            <a:fillRect/>
          </a:stretch>
        </p:blipFill>
        <p:spPr>
          <a:xfrm>
            <a:off x="2640500" y="3552812"/>
            <a:ext cx="2381250" cy="1590675"/>
          </a:xfrm>
          <a:prstGeom prst="rect">
            <a:avLst/>
          </a:prstGeom>
          <a:noFill/>
          <a:ln>
            <a:noFill/>
          </a:ln>
        </p:spPr>
      </p:pic>
      <p:pic>
        <p:nvPicPr>
          <p:cNvPr id="350" name="Shape 350"/>
          <p:cNvPicPr preferRelativeResize="0"/>
          <p:nvPr/>
        </p:nvPicPr>
        <p:blipFill rotWithShape="1">
          <a:blip r:embed="rId4">
            <a:alphaModFix/>
          </a:blip>
          <a:srcRect b="37313" l="25910" r="20233" t="8883"/>
          <a:stretch/>
        </p:blipFill>
        <p:spPr>
          <a:xfrm>
            <a:off x="5717473" y="1063375"/>
            <a:ext cx="3426528" cy="4080124"/>
          </a:xfrm>
          <a:prstGeom prst="rect">
            <a:avLst/>
          </a:prstGeom>
          <a:noFill/>
          <a:ln>
            <a:noFill/>
          </a:ln>
        </p:spPr>
      </p:pic>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sp>
        <p:nvSpPr>
          <p:cNvPr id="355" name="Shape 35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Fabrication: Getting prepped</a:t>
            </a:r>
          </a:p>
        </p:txBody>
      </p:sp>
      <p:sp>
        <p:nvSpPr>
          <p:cNvPr id="356" name="Shape 35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Run DRC</a:t>
            </a:r>
          </a:p>
          <a:p>
            <a:pPr indent="-419100" lvl="0" marL="457200" rtl="0">
              <a:spcBef>
                <a:spcPts val="0"/>
              </a:spcBef>
              <a:buClr>
                <a:schemeClr val="dk1"/>
              </a:buClr>
              <a:buSzPct val="100000"/>
              <a:buFont typeface="Arial"/>
              <a:buChar char="-"/>
            </a:pPr>
            <a:r>
              <a:rPr lang="en"/>
              <a:t>Double check pinouts</a:t>
            </a:r>
          </a:p>
          <a:p>
            <a:pPr indent="-419100" lvl="0" marL="457200" rtl="0">
              <a:spcBef>
                <a:spcPts val="0"/>
              </a:spcBef>
              <a:buClr>
                <a:schemeClr val="dk1"/>
              </a:buClr>
              <a:buSzPct val="100000"/>
              <a:buFont typeface="Arial"/>
              <a:buChar char="-"/>
            </a:pPr>
            <a:r>
              <a:rPr lang="en"/>
              <a:t>Verify availability of components</a:t>
            </a:r>
          </a:p>
          <a:p>
            <a:pPr indent="-419100" lvl="0" marL="457200" rtl="0">
              <a:spcBef>
                <a:spcPts val="0"/>
              </a:spcBef>
              <a:buClr>
                <a:schemeClr val="dk1"/>
              </a:buClr>
              <a:buSzPct val="100000"/>
              <a:buFont typeface="Arial"/>
              <a:buChar char="-"/>
            </a:pPr>
            <a:r>
              <a:rPr lang="en"/>
              <a:t>Put date, version, and name on board</a:t>
            </a:r>
          </a:p>
          <a:p>
            <a:pPr indent="-419100" lvl="0" marL="457200" rtl="0">
              <a:spcBef>
                <a:spcPts val="0"/>
              </a:spcBef>
              <a:buClr>
                <a:schemeClr val="dk1"/>
              </a:buClr>
              <a:buSzPct val="100000"/>
              <a:buFont typeface="Arial"/>
              <a:buChar char="-"/>
            </a:pPr>
            <a:r>
              <a:rPr lang="en"/>
              <a:t>Mechanical Concerns</a:t>
            </a:r>
          </a:p>
          <a:p>
            <a:pPr indent="-381000" lvl="1" marL="914400" rtl="0">
              <a:spcBef>
                <a:spcPts val="0"/>
              </a:spcBef>
              <a:buClr>
                <a:schemeClr val="dk1"/>
              </a:buClr>
              <a:buSzPct val="80000"/>
              <a:buFont typeface="Arial"/>
              <a:buChar char="-"/>
            </a:pPr>
            <a:r>
              <a:rPr lang="en"/>
              <a:t>Mounting holes? </a:t>
            </a:r>
          </a:p>
          <a:p>
            <a:pPr indent="-381000" lvl="1" marL="914400" rtl="0">
              <a:spcBef>
                <a:spcPts val="0"/>
              </a:spcBef>
              <a:buClr>
                <a:schemeClr val="dk1"/>
              </a:buClr>
              <a:buSzPct val="80000"/>
              <a:buFont typeface="Arial"/>
              <a:buChar char="-"/>
            </a:pPr>
            <a:r>
              <a:rPr lang="en"/>
              <a:t>Enclosures?</a:t>
            </a:r>
          </a:p>
          <a:p>
            <a:pPr indent="-381000" lvl="1" marL="914400">
              <a:spcBef>
                <a:spcPts val="0"/>
              </a:spcBef>
              <a:buClr>
                <a:schemeClr val="dk1"/>
              </a:buClr>
              <a:buSzPct val="80000"/>
              <a:buFont typeface="Arial"/>
              <a:buChar char="-"/>
            </a:pPr>
            <a:r>
              <a:rPr lang="en"/>
              <a:t>Part sizes?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Your first board:</a:t>
            </a:r>
          </a:p>
        </p:txBody>
      </p:sp>
      <p:sp>
        <p:nvSpPr>
          <p:cNvPr id="55" name="Shape 55"/>
          <p:cNvSpPr txBox="1"/>
          <p:nvPr>
            <p:ph idx="1" type="body"/>
          </p:nvPr>
        </p:nvSpPr>
        <p:spPr>
          <a:xfrm>
            <a:off x="457200" y="967400"/>
            <a:ext cx="8229600" cy="39584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Will probably be wrong.</a:t>
            </a:r>
          </a:p>
          <a:p>
            <a:pPr indent="-381000" lvl="1" marL="914400" rtl="0">
              <a:spcBef>
                <a:spcPts val="0"/>
              </a:spcBef>
              <a:buClr>
                <a:schemeClr val="dk1"/>
              </a:buClr>
              <a:buSzPct val="80000"/>
              <a:buFont typeface="Arial"/>
              <a:buChar char="-"/>
            </a:pPr>
            <a:r>
              <a:rPr lang="en"/>
              <a:t>Make it cheap</a:t>
            </a:r>
          </a:p>
          <a:p>
            <a:pPr indent="-381000" lvl="1" marL="914400" rtl="0">
              <a:spcBef>
                <a:spcPts val="0"/>
              </a:spcBef>
              <a:buClr>
                <a:schemeClr val="dk1"/>
              </a:buClr>
              <a:buSzPct val="80000"/>
              <a:buFont typeface="Arial"/>
              <a:buChar char="-"/>
            </a:pPr>
            <a:r>
              <a:rPr lang="en"/>
              <a:t>Make it useful</a:t>
            </a:r>
          </a:p>
          <a:p>
            <a:pPr indent="-419100" lvl="0" marL="457200" rtl="0">
              <a:spcBef>
                <a:spcPts val="0"/>
              </a:spcBef>
              <a:buClr>
                <a:schemeClr val="dk1"/>
              </a:buClr>
              <a:buSzPct val="100000"/>
              <a:buFont typeface="Arial"/>
              <a:buChar char="-"/>
            </a:pPr>
            <a:r>
              <a:rPr lang="en"/>
              <a:t>What you’ll mess up</a:t>
            </a:r>
          </a:p>
          <a:p>
            <a:pPr indent="-381000" lvl="1" marL="914400" rtl="0">
              <a:spcBef>
                <a:spcPts val="0"/>
              </a:spcBef>
              <a:buClr>
                <a:schemeClr val="dk1"/>
              </a:buClr>
              <a:buSzPct val="80000"/>
              <a:buFont typeface="Arial"/>
              <a:buChar char="-"/>
            </a:pPr>
            <a:r>
              <a:rPr lang="en"/>
              <a:t>Part spacing + orientation</a:t>
            </a:r>
          </a:p>
          <a:p>
            <a:pPr indent="-381000" lvl="1" marL="914400" rtl="0">
              <a:spcBef>
                <a:spcPts val="0"/>
              </a:spcBef>
              <a:buClr>
                <a:schemeClr val="dk1"/>
              </a:buClr>
              <a:buSzPct val="80000"/>
              <a:buFont typeface="Arial"/>
              <a:buChar char="-"/>
            </a:pPr>
            <a:r>
              <a:rPr lang="en"/>
              <a:t>Footprints</a:t>
            </a:r>
          </a:p>
          <a:p>
            <a:pPr indent="-381000" lvl="1" marL="914400" rtl="0">
              <a:spcBef>
                <a:spcPts val="0"/>
              </a:spcBef>
              <a:buClr>
                <a:schemeClr val="dk1"/>
              </a:buClr>
              <a:buSzPct val="80000"/>
              <a:buFont typeface="Arial"/>
              <a:buChar char="-"/>
            </a:pPr>
            <a:r>
              <a:rPr lang="en"/>
              <a:t>Via/header size</a:t>
            </a:r>
          </a:p>
          <a:p>
            <a:pPr indent="-381000" lvl="1" marL="914400" rtl="0">
              <a:spcBef>
                <a:spcPts val="0"/>
              </a:spcBef>
              <a:buClr>
                <a:schemeClr val="dk1"/>
              </a:buClr>
              <a:buSzPct val="80000"/>
              <a:buFont typeface="Arial"/>
              <a:buChar char="-"/>
            </a:pPr>
            <a:r>
              <a:rPr lang="en"/>
              <a:t>Bad part choices</a:t>
            </a:r>
          </a:p>
          <a:p>
            <a:pPr indent="-381000" lvl="1" marL="914400" rtl="0">
              <a:spcBef>
                <a:spcPts val="0"/>
              </a:spcBef>
              <a:buClr>
                <a:schemeClr val="dk1"/>
              </a:buClr>
              <a:buSzPct val="80000"/>
              <a:buFont typeface="Arial"/>
              <a:buChar char="-"/>
            </a:pPr>
            <a:r>
              <a:rPr lang="en"/>
              <a:t>Assembly</a:t>
            </a:r>
          </a:p>
          <a:p>
            <a:pPr indent="0" lvl="0" marL="0" rtl="0">
              <a:spcBef>
                <a:spcPts val="0"/>
              </a:spcBef>
              <a:buNone/>
            </a:pPr>
            <a:r>
              <a:rPr lang="en"/>
              <a:t>THAT’S OK! </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x="0" y="0"/>
          <a:ext cx="0" cy="0"/>
          <a:chOff x="0" y="0"/>
          <a:chExt cx="0" cy="0"/>
        </a:xfrm>
      </p:grpSpPr>
      <p:sp>
        <p:nvSpPr>
          <p:cNvPr id="361" name="Shape 36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Fabrication: Getting prepped</a:t>
            </a:r>
          </a:p>
        </p:txBody>
      </p:sp>
      <p:sp>
        <p:nvSpPr>
          <p:cNvPr id="362" name="Shape 36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Clean up silkscreen</a:t>
            </a:r>
          </a:p>
          <a:p>
            <a:pPr indent="-381000" lvl="1" marL="914400" rtl="0">
              <a:spcBef>
                <a:spcPts val="0"/>
              </a:spcBef>
              <a:buClr>
                <a:schemeClr val="dk1"/>
              </a:buClr>
              <a:buSzPct val="80000"/>
              <a:buFont typeface="Arial"/>
              <a:buChar char="-"/>
            </a:pPr>
            <a:r>
              <a:rPr lang="en"/>
              <a:t>Component names</a:t>
            </a:r>
          </a:p>
          <a:p>
            <a:pPr indent="-381000" lvl="1" marL="914400" rtl="0">
              <a:spcBef>
                <a:spcPts val="0"/>
              </a:spcBef>
              <a:buClr>
                <a:schemeClr val="dk1"/>
              </a:buClr>
              <a:buSzPct val="80000"/>
              <a:buFont typeface="Arial"/>
              <a:buChar char="-"/>
            </a:pPr>
            <a:r>
              <a:rPr lang="en"/>
              <a:t>Label off-board connections</a:t>
            </a:r>
          </a:p>
          <a:p>
            <a:pPr indent="-381000" lvl="1" marL="914400" rtl="0">
              <a:spcBef>
                <a:spcPts val="0"/>
              </a:spcBef>
              <a:buClr>
                <a:schemeClr val="dk1"/>
              </a:buClr>
              <a:buSzPct val="80000"/>
              <a:buFont typeface="Arial"/>
              <a:buChar char="-"/>
            </a:pPr>
            <a:r>
              <a:rPr lang="en"/>
              <a:t>List power input voltage ranges</a:t>
            </a:r>
          </a:p>
          <a:p>
            <a:pPr indent="-381000" lvl="1" marL="914400" rtl="0">
              <a:spcBef>
                <a:spcPts val="0"/>
              </a:spcBef>
              <a:buClr>
                <a:schemeClr val="dk1"/>
              </a:buClr>
              <a:buSzPct val="80000"/>
              <a:buFont typeface="Arial"/>
              <a:buChar char="-"/>
            </a:pPr>
            <a:r>
              <a:rPr lang="en"/>
              <a:t>Mark polarity of components</a:t>
            </a:r>
          </a:p>
          <a:p>
            <a:pPr indent="-381000" lvl="1" marL="914400" rtl="0">
              <a:spcBef>
                <a:spcPts val="0"/>
              </a:spcBef>
              <a:buClr>
                <a:schemeClr val="dk1"/>
              </a:buClr>
              <a:buSzPct val="80000"/>
              <a:buFont typeface="Arial"/>
              <a:buChar char="-"/>
            </a:pPr>
            <a:r>
              <a:rPr lang="en"/>
              <a:t>Make silk readable </a:t>
            </a:r>
            <a:br>
              <a:rPr lang="en"/>
            </a:br>
            <a:r>
              <a:rPr lang="en"/>
              <a:t>size ( &gt;0.035”)</a:t>
            </a:r>
          </a:p>
        </p:txBody>
      </p:sp>
      <p:pic>
        <p:nvPicPr>
          <p:cNvPr id="363" name="Shape 363"/>
          <p:cNvPicPr preferRelativeResize="0"/>
          <p:nvPr/>
        </p:nvPicPr>
        <p:blipFill rotWithShape="1">
          <a:blip r:embed="rId3">
            <a:alphaModFix/>
          </a:blip>
          <a:srcRect b="16059" l="7806" r="53062" t="11503"/>
          <a:stretch/>
        </p:blipFill>
        <p:spPr>
          <a:xfrm rot="-5400000">
            <a:off x="6778747" y="2778249"/>
            <a:ext cx="1980674" cy="2749824"/>
          </a:xfrm>
          <a:prstGeom prst="rect">
            <a:avLst/>
          </a:prstGeom>
          <a:noFill/>
          <a:ln>
            <a:noFill/>
          </a:ln>
        </p:spPr>
      </p:pic>
      <p:pic>
        <p:nvPicPr>
          <p:cNvPr id="364" name="Shape 364"/>
          <p:cNvPicPr preferRelativeResize="0"/>
          <p:nvPr/>
        </p:nvPicPr>
        <p:blipFill rotWithShape="1">
          <a:blip r:embed="rId4">
            <a:alphaModFix/>
          </a:blip>
          <a:srcRect b="27303" l="49518" r="5072" t="27560"/>
          <a:stretch/>
        </p:blipFill>
        <p:spPr>
          <a:xfrm>
            <a:off x="6394175" y="1063375"/>
            <a:ext cx="2749823" cy="2049871"/>
          </a:xfrm>
          <a:prstGeom prst="rect">
            <a:avLst/>
          </a:prstGeom>
          <a:noFill/>
          <a:ln>
            <a:noFill/>
          </a:ln>
        </p:spPr>
      </p:pic>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x="0" y="0"/>
          <a:ext cx="0" cy="0"/>
          <a:chOff x="0" y="0"/>
          <a:chExt cx="0" cy="0"/>
        </a:xfrm>
      </p:grpSpPr>
      <p:sp>
        <p:nvSpPr>
          <p:cNvPr id="369" name="Shape 36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Fabrication: Getting prepped</a:t>
            </a:r>
          </a:p>
        </p:txBody>
      </p:sp>
      <p:sp>
        <p:nvSpPr>
          <p:cNvPr id="370" name="Shape 37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buChar char="-"/>
            </a:pPr>
            <a:r>
              <a:rPr lang="en"/>
              <a:t>1:1 Scale Printout</a:t>
            </a:r>
          </a:p>
          <a:p>
            <a:pPr lvl="0" rtl="0">
              <a:spcBef>
                <a:spcPts val="0"/>
              </a:spcBef>
              <a:buNone/>
            </a:pPr>
            <a:r>
              <a:t/>
            </a:r>
            <a:endParaRPr/>
          </a:p>
        </p:txBody>
      </p:sp>
      <p:pic>
        <p:nvPicPr>
          <p:cNvPr id="371" name="Shape 371"/>
          <p:cNvPicPr preferRelativeResize="0"/>
          <p:nvPr/>
        </p:nvPicPr>
        <p:blipFill rotWithShape="1">
          <a:blip r:embed="rId3">
            <a:alphaModFix/>
          </a:blip>
          <a:srcRect b="22581" l="12807" r="12815" t="22581"/>
          <a:stretch/>
        </p:blipFill>
        <p:spPr>
          <a:xfrm>
            <a:off x="0" y="1837300"/>
            <a:ext cx="3388250" cy="3306200"/>
          </a:xfrm>
          <a:prstGeom prst="rect">
            <a:avLst/>
          </a:prstGeom>
          <a:noFill/>
          <a:ln>
            <a:noFill/>
          </a:ln>
        </p:spPr>
      </p:pic>
      <p:pic>
        <p:nvPicPr>
          <p:cNvPr id="372" name="Shape 372"/>
          <p:cNvPicPr preferRelativeResize="0"/>
          <p:nvPr/>
        </p:nvPicPr>
        <p:blipFill rotWithShape="1">
          <a:blip r:embed="rId4">
            <a:alphaModFix/>
          </a:blip>
          <a:srcRect b="20733" l="22616" r="10862" t="35718"/>
          <a:stretch/>
        </p:blipFill>
        <p:spPr>
          <a:xfrm>
            <a:off x="3388250" y="1837299"/>
            <a:ext cx="3787497" cy="3306199"/>
          </a:xfrm>
          <a:prstGeom prst="rect">
            <a:avLst/>
          </a:prstGeom>
          <a:noFill/>
          <a:ln>
            <a:noFill/>
          </a:ln>
        </p:spPr>
      </p:pic>
      <p:pic>
        <p:nvPicPr>
          <p:cNvPr id="373" name="Shape 373"/>
          <p:cNvPicPr preferRelativeResize="0"/>
          <p:nvPr/>
        </p:nvPicPr>
        <p:blipFill rotWithShape="1">
          <a:blip r:embed="rId5">
            <a:alphaModFix/>
          </a:blip>
          <a:srcRect b="26174" l="16944" r="23517" t="25037"/>
          <a:stretch/>
        </p:blipFill>
        <p:spPr>
          <a:xfrm>
            <a:off x="6847350" y="2634199"/>
            <a:ext cx="2296650" cy="2509299"/>
          </a:xfrm>
          <a:prstGeom prst="rect">
            <a:avLst/>
          </a:prstGeom>
          <a:noFill/>
          <a:ln>
            <a:noFill/>
          </a:ln>
        </p:spPr>
      </p:pic>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Fabrication: Ordering Boards</a:t>
            </a:r>
          </a:p>
        </p:txBody>
      </p:sp>
      <p:sp>
        <p:nvSpPr>
          <p:cNvPr id="379" name="Shape 37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buChar char="-"/>
            </a:pPr>
            <a:r>
              <a:rPr lang="en"/>
              <a:t>Run the CAM processor</a:t>
            </a:r>
          </a:p>
          <a:p>
            <a:pPr indent="-381000" lvl="1" marL="914400" marR="0" rtl="0" algn="l">
              <a:lnSpc>
                <a:spcPct val="100000"/>
              </a:lnSpc>
              <a:spcBef>
                <a:spcPts val="600"/>
              </a:spcBef>
              <a:spcAft>
                <a:spcPts val="0"/>
              </a:spcAft>
              <a:buClr>
                <a:schemeClr val="dk1"/>
              </a:buClr>
              <a:buSzPct val="80000"/>
              <a:buFont typeface="Arial"/>
              <a:buChar char="-"/>
            </a:pPr>
            <a:r>
              <a:rPr lang="en"/>
              <a:t>(usually)</a:t>
            </a:r>
          </a:p>
          <a:p>
            <a:pPr indent="-381000" lvl="1" marL="914400" marR="0" rtl="0" algn="l">
              <a:lnSpc>
                <a:spcPct val="100000"/>
              </a:lnSpc>
              <a:spcBef>
                <a:spcPts val="600"/>
              </a:spcBef>
              <a:spcAft>
                <a:spcPts val="0"/>
              </a:spcAft>
              <a:buClr>
                <a:schemeClr val="dk1"/>
              </a:buClr>
              <a:buSzPct val="80000"/>
              <a:buFont typeface="Arial"/>
              <a:buChar char="-"/>
            </a:pPr>
            <a:r>
              <a:rPr lang="en"/>
              <a:t>Generates gerbers and drill files</a:t>
            </a:r>
          </a:p>
          <a:p>
            <a:pPr indent="-381000" lvl="1" marL="914400" marR="0" rtl="0" algn="l">
              <a:lnSpc>
                <a:spcPct val="100000"/>
              </a:lnSpc>
              <a:spcBef>
                <a:spcPts val="600"/>
              </a:spcBef>
              <a:spcAft>
                <a:spcPts val="0"/>
              </a:spcAft>
              <a:buClr>
                <a:schemeClr val="dk1"/>
              </a:buClr>
              <a:buSzPct val="80000"/>
              <a:buFont typeface="Arial"/>
              <a:buChar char="-"/>
            </a:pPr>
            <a:r>
              <a:rPr lang="en"/>
              <a:t>Verify expected drill format for your fab</a:t>
            </a:r>
          </a:p>
          <a:p>
            <a:pPr indent="-381000" lvl="2" marL="1371600" marR="0" rtl="0" algn="l">
              <a:lnSpc>
                <a:spcPct val="100000"/>
              </a:lnSpc>
              <a:spcBef>
                <a:spcPts val="600"/>
              </a:spcBef>
              <a:spcAft>
                <a:spcPts val="0"/>
              </a:spcAft>
              <a:buClr>
                <a:schemeClr val="dk1"/>
              </a:buClr>
              <a:buSzPct val="80000"/>
              <a:buFont typeface="Arial"/>
              <a:buChar char="-"/>
            </a:pPr>
            <a:r>
              <a:rPr lang="en"/>
              <a:t>Drill formats are stupid.</a:t>
            </a:r>
          </a:p>
          <a:p>
            <a:pPr indent="-381000" lvl="1" marL="914400" marR="0" rtl="0" algn="l">
              <a:lnSpc>
                <a:spcPct val="100000"/>
              </a:lnSpc>
              <a:spcBef>
                <a:spcPts val="600"/>
              </a:spcBef>
              <a:spcAft>
                <a:spcPts val="0"/>
              </a:spcAft>
              <a:buClr>
                <a:schemeClr val="dk1"/>
              </a:buClr>
              <a:buSzPct val="80000"/>
              <a:buFont typeface="Arial"/>
              <a:buChar char="-"/>
            </a:pPr>
            <a:r>
              <a:rPr lang="en"/>
              <a:t>Verify board shape / outline gerber</a:t>
            </a:r>
          </a:p>
          <a:p>
            <a:pPr indent="-381000" lvl="2" marL="1371600" marR="0" rtl="0" algn="l">
              <a:lnSpc>
                <a:spcPct val="100000"/>
              </a:lnSpc>
              <a:spcBef>
                <a:spcPts val="600"/>
              </a:spcBef>
              <a:spcAft>
                <a:spcPts val="0"/>
              </a:spcAft>
              <a:buClr>
                <a:schemeClr val="dk1"/>
              </a:buClr>
              <a:buSzPct val="80000"/>
              <a:buFont typeface="Arial"/>
              <a:buChar char="-"/>
            </a:pPr>
            <a:r>
              <a:rPr lang="en"/>
              <a:t>Dimension layer on Eagle</a:t>
            </a:r>
          </a:p>
          <a:p>
            <a:pPr indent="-381000" lvl="2" marL="1371600" marR="0" rtl="0" algn="l">
              <a:lnSpc>
                <a:spcPct val="100000"/>
              </a:lnSpc>
              <a:spcBef>
                <a:spcPts val="600"/>
              </a:spcBef>
              <a:spcAft>
                <a:spcPts val="0"/>
              </a:spcAft>
              <a:buClr>
                <a:schemeClr val="dk1"/>
              </a:buClr>
              <a:buSzPct val="80000"/>
              <a:buFont typeface="Arial"/>
              <a:buChar char="-"/>
            </a:pPr>
            <a:r>
              <a:rPr lang="en"/>
              <a:t>Edge_Cuts on KiCAD</a:t>
            </a:r>
          </a:p>
          <a:p>
            <a:pPr indent="-381000" lvl="2" marL="1371600" marR="0" rtl="0" algn="l">
              <a:lnSpc>
                <a:spcPct val="100000"/>
              </a:lnSpc>
              <a:spcBef>
                <a:spcPts val="600"/>
              </a:spcBef>
              <a:spcAft>
                <a:spcPts val="0"/>
              </a:spcAft>
              <a:buClr>
                <a:schemeClr val="dk1"/>
              </a:buClr>
              <a:buSzPct val="80000"/>
              <a:buFont typeface="Arial"/>
              <a:buChar char="-"/>
            </a:pPr>
            <a:r>
              <a:rPr lang="en"/>
              <a:t>Mechanical 1 on most other tools</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3" name="Shape 383"/>
        <p:cNvGrpSpPr/>
        <p:nvPr/>
      </p:nvGrpSpPr>
      <p:grpSpPr>
        <a:xfrm>
          <a:off x="0" y="0"/>
          <a:ext cx="0" cy="0"/>
          <a:chOff x="0" y="0"/>
          <a:chExt cx="0" cy="0"/>
        </a:xfrm>
      </p:grpSpPr>
      <p:sp>
        <p:nvSpPr>
          <p:cNvPr id="384" name="Shape 38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Fabrication: PCB Layers / Gerbers</a:t>
            </a:r>
          </a:p>
        </p:txBody>
      </p:sp>
      <p:sp>
        <p:nvSpPr>
          <p:cNvPr id="385" name="Shape 38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buChar char="-"/>
            </a:pPr>
            <a:r>
              <a:rPr lang="en"/>
              <a:t>Simple files corresponding to a single part of the fabrication process</a:t>
            </a:r>
          </a:p>
          <a:p>
            <a:pPr indent="-381000" lvl="1" marL="914400" marR="0" rtl="0" algn="l">
              <a:lnSpc>
                <a:spcPct val="100000"/>
              </a:lnSpc>
              <a:spcBef>
                <a:spcPts val="600"/>
              </a:spcBef>
              <a:spcAft>
                <a:spcPts val="0"/>
              </a:spcAft>
              <a:buClr>
                <a:schemeClr val="dk1"/>
              </a:buClr>
              <a:buSzPct val="80000"/>
              <a:buFont typeface="Arial"/>
              <a:buChar char="-"/>
            </a:pPr>
            <a:r>
              <a:rPr lang="en"/>
              <a:t>Copper Placement</a:t>
            </a:r>
          </a:p>
          <a:p>
            <a:pPr indent="-381000" lvl="1" marL="914400" marR="0" rtl="0" algn="l">
              <a:lnSpc>
                <a:spcPct val="100000"/>
              </a:lnSpc>
              <a:spcBef>
                <a:spcPts val="600"/>
              </a:spcBef>
              <a:spcAft>
                <a:spcPts val="0"/>
              </a:spcAft>
              <a:buClr>
                <a:schemeClr val="dk1"/>
              </a:buClr>
              <a:buSzPct val="80000"/>
              <a:buFont typeface="Arial"/>
              <a:buChar char="-"/>
            </a:pPr>
            <a:r>
              <a:rPr lang="en"/>
              <a:t>Hole placement</a:t>
            </a:r>
          </a:p>
          <a:p>
            <a:pPr indent="-381000" lvl="1" marL="914400" marR="0" rtl="0" algn="l">
              <a:lnSpc>
                <a:spcPct val="100000"/>
              </a:lnSpc>
              <a:spcBef>
                <a:spcPts val="600"/>
              </a:spcBef>
              <a:spcAft>
                <a:spcPts val="0"/>
              </a:spcAft>
              <a:buClr>
                <a:schemeClr val="dk1"/>
              </a:buClr>
              <a:buSzPct val="80000"/>
              <a:buFont typeface="Arial"/>
              <a:buChar char="-"/>
            </a:pPr>
            <a:r>
              <a:rPr lang="en"/>
              <a:t>Solder resist placement</a:t>
            </a:r>
          </a:p>
          <a:p>
            <a:pPr indent="-381000" lvl="1" marL="914400" marR="0" rtl="0" algn="l">
              <a:lnSpc>
                <a:spcPct val="100000"/>
              </a:lnSpc>
              <a:spcBef>
                <a:spcPts val="600"/>
              </a:spcBef>
              <a:spcAft>
                <a:spcPts val="0"/>
              </a:spcAft>
              <a:buClr>
                <a:schemeClr val="dk1"/>
              </a:buClr>
              <a:buSzPct val="80000"/>
              <a:buFont typeface="Arial"/>
              <a:buChar char="-"/>
            </a:pPr>
            <a:r>
              <a:rPr lang="en"/>
              <a:t>Silkscreen printing</a:t>
            </a:r>
          </a:p>
          <a:p>
            <a:pPr indent="-419100" lvl="0" marL="457200" marR="0" rtl="0" algn="l">
              <a:lnSpc>
                <a:spcPct val="100000"/>
              </a:lnSpc>
              <a:spcBef>
                <a:spcPts val="600"/>
              </a:spcBef>
              <a:spcAft>
                <a:spcPts val="0"/>
              </a:spcAft>
              <a:buClr>
                <a:schemeClr val="dk1"/>
              </a:buClr>
              <a:buFont typeface="Arial"/>
              <a:buChar char="-"/>
            </a:pPr>
            <a:r>
              <a:t/>
            </a:r>
            <a:endParaRP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9" name="Shape 389"/>
        <p:cNvGrpSpPr/>
        <p:nvPr/>
      </p:nvGrpSpPr>
      <p:grpSpPr>
        <a:xfrm>
          <a:off x="0" y="0"/>
          <a:ext cx="0" cy="0"/>
          <a:chOff x="0" y="0"/>
          <a:chExt cx="0" cy="0"/>
        </a:xfrm>
      </p:grpSpPr>
      <p:sp>
        <p:nvSpPr>
          <p:cNvPr id="390" name="Shape 39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Fabrication: PCB Layers / Gerbers</a:t>
            </a:r>
          </a:p>
        </p:txBody>
      </p:sp>
      <p:sp>
        <p:nvSpPr>
          <p:cNvPr id="391" name="Shape 39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buChar char="-"/>
            </a:pPr>
            <a:r>
              <a:rPr lang="en"/>
              <a:t>Complexities come from format ambiguity</a:t>
            </a:r>
          </a:p>
          <a:p>
            <a:pPr indent="-381000" lvl="1" marL="914400" marR="0" rtl="0" algn="l">
              <a:lnSpc>
                <a:spcPct val="100000"/>
              </a:lnSpc>
              <a:spcBef>
                <a:spcPts val="600"/>
              </a:spcBef>
              <a:spcAft>
                <a:spcPts val="0"/>
              </a:spcAft>
              <a:buClr>
                <a:schemeClr val="dk1"/>
              </a:buClr>
              <a:buSzPct val="80000"/>
              <a:buFont typeface="Arial"/>
              <a:buChar char="-"/>
            </a:pPr>
            <a:r>
              <a:rPr lang="en"/>
              <a:t>Plated drills?</a:t>
            </a:r>
          </a:p>
          <a:p>
            <a:pPr indent="-381000" lvl="1" marL="914400" marR="0" rtl="0" algn="l">
              <a:lnSpc>
                <a:spcPct val="100000"/>
              </a:lnSpc>
              <a:spcBef>
                <a:spcPts val="600"/>
              </a:spcBef>
              <a:spcAft>
                <a:spcPts val="0"/>
              </a:spcAft>
              <a:buClr>
                <a:schemeClr val="dk1"/>
              </a:buClr>
              <a:buSzPct val="80000"/>
              <a:buFont typeface="Arial"/>
              <a:buChar char="-"/>
            </a:pPr>
            <a:r>
              <a:rPr lang="en"/>
              <a:t>How is the edge defined?</a:t>
            </a:r>
          </a:p>
          <a:p>
            <a:pPr indent="-381000" lvl="1" marL="914400" marR="0" rtl="0" algn="l">
              <a:lnSpc>
                <a:spcPct val="100000"/>
              </a:lnSpc>
              <a:spcBef>
                <a:spcPts val="600"/>
              </a:spcBef>
              <a:spcAft>
                <a:spcPts val="0"/>
              </a:spcAft>
              <a:buClr>
                <a:schemeClr val="dk1"/>
              </a:buClr>
              <a:buSzPct val="80000"/>
              <a:buFont typeface="Arial"/>
              <a:buChar char="-"/>
            </a:pPr>
            <a:r>
              <a:rPr lang="en"/>
              <a:t>How is the drill format handled?</a:t>
            </a:r>
          </a:p>
          <a:p>
            <a:pPr indent="-381000" lvl="1" marL="914400" marR="0" rtl="0" algn="l">
              <a:lnSpc>
                <a:spcPct val="100000"/>
              </a:lnSpc>
              <a:spcBef>
                <a:spcPts val="600"/>
              </a:spcBef>
              <a:spcAft>
                <a:spcPts val="0"/>
              </a:spcAft>
              <a:buClr>
                <a:schemeClr val="dk1"/>
              </a:buClr>
              <a:buSzPct val="80000"/>
              <a:buFont typeface="Arial"/>
              <a:buChar char="-"/>
            </a:pPr>
            <a:r>
              <a:rPr lang="en"/>
              <a:t>Positive or negative internal layers?</a:t>
            </a:r>
          </a:p>
          <a:p>
            <a:pPr indent="-419100" lvl="0" marL="457200" marR="0" rtl="0" algn="l">
              <a:lnSpc>
                <a:spcPct val="100000"/>
              </a:lnSpc>
              <a:spcBef>
                <a:spcPts val="600"/>
              </a:spcBef>
              <a:spcAft>
                <a:spcPts val="0"/>
              </a:spcAft>
              <a:buClr>
                <a:schemeClr val="dk1"/>
              </a:buClr>
              <a:buSzPct val="100000"/>
              <a:buFont typeface="Arial"/>
              <a:buChar char="-"/>
            </a:pPr>
            <a:r>
              <a:rPr lang="en"/>
              <a:t>If in doubt, ask your fab!</a:t>
            </a:r>
          </a:p>
          <a:p>
            <a:pPr indent="-381000" lvl="1" marL="914400" marR="0" rtl="0" algn="l">
              <a:lnSpc>
                <a:spcPct val="100000"/>
              </a:lnSpc>
              <a:spcBef>
                <a:spcPts val="600"/>
              </a:spcBef>
              <a:spcAft>
                <a:spcPts val="0"/>
              </a:spcAft>
              <a:buClr>
                <a:schemeClr val="dk1"/>
              </a:buClr>
              <a:buSzPct val="80000"/>
              <a:buFont typeface="Arial"/>
              <a:buChar char="-"/>
            </a:pPr>
            <a:r>
              <a:rPr lang="en"/>
              <a:t>Folks get paid to help you. Take advantage!</a:t>
            </a: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5" name="Shape 395"/>
        <p:cNvGrpSpPr/>
        <p:nvPr/>
      </p:nvGrpSpPr>
      <p:grpSpPr>
        <a:xfrm>
          <a:off x="0" y="0"/>
          <a:ext cx="0" cy="0"/>
          <a:chOff x="0" y="0"/>
          <a:chExt cx="0" cy="0"/>
        </a:xfrm>
      </p:grpSpPr>
      <p:sp>
        <p:nvSpPr>
          <p:cNvPr id="396" name="Shape 39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Assembly: What you’ll need</a:t>
            </a:r>
          </a:p>
        </p:txBody>
      </p:sp>
      <p:sp>
        <p:nvSpPr>
          <p:cNvPr id="397" name="Shape 39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A decent iron</a:t>
            </a:r>
          </a:p>
          <a:p>
            <a:pPr indent="-419100" lvl="0" marL="457200" rtl="0">
              <a:spcBef>
                <a:spcPts val="0"/>
              </a:spcBef>
              <a:buClr>
                <a:schemeClr val="dk1"/>
              </a:buClr>
              <a:buSzPct val="100000"/>
              <a:buFont typeface="Arial"/>
              <a:buChar char="-"/>
            </a:pPr>
            <a:r>
              <a:rPr lang="en"/>
              <a:t>Solder</a:t>
            </a:r>
          </a:p>
          <a:p>
            <a:pPr indent="-419100" lvl="0" marL="457200" rtl="0">
              <a:spcBef>
                <a:spcPts val="0"/>
              </a:spcBef>
              <a:buClr>
                <a:schemeClr val="dk1"/>
              </a:buClr>
              <a:buSzPct val="100000"/>
              <a:buFont typeface="Arial"/>
              <a:buChar char="-"/>
            </a:pPr>
            <a:r>
              <a:rPr lang="en"/>
              <a:t>Desoldering braid</a:t>
            </a:r>
          </a:p>
          <a:p>
            <a:pPr indent="-419100" lvl="0" marL="457200" rtl="0">
              <a:spcBef>
                <a:spcPts val="0"/>
              </a:spcBef>
              <a:buClr>
                <a:schemeClr val="dk1"/>
              </a:buClr>
              <a:buSzPct val="100000"/>
              <a:buFont typeface="Arial"/>
              <a:buChar char="-"/>
            </a:pPr>
            <a:r>
              <a:rPr lang="en"/>
              <a:t>For SMD work:</a:t>
            </a:r>
          </a:p>
          <a:p>
            <a:pPr indent="-381000" lvl="1" marL="914400" rtl="0">
              <a:spcBef>
                <a:spcPts val="0"/>
              </a:spcBef>
              <a:buClr>
                <a:schemeClr val="dk1"/>
              </a:buClr>
              <a:buSzPct val="80000"/>
              <a:buFont typeface="Arial"/>
              <a:buChar char="-"/>
            </a:pPr>
            <a:r>
              <a:rPr lang="en"/>
              <a:t>Fine point stainless steel tweezers (Walgreens)</a:t>
            </a:r>
          </a:p>
          <a:p>
            <a:pPr indent="-381000" lvl="1" marL="914400" rtl="0">
              <a:spcBef>
                <a:spcPts val="0"/>
              </a:spcBef>
              <a:buClr>
                <a:schemeClr val="dk1"/>
              </a:buClr>
              <a:buSzPct val="80000"/>
              <a:buFont typeface="Arial"/>
              <a:buChar char="-"/>
            </a:pPr>
            <a:r>
              <a:rPr lang="en"/>
              <a:t>Solder paste (Chipquik is best. cheap Ebay/Amazon paste works, but not suggested)</a:t>
            </a:r>
          </a:p>
          <a:p>
            <a:pPr indent="-381000" lvl="1" marL="914400" rtl="0">
              <a:spcBef>
                <a:spcPts val="0"/>
              </a:spcBef>
              <a:buClr>
                <a:schemeClr val="dk1"/>
              </a:buClr>
              <a:buSzPct val="80000"/>
              <a:buFont typeface="Arial"/>
              <a:buChar char="-"/>
            </a:pPr>
            <a:r>
              <a:rPr lang="en"/>
              <a:t>Stencil?</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1" name="Shape 401"/>
        <p:cNvGrpSpPr/>
        <p:nvPr/>
      </p:nvGrpSpPr>
      <p:grpSpPr>
        <a:xfrm>
          <a:off x="0" y="0"/>
          <a:ext cx="0" cy="0"/>
          <a:chOff x="0" y="0"/>
          <a:chExt cx="0" cy="0"/>
        </a:xfrm>
      </p:grpSpPr>
      <p:sp>
        <p:nvSpPr>
          <p:cNvPr id="402" name="Shape 40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Assembly: SMD Placement</a:t>
            </a:r>
          </a:p>
        </p:txBody>
      </p:sp>
      <p:sp>
        <p:nvSpPr>
          <p:cNvPr id="403" name="Shape 40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Expect to bump them a bit</a:t>
            </a:r>
          </a:p>
          <a:p>
            <a:pPr indent="-381000" lvl="1" marL="914400" rtl="0">
              <a:spcBef>
                <a:spcPts val="0"/>
              </a:spcBef>
              <a:buClr>
                <a:schemeClr val="dk1"/>
              </a:buClr>
              <a:buSzPct val="80000"/>
              <a:buFont typeface="Arial"/>
              <a:buChar char="-"/>
            </a:pPr>
            <a:r>
              <a:rPr lang="en"/>
              <a:t>Usually pretty forgiving</a:t>
            </a:r>
          </a:p>
          <a:p>
            <a:pPr indent="-419100" lvl="0" marL="457200" rtl="0">
              <a:spcBef>
                <a:spcPts val="0"/>
              </a:spcBef>
              <a:buClr>
                <a:schemeClr val="dk1"/>
              </a:buClr>
              <a:buSzPct val="100000"/>
              <a:buFont typeface="Arial"/>
              <a:buChar char="-"/>
            </a:pPr>
            <a:r>
              <a:rPr lang="en"/>
              <a:t>Start with hard-to-reach parts</a:t>
            </a:r>
          </a:p>
          <a:p>
            <a:pPr indent="-381000" lvl="1" marL="914400" rtl="0">
              <a:spcBef>
                <a:spcPts val="0"/>
              </a:spcBef>
              <a:buClr>
                <a:schemeClr val="dk1"/>
              </a:buClr>
              <a:buSzPct val="80000"/>
              <a:buFont typeface="Arial"/>
              <a:buChar char="-"/>
            </a:pPr>
            <a:r>
              <a:rPr lang="en"/>
              <a:t>Stuff in center, tight fit, etc</a:t>
            </a:r>
          </a:p>
          <a:p>
            <a:pPr indent="-419100" lvl="0" marL="457200" rtl="0">
              <a:spcBef>
                <a:spcPts val="0"/>
              </a:spcBef>
              <a:buClr>
                <a:schemeClr val="dk1"/>
              </a:buClr>
              <a:buSzPct val="100000"/>
              <a:buFont typeface="Arial"/>
              <a:buChar char="-"/>
            </a:pPr>
            <a:r>
              <a:rPr lang="en"/>
              <a:t>Go to “easy” parts</a:t>
            </a:r>
          </a:p>
          <a:p>
            <a:pPr indent="-419100" lvl="0" marL="457200" rtl="0">
              <a:spcBef>
                <a:spcPts val="0"/>
              </a:spcBef>
              <a:buClr>
                <a:schemeClr val="dk1"/>
              </a:buClr>
              <a:buSzPct val="100000"/>
              <a:buFont typeface="Arial"/>
              <a:buChar char="-"/>
            </a:pPr>
            <a:r>
              <a:rPr lang="en"/>
              <a:t>End with large or finicky footprints</a:t>
            </a:r>
          </a:p>
          <a:p>
            <a:pPr indent="-381000" lvl="1" marL="914400" rtl="0">
              <a:spcBef>
                <a:spcPts val="0"/>
              </a:spcBef>
              <a:buClr>
                <a:schemeClr val="dk1"/>
              </a:buClr>
              <a:buSzPct val="80000"/>
              <a:buFont typeface="Arial"/>
              <a:buChar char="-"/>
            </a:pPr>
            <a:r>
              <a:rPr lang="en"/>
              <a:t>BGA, TQFP, etc</a:t>
            </a:r>
          </a:p>
        </p:txBody>
      </p:sp>
      <p:pic>
        <p:nvPicPr>
          <p:cNvPr id="404" name="Shape 404"/>
          <p:cNvPicPr preferRelativeResize="0"/>
          <p:nvPr/>
        </p:nvPicPr>
        <p:blipFill>
          <a:blip r:embed="rId3">
            <a:alphaModFix/>
          </a:blip>
          <a:stretch>
            <a:fillRect/>
          </a:stretch>
        </p:blipFill>
        <p:spPr>
          <a:xfrm>
            <a:off x="6743300" y="533049"/>
            <a:ext cx="2400701" cy="4610446"/>
          </a:xfrm>
          <a:prstGeom prst="rect">
            <a:avLst/>
          </a:prstGeom>
          <a:noFill/>
          <a:ln>
            <a:noFill/>
          </a:ln>
        </p:spPr>
      </p:pic>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8" name="Shape 408"/>
        <p:cNvGrpSpPr/>
        <p:nvPr/>
      </p:nvGrpSpPr>
      <p:grpSpPr>
        <a:xfrm>
          <a:off x="0" y="0"/>
          <a:ext cx="0" cy="0"/>
          <a:chOff x="0" y="0"/>
          <a:chExt cx="0" cy="0"/>
        </a:xfrm>
      </p:grpSpPr>
      <p:sp>
        <p:nvSpPr>
          <p:cNvPr id="409" name="Shape 40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Assembly: Planning BOM</a:t>
            </a:r>
          </a:p>
        </p:txBody>
      </p:sp>
      <p:sp>
        <p:nvSpPr>
          <p:cNvPr id="410" name="Shape 41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Giant printout </a:t>
            </a:r>
          </a:p>
          <a:p>
            <a:pPr indent="-381000" lvl="1" marL="914400" rtl="0">
              <a:spcBef>
                <a:spcPts val="0"/>
              </a:spcBef>
              <a:buClr>
                <a:schemeClr val="dk1"/>
              </a:buClr>
              <a:buSzPct val="80000"/>
              <a:buFont typeface="Arial"/>
              <a:buChar char="-"/>
            </a:pPr>
            <a:r>
              <a:rPr lang="en"/>
              <a:t>Include values, </a:t>
            </a:r>
            <a:br>
              <a:rPr lang="en"/>
            </a:br>
            <a:r>
              <a:rPr lang="en"/>
              <a:t>names, notes</a:t>
            </a:r>
          </a:p>
          <a:p>
            <a:pPr indent="-419100" lvl="0" marL="457200" rtl="0">
              <a:spcBef>
                <a:spcPts val="0"/>
              </a:spcBef>
              <a:buClr>
                <a:schemeClr val="dk1"/>
              </a:buClr>
              <a:buSzPct val="100000"/>
              <a:buFont typeface="Arial"/>
              <a:buChar char="-"/>
            </a:pPr>
            <a:r>
              <a:rPr lang="en"/>
              <a:t>Parts list</a:t>
            </a:r>
          </a:p>
        </p:txBody>
      </p:sp>
      <p:pic>
        <p:nvPicPr>
          <p:cNvPr id="411" name="Shape 411"/>
          <p:cNvPicPr preferRelativeResize="0"/>
          <p:nvPr/>
        </p:nvPicPr>
        <p:blipFill>
          <a:blip r:embed="rId3">
            <a:alphaModFix/>
          </a:blip>
          <a:stretch>
            <a:fillRect/>
          </a:stretch>
        </p:blipFill>
        <p:spPr>
          <a:xfrm>
            <a:off x="3703833" y="1063374"/>
            <a:ext cx="5440166" cy="4080124"/>
          </a:xfrm>
          <a:prstGeom prst="rect">
            <a:avLst/>
          </a:prstGeom>
          <a:noFill/>
          <a:ln>
            <a:noFill/>
          </a:ln>
        </p:spPr>
      </p:pic>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5" name="Shape 415"/>
        <p:cNvGrpSpPr/>
        <p:nvPr/>
      </p:nvGrpSpPr>
      <p:grpSpPr>
        <a:xfrm>
          <a:off x="0" y="0"/>
          <a:ext cx="0" cy="0"/>
          <a:chOff x="0" y="0"/>
          <a:chExt cx="0" cy="0"/>
        </a:xfrm>
      </p:grpSpPr>
      <p:sp>
        <p:nvSpPr>
          <p:cNvPr id="416" name="Shape 41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Assembly: Reflow Procedure</a:t>
            </a:r>
          </a:p>
        </p:txBody>
      </p:sp>
      <p:sp>
        <p:nvSpPr>
          <p:cNvPr id="417" name="Shape 41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Minimum required items:</a:t>
            </a:r>
          </a:p>
          <a:p>
            <a:pPr indent="-381000" lvl="1" marL="914400" rtl="0">
              <a:spcBef>
                <a:spcPts val="0"/>
              </a:spcBef>
              <a:buClr>
                <a:schemeClr val="dk1"/>
              </a:buClr>
              <a:buSzPct val="80000"/>
              <a:buFont typeface="Arial"/>
              <a:buChar char="-"/>
            </a:pPr>
            <a:r>
              <a:rPr lang="en"/>
              <a:t>Old pan</a:t>
            </a:r>
          </a:p>
          <a:p>
            <a:pPr indent="-381000" lvl="1" marL="914400" rtl="0">
              <a:spcBef>
                <a:spcPts val="0"/>
              </a:spcBef>
              <a:buClr>
                <a:schemeClr val="dk1"/>
              </a:buClr>
              <a:buSzPct val="80000"/>
              <a:buFont typeface="Arial"/>
              <a:buChar char="-"/>
            </a:pPr>
            <a:r>
              <a:rPr lang="en"/>
              <a:t>IR Thermometer</a:t>
            </a:r>
          </a:p>
          <a:p>
            <a:pPr indent="-419100" lvl="0" marL="457200" rtl="0">
              <a:spcBef>
                <a:spcPts val="0"/>
              </a:spcBef>
              <a:buClr>
                <a:schemeClr val="dk1"/>
              </a:buClr>
              <a:buSzPct val="100000"/>
              <a:buFont typeface="Arial"/>
              <a:buChar char="-"/>
            </a:pPr>
            <a:r>
              <a:rPr lang="en"/>
              <a:t>My home procedure</a:t>
            </a:r>
          </a:p>
          <a:p>
            <a:pPr indent="-381000" lvl="1" marL="914400" rtl="0">
              <a:spcBef>
                <a:spcPts val="0"/>
              </a:spcBef>
              <a:buClr>
                <a:schemeClr val="dk1"/>
              </a:buClr>
              <a:buSzPct val="80000"/>
              <a:buFont typeface="Arial"/>
              <a:buChar char="-"/>
            </a:pPr>
            <a:r>
              <a:rPr lang="en"/>
              <a:t>Medium til around 250F-300F</a:t>
            </a:r>
            <a:br>
              <a:rPr lang="en"/>
            </a:br>
            <a:r>
              <a:rPr lang="en"/>
              <a:t>(flux melts into matte pools)</a:t>
            </a:r>
          </a:p>
          <a:p>
            <a:pPr indent="-381000" lvl="1" marL="914400" rtl="0">
              <a:spcBef>
                <a:spcPts val="0"/>
              </a:spcBef>
              <a:buClr>
                <a:schemeClr val="dk1"/>
              </a:buClr>
              <a:buSzPct val="80000"/>
              <a:buFont typeface="Arial"/>
              <a:buChar char="-"/>
            </a:pPr>
            <a:r>
              <a:rPr lang="en"/>
              <a:t>High until solder flows (~250F)</a:t>
            </a:r>
          </a:p>
          <a:p>
            <a:pPr indent="-381000" lvl="1" marL="914400" rtl="0">
              <a:spcBef>
                <a:spcPts val="0"/>
              </a:spcBef>
              <a:buClr>
                <a:schemeClr val="dk1"/>
              </a:buClr>
              <a:buSzPct val="80000"/>
              <a:buFont typeface="Arial"/>
              <a:buChar char="-"/>
            </a:pPr>
            <a:r>
              <a:rPr lang="en"/>
              <a:t>Nudge parts if needed (careful!)</a:t>
            </a:r>
          </a:p>
          <a:p>
            <a:pPr indent="-381000" lvl="1" marL="914400" rtl="0">
              <a:spcBef>
                <a:spcPts val="0"/>
              </a:spcBef>
              <a:buClr>
                <a:schemeClr val="dk1"/>
              </a:buClr>
              <a:buSzPct val="80000"/>
              <a:buFont typeface="Arial"/>
              <a:buChar char="-"/>
            </a:pPr>
            <a:r>
              <a:rPr lang="en"/>
              <a:t>Remove pan from burner</a:t>
            </a:r>
          </a:p>
        </p:txBody>
      </p:sp>
      <p:pic>
        <p:nvPicPr>
          <p:cNvPr id="418" name="Shape 418"/>
          <p:cNvPicPr preferRelativeResize="0"/>
          <p:nvPr/>
        </p:nvPicPr>
        <p:blipFill>
          <a:blip r:embed="rId3">
            <a:alphaModFix/>
          </a:blip>
          <a:stretch>
            <a:fillRect/>
          </a:stretch>
        </p:blipFill>
        <p:spPr>
          <a:xfrm>
            <a:off x="6083903" y="1063375"/>
            <a:ext cx="3060093" cy="4080124"/>
          </a:xfrm>
          <a:prstGeom prst="rect">
            <a:avLst/>
          </a:prstGeom>
          <a:noFill/>
          <a:ln>
            <a:noFill/>
          </a:ln>
        </p:spPr>
      </p:pic>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Assembly: Through-Hole</a:t>
            </a:r>
          </a:p>
        </p:txBody>
      </p:sp>
      <p:sp>
        <p:nvSpPr>
          <p:cNvPr id="424" name="Shape 42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buChar char="-"/>
            </a:pPr>
            <a:r>
              <a:rPr lang="en"/>
              <a:t>Lots of good video tutorials</a:t>
            </a:r>
          </a:p>
          <a:p>
            <a:pPr indent="-419100" lvl="0" marL="457200" marR="0" rtl="0" algn="l">
              <a:lnSpc>
                <a:spcPct val="100000"/>
              </a:lnSpc>
              <a:spcBef>
                <a:spcPts val="600"/>
              </a:spcBef>
              <a:spcAft>
                <a:spcPts val="0"/>
              </a:spcAft>
              <a:buClr>
                <a:schemeClr val="dk1"/>
              </a:buClr>
              <a:buSzPct val="100000"/>
              <a:buFont typeface="Arial"/>
              <a:buChar char="-"/>
            </a:pPr>
            <a:r>
              <a:rPr lang="en"/>
              <a:t>Mostly practice</a:t>
            </a:r>
          </a:p>
          <a:p>
            <a:pPr indent="-419100" lvl="0" marL="457200" marR="0" rtl="0" algn="l">
              <a:lnSpc>
                <a:spcPct val="100000"/>
              </a:lnSpc>
              <a:spcBef>
                <a:spcPts val="600"/>
              </a:spcBef>
              <a:spcAft>
                <a:spcPts val="0"/>
              </a:spcAft>
              <a:buClr>
                <a:schemeClr val="dk1"/>
              </a:buClr>
              <a:buSzPct val="100000"/>
              <a:buFont typeface="Arial"/>
              <a:buChar char="-"/>
            </a:pPr>
            <a:r>
              <a:rPr lang="en"/>
              <a:t>Lots of flux</a:t>
            </a:r>
          </a:p>
          <a:p>
            <a:pPr indent="-419100" lvl="0" marL="457200" marR="0" rtl="0" algn="l">
              <a:lnSpc>
                <a:spcPct val="100000"/>
              </a:lnSpc>
              <a:spcBef>
                <a:spcPts val="600"/>
              </a:spcBef>
              <a:spcAft>
                <a:spcPts val="0"/>
              </a:spcAft>
              <a:buClr>
                <a:schemeClr val="dk1"/>
              </a:buClr>
              <a:buSzPct val="100000"/>
              <a:buFont typeface="Arial"/>
              <a:buChar char="-"/>
            </a:pPr>
            <a:r>
              <a:rPr lang="en"/>
              <a:t>Pro tips: </a:t>
            </a:r>
          </a:p>
          <a:p>
            <a:pPr indent="-381000" lvl="1" marL="914400" marR="0" rtl="0" algn="l">
              <a:lnSpc>
                <a:spcPct val="100000"/>
              </a:lnSpc>
              <a:spcBef>
                <a:spcPts val="600"/>
              </a:spcBef>
              <a:spcAft>
                <a:spcPts val="0"/>
              </a:spcAft>
              <a:buClr>
                <a:schemeClr val="dk1"/>
              </a:buClr>
              <a:buSzPct val="80000"/>
              <a:buFont typeface="Arial"/>
              <a:buChar char="-"/>
            </a:pPr>
            <a:r>
              <a:rPr lang="en"/>
              <a:t>Poster Tack is your friend.</a:t>
            </a:r>
          </a:p>
          <a:p>
            <a:pPr indent="-381000" lvl="2" marL="1371600" marR="0" rtl="0" algn="l">
              <a:lnSpc>
                <a:spcPct val="100000"/>
              </a:lnSpc>
              <a:spcBef>
                <a:spcPts val="600"/>
              </a:spcBef>
              <a:spcAft>
                <a:spcPts val="0"/>
              </a:spcAft>
              <a:buClr>
                <a:schemeClr val="dk1"/>
              </a:buClr>
              <a:buSzPct val="80000"/>
              <a:buFont typeface="Arial"/>
              <a:buChar char="-"/>
            </a:pPr>
            <a:r>
              <a:rPr lang="en"/>
              <a:t>Holds board firmly to table</a:t>
            </a:r>
          </a:p>
          <a:p>
            <a:pPr indent="-381000" lvl="2" marL="1371600" marR="0" rtl="0" algn="l">
              <a:lnSpc>
                <a:spcPct val="100000"/>
              </a:lnSpc>
              <a:spcBef>
                <a:spcPts val="600"/>
              </a:spcBef>
              <a:spcAft>
                <a:spcPts val="0"/>
              </a:spcAft>
              <a:buClr>
                <a:schemeClr val="dk1"/>
              </a:buClr>
              <a:buSzPct val="80000"/>
              <a:buFont typeface="Arial"/>
              <a:buChar char="-"/>
            </a:pPr>
            <a:r>
              <a:rPr lang="en"/>
              <a:t>Blob around loose parts</a:t>
            </a:r>
          </a:p>
          <a:p>
            <a:pPr indent="-381000" lvl="1" marL="914400" marR="0" rtl="0" algn="l">
              <a:lnSpc>
                <a:spcPct val="100000"/>
              </a:lnSpc>
              <a:spcBef>
                <a:spcPts val="600"/>
              </a:spcBef>
              <a:spcAft>
                <a:spcPts val="0"/>
              </a:spcAft>
              <a:buClr>
                <a:schemeClr val="dk1"/>
              </a:buClr>
              <a:buSzPct val="80000"/>
              <a:buFont typeface="Arial"/>
              <a:buChar char="-"/>
            </a:pPr>
            <a:r>
              <a:rPr lang="en"/>
              <a:t>Sparkfun Locking headers = &lt;3</a:t>
            </a:r>
            <a:br>
              <a:rPr lang="en"/>
            </a:br>
            <a:r>
              <a:rPr lang="en"/>
              <a:t>https://www.sparkfun.com/tutorials/114</a:t>
            </a:r>
            <a:br>
              <a:rPr lang="en"/>
            </a:b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Board one: How to learn from it</a:t>
            </a:r>
          </a:p>
        </p:txBody>
      </p:sp>
      <p:sp>
        <p:nvSpPr>
          <p:cNvPr id="61" name="Shape 6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Build 2 copies</a:t>
            </a:r>
          </a:p>
          <a:p>
            <a:pPr indent="-381000" lvl="1" marL="914400" rtl="0">
              <a:spcBef>
                <a:spcPts val="0"/>
              </a:spcBef>
              <a:buClr>
                <a:schemeClr val="dk1"/>
              </a:buClr>
              <a:buSzPct val="80000"/>
              <a:buFont typeface="Arial"/>
              <a:buChar char="-"/>
            </a:pPr>
            <a:r>
              <a:rPr lang="en"/>
              <a:t>1 to fix at all costs</a:t>
            </a:r>
          </a:p>
          <a:p>
            <a:pPr indent="-381000" lvl="1" marL="914400" rtl="0">
              <a:spcBef>
                <a:spcPts val="0"/>
              </a:spcBef>
              <a:buClr>
                <a:schemeClr val="dk1"/>
              </a:buClr>
              <a:buSzPct val="80000"/>
              <a:buFont typeface="Arial"/>
              <a:buChar char="-"/>
            </a:pPr>
            <a:r>
              <a:rPr lang="en"/>
              <a:t>1 to verify corrections or failures</a:t>
            </a:r>
          </a:p>
          <a:p>
            <a:pPr indent="-381000" lvl="1" marL="914400" rtl="0">
              <a:spcBef>
                <a:spcPts val="0"/>
              </a:spcBef>
              <a:buClr>
                <a:schemeClr val="dk1"/>
              </a:buClr>
              <a:buSzPct val="80000"/>
              <a:buFont typeface="Arial"/>
              <a:buChar char="-"/>
            </a:pPr>
            <a:r>
              <a:rPr lang="en"/>
              <a:t>If possible, save 1 as a “control” layout.</a:t>
            </a:r>
          </a:p>
          <a:p>
            <a:pPr indent="-419100" lvl="0" marL="457200" rtl="0">
              <a:spcBef>
                <a:spcPts val="0"/>
              </a:spcBef>
              <a:buClr>
                <a:schemeClr val="dk1"/>
              </a:buClr>
              <a:buSzPct val="100000"/>
              <a:buFont typeface="Arial"/>
              <a:buChar char="-"/>
            </a:pPr>
            <a:r>
              <a:rPr lang="en"/>
              <a:t>Make notes on spacing/sizes</a:t>
            </a:r>
          </a:p>
          <a:p>
            <a:pPr indent="-419100" lvl="0" marL="457200" rtl="0">
              <a:spcBef>
                <a:spcPts val="0"/>
              </a:spcBef>
              <a:buClr>
                <a:schemeClr val="dk1"/>
              </a:buClr>
              <a:buSzPct val="100000"/>
              <a:buFont typeface="Arial"/>
              <a:buChar char="-"/>
            </a:pPr>
            <a:r>
              <a:rPr lang="en"/>
              <a:t>Avoid adding microcontrollers</a:t>
            </a:r>
          </a:p>
          <a:p>
            <a:pPr indent="-419100" lvl="0" marL="457200">
              <a:spcBef>
                <a:spcPts val="0"/>
              </a:spcBef>
              <a:buClr>
                <a:schemeClr val="dk1"/>
              </a:buClr>
              <a:buSzPct val="100000"/>
              <a:buFont typeface="Arial"/>
              <a:buChar char="-"/>
            </a:pPr>
            <a:r>
              <a:rPr lang="en"/>
              <a:t>Make notes of other difficulties</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8" name="Shape 428"/>
        <p:cNvGrpSpPr/>
        <p:nvPr/>
      </p:nvGrpSpPr>
      <p:grpSpPr>
        <a:xfrm>
          <a:off x="0" y="0"/>
          <a:ext cx="0" cy="0"/>
          <a:chOff x="0" y="0"/>
          <a:chExt cx="0" cy="0"/>
        </a:xfrm>
      </p:grpSpPr>
      <p:sp>
        <p:nvSpPr>
          <p:cNvPr id="429" name="Shape 42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Questions! </a:t>
            </a:r>
          </a:p>
        </p:txBody>
      </p:sp>
      <p:sp>
        <p:nvSpPr>
          <p:cNvPr id="430" name="Shape 430"/>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t/>
            </a:r>
            <a:endParaRPr/>
          </a:p>
        </p:txBody>
      </p:sp>
      <p:pic>
        <p:nvPicPr>
          <p:cNvPr id="431" name="Shape 431"/>
          <p:cNvPicPr preferRelativeResize="0"/>
          <p:nvPr/>
        </p:nvPicPr>
        <p:blipFill>
          <a:blip r:embed="rId3">
            <a:alphaModFix/>
          </a:blip>
          <a:stretch>
            <a:fillRect/>
          </a:stretch>
        </p:blipFill>
        <p:spPr>
          <a:xfrm>
            <a:off x="2325209" y="1063376"/>
            <a:ext cx="4493577" cy="408012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Picking your design tool</a:t>
            </a:r>
          </a:p>
        </p:txBody>
      </p:sp>
      <p:sp>
        <p:nvSpPr>
          <p:cNvPr id="67" name="Shape 6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Cost to you</a:t>
            </a:r>
          </a:p>
          <a:p>
            <a:pPr indent="-419100" lvl="0" marL="457200" rtl="0">
              <a:spcBef>
                <a:spcPts val="0"/>
              </a:spcBef>
              <a:buClr>
                <a:schemeClr val="dk1"/>
              </a:buClr>
              <a:buSzPct val="100000"/>
              <a:buFont typeface="Arial"/>
              <a:buChar char="-"/>
            </a:pPr>
            <a:r>
              <a:rPr lang="en"/>
              <a:t>Features + Upgrade path</a:t>
            </a:r>
          </a:p>
          <a:p>
            <a:pPr indent="-419100" lvl="0" marL="457200" rtl="0">
              <a:spcBef>
                <a:spcPts val="0"/>
              </a:spcBef>
              <a:buClr>
                <a:schemeClr val="dk1"/>
              </a:buClr>
              <a:buSzPct val="100000"/>
              <a:buFont typeface="Arial"/>
              <a:buChar char="-"/>
            </a:pPr>
            <a:r>
              <a:rPr lang="en"/>
              <a:t>Ease of Use + Learning Curve</a:t>
            </a:r>
          </a:p>
          <a:p>
            <a:pPr indent="-419100" lvl="0" marL="457200" rtl="0">
              <a:spcBef>
                <a:spcPts val="0"/>
              </a:spcBef>
              <a:buClr>
                <a:schemeClr val="dk1"/>
              </a:buClr>
              <a:buSzPct val="100000"/>
              <a:buFont typeface="Arial"/>
              <a:buChar char="-"/>
            </a:pPr>
            <a:r>
              <a:rPr lang="en"/>
              <a:t>Community + Documentation</a:t>
            </a:r>
          </a:p>
          <a:p>
            <a:pPr indent="-419100" lvl="0" marL="457200" rtl="0">
              <a:spcBef>
                <a:spcPts val="0"/>
              </a:spcBef>
              <a:buClr>
                <a:schemeClr val="dk1"/>
              </a:buClr>
              <a:buSzPct val="100000"/>
              <a:buFont typeface="Arial"/>
              <a:buChar char="-"/>
            </a:pPr>
            <a:r>
              <a:rPr lang="en"/>
              <a:t>Existing parts</a:t>
            </a:r>
          </a:p>
          <a:p>
            <a:pPr indent="-419100" lvl="0" marL="457200" rtl="0">
              <a:spcBef>
                <a:spcPts val="0"/>
              </a:spcBef>
              <a:buClr>
                <a:schemeClr val="dk1"/>
              </a:buClr>
              <a:buSzPct val="100000"/>
              <a:buFont typeface="Arial"/>
              <a:buChar char="-"/>
            </a:pPr>
            <a:r>
              <a:rPr lang="en"/>
              <a:t>Cost to others</a:t>
            </a:r>
          </a:p>
          <a:p>
            <a:pPr indent="-419100" lvl="0" marL="457200">
              <a:spcBef>
                <a:spcPts val="0"/>
              </a:spcBef>
              <a:buClr>
                <a:schemeClr val="dk1"/>
              </a:buClr>
              <a:buSzPct val="100000"/>
              <a:buFont typeface="Arial"/>
              <a:buChar char="-"/>
            </a:pPr>
            <a:r>
              <a:rPr lang="en"/>
              <a:t>Every tool sucks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Picking Your Design Tools</a:t>
            </a:r>
          </a:p>
        </p:txBody>
      </p:sp>
      <p:sp>
        <p:nvSpPr>
          <p:cNvPr id="73" name="Shape 73"/>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Clearly biased suggestions:</a:t>
            </a:r>
          </a:p>
          <a:p>
            <a:pPr indent="-419100" lvl="0" marL="457200" rtl="0">
              <a:spcBef>
                <a:spcPts val="0"/>
              </a:spcBef>
              <a:buClr>
                <a:schemeClr val="dk1"/>
              </a:buClr>
              <a:buSzPct val="100000"/>
              <a:buFont typeface="Arial"/>
              <a:buChar char="-"/>
            </a:pPr>
            <a:r>
              <a:rPr lang="en"/>
              <a:t>KiCAD</a:t>
            </a:r>
          </a:p>
          <a:p>
            <a:pPr indent="-381000" lvl="1" marL="914400" rtl="0">
              <a:spcBef>
                <a:spcPts val="0"/>
              </a:spcBef>
              <a:buClr>
                <a:schemeClr val="dk1"/>
              </a:buClr>
              <a:buSzPct val="80000"/>
              <a:buFont typeface="Arial"/>
              <a:buChar char="-"/>
            </a:pPr>
            <a:r>
              <a:rPr lang="en"/>
              <a:t>Free, open source</a:t>
            </a:r>
          </a:p>
          <a:p>
            <a:pPr indent="-381000" lvl="1" marL="914400" rtl="0">
              <a:spcBef>
                <a:spcPts val="0"/>
              </a:spcBef>
              <a:buClr>
                <a:schemeClr val="dk1"/>
              </a:buClr>
              <a:buSzPct val="80000"/>
              <a:buFont typeface="Arial"/>
              <a:buChar char="-"/>
            </a:pPr>
            <a:r>
              <a:rPr lang="en"/>
              <a:t>Great community</a:t>
            </a:r>
          </a:p>
          <a:p>
            <a:pPr indent="-381000" lvl="1" marL="914400" rtl="0">
              <a:spcBef>
                <a:spcPts val="0"/>
              </a:spcBef>
              <a:buClr>
                <a:schemeClr val="dk1"/>
              </a:buClr>
              <a:buSzPct val="80000"/>
              <a:buFont typeface="Arial"/>
              <a:buChar char="-"/>
            </a:pPr>
            <a:r>
              <a:rPr lang="en"/>
              <a:t>No design restrictions</a:t>
            </a:r>
          </a:p>
          <a:p>
            <a:pPr indent="-381000" lvl="1" marL="914400" rtl="0">
              <a:spcBef>
                <a:spcPts val="0"/>
              </a:spcBef>
              <a:buClr>
                <a:schemeClr val="dk1"/>
              </a:buClr>
              <a:buSzPct val="80000"/>
              <a:buFont typeface="Arial"/>
              <a:buChar char="-"/>
            </a:pPr>
            <a:r>
              <a:rPr lang="en"/>
              <a:t>!! Quirks, bugs, version-specific issues</a:t>
            </a:r>
          </a:p>
          <a:p>
            <a:pPr indent="-381000" lvl="1" marL="914400" rtl="0">
              <a:spcBef>
                <a:spcPts val="0"/>
              </a:spcBef>
              <a:buClr>
                <a:schemeClr val="dk1"/>
              </a:buClr>
              <a:buSzPct val="80000"/>
              <a:buFont typeface="Arial"/>
              <a:buChar char="-"/>
            </a:pPr>
            <a:r>
              <a:rPr lang="en"/>
              <a:t>Rapidly improving</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Picking Your Design Tool</a:t>
            </a:r>
          </a:p>
        </p:txBody>
      </p:sp>
      <p:sp>
        <p:nvSpPr>
          <p:cNvPr id="79" name="Shape 7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Eagle</a:t>
            </a:r>
          </a:p>
          <a:p>
            <a:pPr indent="-381000" lvl="1" marL="914400" rtl="0">
              <a:spcBef>
                <a:spcPts val="0"/>
              </a:spcBef>
              <a:buClr>
                <a:schemeClr val="dk1"/>
              </a:buClr>
              <a:buSzPct val="80000"/>
              <a:buFont typeface="Arial"/>
              <a:buChar char="-"/>
            </a:pPr>
            <a:r>
              <a:rPr lang="en"/>
              <a:t>Easy to get started with</a:t>
            </a:r>
          </a:p>
          <a:p>
            <a:pPr indent="-381000" lvl="1" marL="914400" rtl="0">
              <a:spcBef>
                <a:spcPts val="0"/>
              </a:spcBef>
              <a:buClr>
                <a:schemeClr val="dk1"/>
              </a:buClr>
              <a:buSzPct val="80000"/>
              <a:buFont typeface="Arial"/>
              <a:buChar char="-"/>
            </a:pPr>
            <a:r>
              <a:rPr lang="en"/>
              <a:t>Great community</a:t>
            </a:r>
          </a:p>
          <a:p>
            <a:pPr indent="-381000" lvl="1" marL="914400" rtl="0">
              <a:spcBef>
                <a:spcPts val="0"/>
              </a:spcBef>
              <a:buClr>
                <a:schemeClr val="dk1"/>
              </a:buClr>
              <a:buSzPct val="80000"/>
              <a:buFont typeface="Arial"/>
              <a:buChar char="-"/>
            </a:pPr>
            <a:r>
              <a:rPr lang="en"/>
              <a:t>Well developed community libraries</a:t>
            </a:r>
          </a:p>
          <a:p>
            <a:pPr indent="-381000" lvl="1" marL="914400" rtl="0">
              <a:spcBef>
                <a:spcPts val="0"/>
              </a:spcBef>
              <a:buClr>
                <a:schemeClr val="dk1"/>
              </a:buClr>
              <a:buSzPct val="80000"/>
              <a:buFont typeface="Arial"/>
              <a:buChar char="-"/>
            </a:pPr>
            <a:r>
              <a:rPr lang="en"/>
              <a:t>de-facto standard in the Arduino community</a:t>
            </a:r>
          </a:p>
          <a:p>
            <a:pPr indent="-381000" lvl="1" marL="914400" rtl="0">
              <a:spcBef>
                <a:spcPts val="0"/>
              </a:spcBef>
              <a:buClr>
                <a:schemeClr val="dk1"/>
              </a:buClr>
              <a:buSzPct val="80000"/>
              <a:buFont typeface="Arial"/>
              <a:buChar char="-"/>
            </a:pPr>
            <a:r>
              <a:rPr lang="en"/>
              <a:t>!! VERY stagnant development. </a:t>
            </a:r>
          </a:p>
          <a:p>
            <a:pPr indent="-381000" lvl="1" marL="914400" rtl="0">
              <a:spcBef>
                <a:spcPts val="0"/>
              </a:spcBef>
              <a:buClr>
                <a:schemeClr val="dk1"/>
              </a:buClr>
              <a:buSzPct val="80000"/>
              <a:buFont typeface="Arial"/>
              <a:buChar char="-"/>
            </a:pPr>
            <a:r>
              <a:rPr lang="en"/>
              <a:t>!! Lots of restrictions on free versions</a:t>
            </a:r>
          </a:p>
          <a:p>
            <a:pPr>
              <a:spcBef>
                <a:spcPts val="0"/>
              </a:spcBef>
              <a:buNone/>
            </a:pPr>
            <a:r>
              <a:rPr lang="en"/>
              <a:t>If in doubt, try KiCAD first.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