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57" r:id="rId3"/>
    <p:sldId id="259" r:id="rId4"/>
    <p:sldId id="266" r:id="rId5"/>
    <p:sldId id="268" r:id="rId6"/>
    <p:sldId id="272" r:id="rId7"/>
    <p:sldId id="271" r:id="rId8"/>
    <p:sldId id="270" r:id="rId9"/>
    <p:sldId id="261" r:id="rId10"/>
    <p:sldId id="265" r:id="rId11"/>
    <p:sldId id="273" r:id="rId12"/>
    <p:sldId id="263" r:id="rId13"/>
    <p:sldId id="260" r:id="rId14"/>
    <p:sldId id="267" r:id="rId15"/>
  </p:sldIdLst>
  <p:sldSz cx="9144000" cy="5715000" type="screen16x10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26">
          <p15:clr>
            <a:srgbClr val="A4A3A4"/>
          </p15:clr>
        </p15:guide>
        <p15:guide id="2" pos="28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AB0FB2-362C-40E2-822A-13AA919AAA98}" v="6" dt="2023-05-24T08:19:29.704"/>
    <p1510:client id="{317E5DBB-04D3-DE12-BC54-A009BA59B207}" v="603" dt="2023-06-22T13:59:17.288"/>
    <p1510:client id="{523C93ED-3182-8622-0F4C-4C68B802A8C0}" v="3" dt="2023-07-06T17:07:43.167"/>
    <p1510:client id="{5A72FD5D-61EB-DC9D-711A-2577AF97DFC0}" v="9" dt="2023-06-22T14:05:14.912"/>
    <p1510:client id="{625E5B5F-C8F1-5E4B-5182-1CE5451BC60C}" v="397" dt="2023-07-06T15:15:55.168"/>
    <p1510:client id="{6D004D07-9E2E-482E-92C8-98CF4824A749}" v="24" dt="2023-05-24T08:36:35.862"/>
    <p1510:client id="{6FFCA2A0-CA2C-8D59-E63E-FBA17C6D47DA}" v="735" dt="2023-07-06T17:50:39.624"/>
    <p1510:client id="{7B8C1CC9-47E9-44BD-BCEB-134C4C2BBB4C}" v="20" dt="2023-07-04T12:06:49.556"/>
    <p1510:client id="{8F13E06C-31AB-6A90-4E51-E78E5318FD46}" v="133" dt="2023-06-22T19:32:08.604"/>
    <p1510:client id="{9A4D5CA7-3AB2-429D-9BA8-CC88FA2F296C}" v="29" dt="2023-07-03T12:10:07.349"/>
    <p1510:client id="{A14F46D7-C9BA-1350-C5DE-6DC44F7CCA62}" v="190" dt="2023-07-06T18:06:21.735"/>
    <p1510:client id="{A208871E-1373-44F9-9F21-9B732F74EC4A}" v="1" dt="2023-05-24T08:17:10.914"/>
    <p1510:client id="{A9F552A0-A2E7-58BF-A0DA-A9E4D96758FF}" v="91" dt="2023-05-24T09:34:22.601"/>
    <p1510:client id="{BFEA533F-1E93-41DE-905E-B98B520655E8}" v="724" dt="2023-07-06T14:52:49.564"/>
    <p1510:client id="{D78928B6-195A-8C55-7ACA-313E48C7659C}" v="2" dt="2023-05-24T08:39:09.319"/>
    <p1510:client id="{EC110D99-DDC5-8275-72AE-18A4E377DA16}" v="13" dt="2023-05-24T08:38:24.731"/>
    <p1510:client id="{ECE7C741-440E-D939-567B-A138F76F14BC}" v="110" dt="2023-06-22T18:38:29.3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026"/>
        <p:guide pos="2888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1009-9F78-024B-8950-3096FEFD8518}" type="datetimeFigureOut">
              <a:rPr lang="de-DE" smtClean="0"/>
              <a:t>06.07.2023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3C82-0B27-EC43-BF8C-6CE621CAA7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8066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1009-9F78-024B-8950-3096FEFD8518}" type="datetimeFigureOut">
              <a:rPr lang="de-DE" smtClean="0"/>
              <a:t>06.07.2023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3C82-0B27-EC43-BF8C-6CE621CAA7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3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171979"/>
            <a:ext cx="2057400" cy="3656542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71979"/>
            <a:ext cx="6019800" cy="365654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1009-9F78-024B-8950-3096FEFD8518}" type="datetimeFigureOut">
              <a:rPr lang="de-DE" smtClean="0"/>
              <a:t>06.07.2023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3C82-0B27-EC43-BF8C-6CE621CAA7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3438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1009-9F78-024B-8950-3096FEFD8518}" type="datetimeFigureOut">
              <a:rPr lang="de-DE" smtClean="0"/>
              <a:t>06.07.2023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3C82-0B27-EC43-BF8C-6CE621CAA7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4407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1009-9F78-024B-8950-3096FEFD8518}" type="datetimeFigureOut">
              <a:rPr lang="de-DE" smtClean="0"/>
              <a:t>06.07.2023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3C82-0B27-EC43-BF8C-6CE621CAA7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54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000125"/>
            <a:ext cx="4038600" cy="28283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000125"/>
            <a:ext cx="4038600" cy="28283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1009-9F78-024B-8950-3096FEFD8518}" type="datetimeFigureOut">
              <a:rPr lang="de-DE" smtClean="0"/>
              <a:t>06.07.2023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3C82-0B27-EC43-BF8C-6CE621CAA7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8618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1009-9F78-024B-8950-3096FEFD8518}" type="datetimeFigureOut">
              <a:rPr lang="de-DE" smtClean="0"/>
              <a:t>06.07.2023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3C82-0B27-EC43-BF8C-6CE621CAA7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6077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1009-9F78-024B-8950-3096FEFD8518}" type="datetimeFigureOut">
              <a:rPr lang="de-DE" smtClean="0"/>
              <a:t>06.07.2023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3C82-0B27-EC43-BF8C-6CE621CAA7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118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1009-9F78-024B-8950-3096FEFD8518}" type="datetimeFigureOut">
              <a:rPr lang="de-DE" smtClean="0"/>
              <a:t>06.07.2023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3C82-0B27-EC43-BF8C-6CE621CAA7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1357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1009-9F78-024B-8950-3096FEFD8518}" type="datetimeFigureOut">
              <a:rPr lang="de-DE" smtClean="0"/>
              <a:t>06.07.2023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3C82-0B27-EC43-BF8C-6CE621CAA7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364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1009-9F78-024B-8950-3096FEFD8518}" type="datetimeFigureOut">
              <a:rPr lang="de-DE" smtClean="0"/>
              <a:t>06.07.2023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3C82-0B27-EC43-BF8C-6CE621CAA7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8142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01009-9F78-024B-8950-3096FEFD8518}" type="datetimeFigureOut">
              <a:rPr lang="de-DE" smtClean="0"/>
              <a:t>06.07.2023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C3C82-0B27-EC43-BF8C-6CE621CAA7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8139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tertitel 2">
            <a:extLst>
              <a:ext uri="{FF2B5EF4-FFF2-40B4-BE49-F238E27FC236}">
                <a16:creationId xmlns:a16="http://schemas.microsoft.com/office/drawing/2014/main" id="{65798840-011C-06C7-7935-BD6E7A1C0C50}"/>
              </a:ext>
            </a:extLst>
          </p:cNvPr>
          <p:cNvSpPr>
            <a:spLocks noGrp="1"/>
          </p:cNvSpPr>
          <p:nvPr/>
        </p:nvSpPr>
        <p:spPr>
          <a:xfrm>
            <a:off x="241589" y="5017783"/>
            <a:ext cx="8660822" cy="5689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600" dirty="0">
                <a:latin typeface="Arial"/>
                <a:cs typeface="Arial"/>
              </a:rPr>
              <a:t>Mohamad Al Turk, Burkhard von Dewitz, Josefine Peters, Anna Wozniak		07.07.2023</a:t>
            </a:r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851FC3B1-5E1F-4E8D-79E6-C8CF7B1A9E1E}"/>
              </a:ext>
            </a:extLst>
          </p:cNvPr>
          <p:cNvSpPr>
            <a:spLocks noGrp="1"/>
          </p:cNvSpPr>
          <p:nvPr/>
        </p:nvSpPr>
        <p:spPr>
          <a:xfrm>
            <a:off x="4829036" y="1447208"/>
            <a:ext cx="3479569" cy="24999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600" dirty="0">
                <a:solidFill>
                  <a:schemeClr val="tx1"/>
                </a:solidFill>
                <a:latin typeface="Arial"/>
                <a:cs typeface="Arial"/>
              </a:rPr>
              <a:t>10 Künstler = 10 Klassen</a:t>
            </a:r>
            <a:endParaRPr lang="de-DE" dirty="0">
              <a:solidFill>
                <a:schemeClr val="tx1"/>
              </a:solidFill>
              <a:latin typeface="Calibri"/>
              <a:cs typeface="Calibri"/>
            </a:endParaRPr>
          </a:p>
          <a:p>
            <a:pPr algn="l"/>
            <a:endParaRPr lang="de-DE" sz="1600" dirty="0">
              <a:solidFill>
                <a:schemeClr val="tx1"/>
              </a:solidFill>
              <a:latin typeface="Arial"/>
              <a:cs typeface="Arial"/>
            </a:endParaRPr>
          </a:p>
          <a:p>
            <a:pPr algn="l"/>
            <a:r>
              <a:rPr lang="de-DE" sz="1600" dirty="0">
                <a:solidFill>
                  <a:schemeClr val="tx1"/>
                </a:solidFill>
                <a:latin typeface="Arial"/>
                <a:cs typeface="Arial"/>
              </a:rPr>
              <a:t>Insgesamt ca. 4000 Bilder</a:t>
            </a:r>
          </a:p>
          <a:p>
            <a:pPr algn="l"/>
            <a:r>
              <a:rPr lang="de-DE" sz="1600" dirty="0">
                <a:solidFill>
                  <a:schemeClr val="tx1"/>
                </a:solidFill>
                <a:latin typeface="Arial"/>
                <a:cs typeface="Arial"/>
              </a:rPr>
              <a:t>per Künstler mind. 200</a:t>
            </a:r>
          </a:p>
          <a:p>
            <a:pPr algn="l"/>
            <a:endParaRPr lang="de-DE" sz="1600" dirty="0">
              <a:solidFill>
                <a:schemeClr val="tx1"/>
              </a:solidFill>
              <a:latin typeface="Arial"/>
              <a:cs typeface="Arial"/>
            </a:endParaRPr>
          </a:p>
          <a:p>
            <a:pPr algn="l"/>
            <a:r>
              <a:rPr lang="de-DE" sz="1600" dirty="0" err="1">
                <a:solidFill>
                  <a:schemeClr val="tx1"/>
                </a:solidFill>
                <a:latin typeface="Arial"/>
                <a:cs typeface="Arial"/>
              </a:rPr>
              <a:t>Trainingset</a:t>
            </a:r>
            <a:r>
              <a:rPr lang="de-DE" sz="1600" dirty="0">
                <a:solidFill>
                  <a:schemeClr val="tx1"/>
                </a:solidFill>
                <a:latin typeface="Arial"/>
                <a:cs typeface="Arial"/>
              </a:rPr>
              <a:t>: 80%</a:t>
            </a:r>
          </a:p>
          <a:p>
            <a:pPr algn="l"/>
            <a:r>
              <a:rPr lang="de-DE" sz="1600" dirty="0" err="1">
                <a:solidFill>
                  <a:schemeClr val="tx1"/>
                </a:solidFill>
                <a:latin typeface="Arial"/>
                <a:cs typeface="Arial"/>
              </a:rPr>
              <a:t>Testset</a:t>
            </a:r>
            <a:r>
              <a:rPr lang="de-DE" sz="1600" dirty="0">
                <a:solidFill>
                  <a:schemeClr val="tx1"/>
                </a:solidFill>
                <a:latin typeface="Arial"/>
                <a:cs typeface="Arial"/>
              </a:rPr>
              <a:t>: 20%</a:t>
            </a:r>
          </a:p>
          <a:p>
            <a:pPr algn="l"/>
            <a:endParaRPr lang="de-DE" sz="1600" dirty="0">
              <a:solidFill>
                <a:schemeClr val="tx1"/>
              </a:solidFill>
              <a:latin typeface="Arial"/>
              <a:cs typeface="Arial"/>
            </a:endParaRPr>
          </a:p>
          <a:p>
            <a:pPr algn="l"/>
            <a:endParaRPr lang="de-DE" sz="1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02E26186-4F26-BA66-BA54-AA41F0AB07BE}"/>
              </a:ext>
            </a:extLst>
          </p:cNvPr>
          <p:cNvSpPr txBox="1">
            <a:spLocks/>
          </p:cNvSpPr>
          <p:nvPr/>
        </p:nvSpPr>
        <p:spPr>
          <a:xfrm>
            <a:off x="685800" y="-77863"/>
            <a:ext cx="7772400" cy="13475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Artist Recognition Project</a:t>
            </a:r>
          </a:p>
        </p:txBody>
      </p:sp>
      <p:pic>
        <p:nvPicPr>
          <p:cNvPr id="11" name="Grafik 11" descr="Ein Bild, das Gras, Person, Haarteil, Haar enthält.&#10;&#10;Beschreibung automatisch generiert.">
            <a:extLst>
              <a:ext uri="{FF2B5EF4-FFF2-40B4-BE49-F238E27FC236}">
                <a16:creationId xmlns:a16="http://schemas.microsoft.com/office/drawing/2014/main" id="{D59D5E55-E0C3-DBDC-A5C1-64F0639D1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259" y="1018789"/>
            <a:ext cx="2744450" cy="363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893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41589" y="5017783"/>
            <a:ext cx="8660822" cy="5689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de-DE" sz="1600" dirty="0">
                <a:latin typeface="Arial"/>
                <a:cs typeface="Arial"/>
              </a:rPr>
              <a:t>Mohamad Al Turk, Burkhard von Dewitz, Josefine Peters, Anna Wozniak		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07.07.2023</a:t>
            </a:r>
          </a:p>
          <a:p>
            <a:pPr algn="l"/>
            <a:endParaRPr lang="de-DE" sz="1600" dirty="0">
              <a:latin typeface="Arial"/>
              <a:cs typeface="Arial"/>
            </a:endParaRPr>
          </a:p>
        </p:txBody>
      </p:sp>
      <p:sp>
        <p:nvSpPr>
          <p:cNvPr id="12" name="Titel 1"/>
          <p:cNvSpPr>
            <a:spLocks noGrp="1"/>
          </p:cNvSpPr>
          <p:nvPr>
            <p:ph type="ctrTitle"/>
          </p:nvPr>
        </p:nvSpPr>
        <p:spPr>
          <a:xfrm>
            <a:off x="685800" y="-77863"/>
            <a:ext cx="7772400" cy="1347523"/>
          </a:xfrm>
        </p:spPr>
        <p:txBody>
          <a:bodyPr>
            <a:normAutofit/>
          </a:bodyPr>
          <a:lstStyle/>
          <a:p>
            <a:r>
              <a:rPr lang="de-DE" sz="3600" dirty="0"/>
              <a:t>Modell -Visualisierung</a:t>
            </a:r>
            <a:endParaRPr lang="de-DE" sz="3600" dirty="0">
              <a:ea typeface="Calibri"/>
              <a:cs typeface="Calibri"/>
            </a:endParaRPr>
          </a:p>
        </p:txBody>
      </p:sp>
      <p:pic>
        <p:nvPicPr>
          <p:cNvPr id="4" name="Grafik 5" descr="Ein Bild, das Text, Screenshot, Diagramm, Design enthält.&#10;&#10;Beschreibung automatisch generiert.">
            <a:extLst>
              <a:ext uri="{FF2B5EF4-FFF2-40B4-BE49-F238E27FC236}">
                <a16:creationId xmlns:a16="http://schemas.microsoft.com/office/drawing/2014/main" id="{C09084F9-E4A7-DD60-AA2F-125CB6596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974" y="1012204"/>
            <a:ext cx="6087863" cy="339028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FADB9F16-5261-CC5B-E605-6FA0285E1310}"/>
              </a:ext>
            </a:extLst>
          </p:cNvPr>
          <p:cNvSpPr txBox="1"/>
          <p:nvPr/>
        </p:nvSpPr>
        <p:spPr>
          <a:xfrm>
            <a:off x="286071" y="4620687"/>
            <a:ext cx="8171311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1100" dirty="0">
                <a:ea typeface="+mn-lt"/>
                <a:cs typeface="+mn-lt"/>
              </a:rPr>
              <a:t>https://medium.com/@lavallee.alexx/how-to-code-a-convolutional-neural-networks-to-recognise-art-style-in-paintings-d922fe69e553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1601255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Zeichnung, Bild, Darstellung, Entwurf enthält.&#10;&#10;Automatisch generierte Beschreibung">
            <a:extLst>
              <a:ext uri="{FF2B5EF4-FFF2-40B4-BE49-F238E27FC236}">
                <a16:creationId xmlns:a16="http://schemas.microsoft.com/office/drawing/2014/main" id="{B768939C-34BE-1B34-9EF4-9C89C2A5B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346" y="462471"/>
            <a:ext cx="2254216" cy="471489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isometricRightUp">
              <a:rot lat="2100000" lon="180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4EACDF7E-9FA7-E461-3BDD-F8A1B5DCC736}"/>
              </a:ext>
            </a:extLst>
          </p:cNvPr>
          <p:cNvSpPr/>
          <p:nvPr/>
        </p:nvSpPr>
        <p:spPr>
          <a:xfrm>
            <a:off x="286934" y="177807"/>
            <a:ext cx="4186106" cy="477333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pic>
        <p:nvPicPr>
          <p:cNvPr id="10" name="Grafik 9" descr="Ein Bild, das Diagramm, Entwurf, Design enthält.&#10;&#10;Automatisch generierte Beschreibung">
            <a:extLst>
              <a:ext uri="{FF2B5EF4-FFF2-40B4-BE49-F238E27FC236}">
                <a16:creationId xmlns:a16="http://schemas.microsoft.com/office/drawing/2014/main" id="{8265482D-F404-F662-2B09-811263BDFB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399"/>
          <a:stretch/>
        </p:blipFill>
        <p:spPr>
          <a:xfrm>
            <a:off x="866607" y="955586"/>
            <a:ext cx="2962403" cy="3415005"/>
          </a:xfrm>
          <a:prstGeom prst="rect">
            <a:avLst/>
          </a:prstGeom>
        </p:spPr>
      </p:pic>
      <p:pic>
        <p:nvPicPr>
          <p:cNvPr id="11" name="Grafik 10" descr="Ein Bild, das Diagramm, Entwurf, Design enthält.&#10;&#10;Automatisch generierte Beschreibung">
            <a:extLst>
              <a:ext uri="{FF2B5EF4-FFF2-40B4-BE49-F238E27FC236}">
                <a16:creationId xmlns:a16="http://schemas.microsoft.com/office/drawing/2014/main" id="{E7F1B9AD-AE73-99F7-047C-8EE1882E63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778" r="75235" b="105"/>
          <a:stretch/>
        </p:blipFill>
        <p:spPr>
          <a:xfrm>
            <a:off x="739090" y="4442465"/>
            <a:ext cx="3354136" cy="338673"/>
          </a:xfrm>
          <a:prstGeom prst="rect">
            <a:avLst/>
          </a:prstGeom>
        </p:spPr>
      </p:pic>
      <p:sp>
        <p:nvSpPr>
          <p:cNvPr id="12" name="Textfeld 5">
            <a:extLst>
              <a:ext uri="{FF2B5EF4-FFF2-40B4-BE49-F238E27FC236}">
                <a16:creationId xmlns:a16="http://schemas.microsoft.com/office/drawing/2014/main" id="{CA9D3761-8E5D-F41F-DC0C-E52F4D79464D}"/>
              </a:ext>
            </a:extLst>
          </p:cNvPr>
          <p:cNvSpPr txBox="1"/>
          <p:nvPr/>
        </p:nvSpPr>
        <p:spPr>
          <a:xfrm>
            <a:off x="739090" y="375143"/>
            <a:ext cx="307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VGG19 Modell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9E8663E9-196F-0AC2-5D83-F002518F4BD1}"/>
              </a:ext>
            </a:extLst>
          </p:cNvPr>
          <p:cNvSpPr/>
          <p:nvPr/>
        </p:nvSpPr>
        <p:spPr>
          <a:xfrm>
            <a:off x="2616637" y="883712"/>
            <a:ext cx="1476589" cy="83042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err="1">
                <a:solidFill>
                  <a:schemeClr val="tx1"/>
                </a:solidFill>
              </a:rPr>
              <a:t>Pretrained</a:t>
            </a:r>
            <a:r>
              <a:rPr lang="de-DE" sz="1600" b="1" dirty="0">
                <a:solidFill>
                  <a:schemeClr val="tx1"/>
                </a:solidFill>
              </a:rPr>
              <a:t> </a:t>
            </a:r>
            <a:r>
              <a:rPr lang="de-DE" sz="1600" b="1" dirty="0" err="1">
                <a:solidFill>
                  <a:schemeClr val="tx1"/>
                </a:solidFill>
              </a:rPr>
              <a:t>weights</a:t>
            </a:r>
            <a:r>
              <a:rPr lang="de-DE" sz="1600" b="1" dirty="0">
                <a:solidFill>
                  <a:schemeClr val="tx1"/>
                </a:solidFill>
              </a:rPr>
              <a:t> </a:t>
            </a:r>
            <a:r>
              <a:rPr lang="de-DE" sz="1600" b="1" dirty="0" err="1">
                <a:solidFill>
                  <a:schemeClr val="tx1"/>
                </a:solidFill>
              </a:rPr>
              <a:t>from</a:t>
            </a:r>
            <a:r>
              <a:rPr lang="de-DE" sz="1600" b="1" dirty="0">
                <a:solidFill>
                  <a:schemeClr val="tx1"/>
                </a:solidFill>
              </a:rPr>
              <a:t> </a:t>
            </a:r>
            <a:r>
              <a:rPr lang="de-DE" sz="1600" b="1" dirty="0" err="1">
                <a:solidFill>
                  <a:schemeClr val="tx1"/>
                </a:solidFill>
              </a:rPr>
              <a:t>imagenet</a:t>
            </a:r>
            <a:endParaRPr lang="de-DE" sz="1600" b="1" dirty="0">
              <a:solidFill>
                <a:schemeClr val="tx1"/>
              </a:solidFill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8334081-F98D-1FE8-B5D9-7139A53CDF7B}"/>
              </a:ext>
            </a:extLst>
          </p:cNvPr>
          <p:cNvCxnSpPr>
            <a:cxnSpLocks/>
          </p:cNvCxnSpPr>
          <p:nvPr/>
        </p:nvCxnSpPr>
        <p:spPr>
          <a:xfrm flipH="1" flipV="1">
            <a:off x="2278642" y="559809"/>
            <a:ext cx="337995" cy="323903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fik 14" descr="Ein Bild, das Reihe, Design, stationär enthält.&#10;&#10;Automatisch generierte Beschreibung">
            <a:extLst>
              <a:ext uri="{FF2B5EF4-FFF2-40B4-BE49-F238E27FC236}">
                <a16:creationId xmlns:a16="http://schemas.microsoft.com/office/drawing/2014/main" id="{A84DF9AB-B121-C071-4ED3-F804AC2596E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96"/>
          <a:stretch/>
        </p:blipFill>
        <p:spPr>
          <a:xfrm>
            <a:off x="6907484" y="375143"/>
            <a:ext cx="1683424" cy="4889552"/>
          </a:xfrm>
          <a:prstGeom prst="rect">
            <a:avLst/>
          </a:prstGeom>
        </p:spPr>
      </p:pic>
      <p:pic>
        <p:nvPicPr>
          <p:cNvPr id="16" name="Grafik 15" descr="Ein Bild, das Reihe, Design, stationär enthält.&#10;&#10;Automatisch generierte Beschreibung">
            <a:extLst>
              <a:ext uri="{FF2B5EF4-FFF2-40B4-BE49-F238E27FC236}">
                <a16:creationId xmlns:a16="http://schemas.microsoft.com/office/drawing/2014/main" id="{A4F63EDA-F57D-6E75-A354-D531EBDF9C7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004"/>
          <a:stretch/>
        </p:blipFill>
        <p:spPr>
          <a:xfrm>
            <a:off x="243700" y="5157208"/>
            <a:ext cx="4211099" cy="509102"/>
          </a:xfrm>
          <a:prstGeom prst="rect">
            <a:avLst/>
          </a:prstGeom>
        </p:spPr>
      </p:pic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84C3A5AB-F215-F9E6-D7F8-4A4E814A8A9D}"/>
              </a:ext>
            </a:extLst>
          </p:cNvPr>
          <p:cNvCxnSpPr>
            <a:cxnSpLocks/>
          </p:cNvCxnSpPr>
          <p:nvPr/>
        </p:nvCxnSpPr>
        <p:spPr>
          <a:xfrm>
            <a:off x="4473040" y="177807"/>
            <a:ext cx="3552993" cy="2513314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25AD3E2B-0EDD-A64C-719F-B94AB171CAAE}"/>
              </a:ext>
            </a:extLst>
          </p:cNvPr>
          <p:cNvCxnSpPr>
            <a:cxnSpLocks/>
          </p:cNvCxnSpPr>
          <p:nvPr/>
        </p:nvCxnSpPr>
        <p:spPr>
          <a:xfrm flipV="1">
            <a:off x="4473040" y="2896119"/>
            <a:ext cx="3552993" cy="2055024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831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41589" y="5017783"/>
            <a:ext cx="8660822" cy="5689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de-DE" sz="1600" dirty="0">
                <a:latin typeface="Arial"/>
                <a:cs typeface="Arial"/>
              </a:rPr>
              <a:t>Mohamad Al Turk, Burkhard von Dewitz, Josefine Peters, Anna Wozniak	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07.07.2023</a:t>
            </a:r>
            <a:endParaRPr lang="de-DE" sz="1600" dirty="0">
              <a:solidFill>
                <a:srgbClr val="7F7F7F"/>
              </a:solidFill>
              <a:latin typeface="Arial"/>
              <a:cs typeface="Arial"/>
            </a:endParaRPr>
          </a:p>
          <a:p>
            <a:pPr algn="l"/>
            <a:endParaRPr lang="de-DE" sz="1600" dirty="0">
              <a:latin typeface="Arial"/>
              <a:cs typeface="Arial"/>
            </a:endParaRPr>
          </a:p>
        </p:txBody>
      </p:sp>
      <p:sp>
        <p:nvSpPr>
          <p:cNvPr id="12" name="Titel 1"/>
          <p:cNvSpPr>
            <a:spLocks noGrp="1"/>
          </p:cNvSpPr>
          <p:nvPr>
            <p:ph type="ctrTitle"/>
          </p:nvPr>
        </p:nvSpPr>
        <p:spPr>
          <a:xfrm>
            <a:off x="685800" y="-77863"/>
            <a:ext cx="7772400" cy="1347523"/>
          </a:xfrm>
        </p:spPr>
        <p:txBody>
          <a:bodyPr/>
          <a:lstStyle/>
          <a:p>
            <a:r>
              <a:rPr lang="de-DE" dirty="0"/>
              <a:t>GUI -Datenbank </a:t>
            </a:r>
            <a:endParaRPr lang="de-DE" dirty="0">
              <a:ea typeface="Calibri"/>
              <a:cs typeface="Calibri"/>
            </a:endParaRPr>
          </a:p>
        </p:txBody>
      </p:sp>
      <p:pic>
        <p:nvPicPr>
          <p:cNvPr id="2" name="Grafik 3" descr="Ein Bild, das Text enthält.&#10;&#10;Beschreibung automatisch generiert.">
            <a:extLst>
              <a:ext uri="{FF2B5EF4-FFF2-40B4-BE49-F238E27FC236}">
                <a16:creationId xmlns:a16="http://schemas.microsoft.com/office/drawing/2014/main" id="{55EAF2BF-5809-9A29-523A-5925E9071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817" y="1178564"/>
            <a:ext cx="4969992" cy="3646685"/>
          </a:xfrm>
          <a:prstGeom prst="rect">
            <a:avLst/>
          </a:prstGeom>
        </p:spPr>
      </p:pic>
      <p:pic>
        <p:nvPicPr>
          <p:cNvPr id="5" name="Grafik 4" descr="Ein Bild, das Text enthält.&#10;&#10;Beschreibung automatisch generiert.">
            <a:extLst>
              <a:ext uri="{FF2B5EF4-FFF2-40B4-BE49-F238E27FC236}">
                <a16:creationId xmlns:a16="http://schemas.microsoft.com/office/drawing/2014/main" id="{7065B3FA-82D3-1624-00E9-A625E55ED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331" y="2254297"/>
            <a:ext cx="2303561" cy="1500724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F912F897-8EF5-1AE1-5772-9D46D93B072E}"/>
              </a:ext>
            </a:extLst>
          </p:cNvPr>
          <p:cNvSpPr/>
          <p:nvPr/>
        </p:nvSpPr>
        <p:spPr>
          <a:xfrm>
            <a:off x="438538" y="2250218"/>
            <a:ext cx="755780" cy="21421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76AF9A4-173D-B895-0D5A-BF02529BCC3D}"/>
              </a:ext>
            </a:extLst>
          </p:cNvPr>
          <p:cNvSpPr txBox="1"/>
          <p:nvPr/>
        </p:nvSpPr>
        <p:spPr>
          <a:xfrm>
            <a:off x="241589" y="1795569"/>
            <a:ext cx="1515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SQL DB Azure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02B9A229-9ABC-B45D-1DBB-03AD543C05E7}"/>
              </a:ext>
            </a:extLst>
          </p:cNvPr>
          <p:cNvCxnSpPr/>
          <p:nvPr/>
        </p:nvCxnSpPr>
        <p:spPr>
          <a:xfrm>
            <a:off x="1194318" y="2840242"/>
            <a:ext cx="503681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Grafik 4" descr="Ein Bild, das Text, Clipart, Schraubenfeder enthält.&#10;&#10;Beschreibung automatisch generiert.">
            <a:extLst>
              <a:ext uri="{FF2B5EF4-FFF2-40B4-BE49-F238E27FC236}">
                <a16:creationId xmlns:a16="http://schemas.microsoft.com/office/drawing/2014/main" id="{A8E8830F-F6D3-85EA-07F6-AEAE9C14E4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31" y="3478133"/>
            <a:ext cx="671754" cy="66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640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4" descr="Ein Bild, das Text enthält.&#10;&#10;Beschreibung automatisch generiert.">
            <a:extLst>
              <a:ext uri="{FF2B5EF4-FFF2-40B4-BE49-F238E27FC236}">
                <a16:creationId xmlns:a16="http://schemas.microsoft.com/office/drawing/2014/main" id="{F443D033-41E6-8D41-90E6-CB088B1F5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2605" y="1354702"/>
            <a:ext cx="4669688" cy="2971912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6E69B727-21B7-99B1-802B-CEB63895E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859" y="1371606"/>
            <a:ext cx="4470748" cy="2968550"/>
          </a:xfrm>
          <a:prstGeom prst="rect">
            <a:avLst/>
          </a:prstGeom>
        </p:spPr>
      </p:pic>
      <p:sp>
        <p:nvSpPr>
          <p:cNvPr id="3" name="Titel 1">
            <a:extLst>
              <a:ext uri="{FF2B5EF4-FFF2-40B4-BE49-F238E27FC236}">
                <a16:creationId xmlns:a16="http://schemas.microsoft.com/office/drawing/2014/main" id="{6DE799E9-90D7-5DE7-EB99-BBD8EB4DDB2D}"/>
              </a:ext>
            </a:extLst>
          </p:cNvPr>
          <p:cNvSpPr txBox="1">
            <a:spLocks/>
          </p:cNvSpPr>
          <p:nvPr/>
        </p:nvSpPr>
        <p:spPr>
          <a:xfrm>
            <a:off x="685800" y="-77863"/>
            <a:ext cx="7772400" cy="13475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dirty="0"/>
              <a:t>GUI </a:t>
            </a:r>
            <a:endParaRPr lang="de-DE" sz="3600">
              <a:cs typeface="Calibri"/>
            </a:endParaRP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1240B0EE-3174-AE06-0D18-EB37B1A54C88}"/>
              </a:ext>
            </a:extLst>
          </p:cNvPr>
          <p:cNvSpPr>
            <a:spLocks noGrp="1"/>
          </p:cNvSpPr>
          <p:nvPr/>
        </p:nvSpPr>
        <p:spPr>
          <a:xfrm>
            <a:off x="241589" y="5017783"/>
            <a:ext cx="8660822" cy="5689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600" dirty="0">
                <a:latin typeface="Arial"/>
                <a:cs typeface="Arial"/>
              </a:rPr>
              <a:t>Mohamad Al Turk, Burkhard von Dewitz, Josefine Peters, Anna Wozniak		07.07.2023</a:t>
            </a:r>
          </a:p>
        </p:txBody>
      </p:sp>
    </p:spTree>
    <p:extLst>
      <p:ext uri="{BB962C8B-B14F-4D97-AF65-F5344CB8AC3E}">
        <p14:creationId xmlns:p14="http://schemas.microsoft.com/office/powerpoint/2010/main" val="679649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41589" y="5017783"/>
            <a:ext cx="8660822" cy="5689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de-DE" sz="1600" dirty="0">
                <a:latin typeface="Arial"/>
                <a:cs typeface="Arial"/>
              </a:rPr>
              <a:t>Mohamad Al Turk, Burkhard von Dewitz, Josefine Peters, Anna Wozniak		07.07.2023</a:t>
            </a:r>
          </a:p>
        </p:txBody>
      </p:sp>
      <p:sp>
        <p:nvSpPr>
          <p:cNvPr id="8" name="Untertitel 2"/>
          <p:cNvSpPr txBox="1">
            <a:spLocks/>
          </p:cNvSpPr>
          <p:nvPr/>
        </p:nvSpPr>
        <p:spPr>
          <a:xfrm>
            <a:off x="483178" y="3614586"/>
            <a:ext cx="8660822" cy="13005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AutoNum type="arabicPeriod"/>
            </a:pPr>
            <a:endParaRPr lang="de-DE" sz="16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2" name="Titel 1"/>
          <p:cNvSpPr>
            <a:spLocks noGrp="1"/>
          </p:cNvSpPr>
          <p:nvPr>
            <p:ph type="ctrTitle"/>
          </p:nvPr>
        </p:nvSpPr>
        <p:spPr>
          <a:xfrm>
            <a:off x="685800" y="-77863"/>
            <a:ext cx="7772400" cy="1347523"/>
          </a:xfrm>
        </p:spPr>
        <p:txBody>
          <a:bodyPr/>
          <a:lstStyle/>
          <a:p>
            <a:r>
              <a:rPr lang="de-DE" dirty="0"/>
              <a:t>Referenzen und Quellen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D0EF1C5-528C-D376-AAFF-7AFC406E66B5}"/>
              </a:ext>
            </a:extLst>
          </p:cNvPr>
          <p:cNvSpPr txBox="1"/>
          <p:nvPr/>
        </p:nvSpPr>
        <p:spPr>
          <a:xfrm>
            <a:off x="682267" y="1700059"/>
            <a:ext cx="758201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 err="1">
                <a:ea typeface="+mn-lt"/>
                <a:cs typeface="+mn-lt"/>
              </a:rPr>
              <a:t>Tensorflow</a:t>
            </a:r>
            <a:r>
              <a:rPr lang="de-DE" dirty="0">
                <a:ea typeface="+mn-lt"/>
                <a:cs typeface="+mn-lt"/>
              </a:rPr>
              <a:t> (2023, 27. Mai). Image Classification. Abgerufen am 2. Juni 2023</a:t>
            </a:r>
          </a:p>
          <a:p>
            <a:r>
              <a:rPr lang="de-DE" dirty="0">
                <a:ea typeface="+mn-lt"/>
                <a:cs typeface="+mn-lt"/>
              </a:rPr>
              <a:t>                  von, https://www.tensorflow.org/tutorials/images/classification</a:t>
            </a:r>
            <a:endParaRPr lang="de-DE" dirty="0">
              <a:cs typeface="Calibri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C00B18D-3962-5DAE-D261-C66727781360}"/>
              </a:ext>
            </a:extLst>
          </p:cNvPr>
          <p:cNvSpPr txBox="1"/>
          <p:nvPr/>
        </p:nvSpPr>
        <p:spPr>
          <a:xfrm>
            <a:off x="681529" y="2356453"/>
            <a:ext cx="803746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ea typeface="+mn-lt"/>
                <a:cs typeface="+mn-lt"/>
              </a:rPr>
              <a:t>Müller, Valentin (2023, 1. Januar). Artist Classification. Abgerufen am 2. Juni 2023   </a:t>
            </a:r>
            <a:endParaRPr lang="de-DE" dirty="0"/>
          </a:p>
          <a:p>
            <a:r>
              <a:rPr lang="de-DE" dirty="0">
                <a:ea typeface="+mn-lt"/>
                <a:cs typeface="+mn-lt"/>
              </a:rPr>
              <a:t>                   von, https://www.kaggle.com/code/valentinmmueller/artist-classification</a:t>
            </a:r>
            <a:endParaRPr lang="de-DE" dirty="0">
              <a:cs typeface="Calibri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BF6CA04-1FB1-DF21-D584-DC776AB223E1}"/>
              </a:ext>
            </a:extLst>
          </p:cNvPr>
          <p:cNvSpPr txBox="1"/>
          <p:nvPr/>
        </p:nvSpPr>
        <p:spPr>
          <a:xfrm>
            <a:off x="677917" y="1298610"/>
            <a:ext cx="78757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Calibri"/>
                <a:cs typeface="Calibri"/>
              </a:rPr>
              <a:t>This model was created with help from the following sources:</a:t>
            </a:r>
            <a:endParaRPr lang="en-US" b="1">
              <a:latin typeface="Calibri"/>
              <a:cs typeface="Calibri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0AB31C4-F8EB-A563-C6A4-BBADA4E31401}"/>
              </a:ext>
            </a:extLst>
          </p:cNvPr>
          <p:cNvSpPr txBox="1"/>
          <p:nvPr/>
        </p:nvSpPr>
        <p:spPr>
          <a:xfrm>
            <a:off x="624732" y="3547851"/>
            <a:ext cx="78757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Calibri"/>
                <a:cs typeface="Calibri"/>
              </a:rPr>
              <a:t>The images were retrieved from the following source: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A111C4D-FC9F-1DD6-30A6-F4A82B33A838}"/>
              </a:ext>
            </a:extLst>
          </p:cNvPr>
          <p:cNvSpPr txBox="1"/>
          <p:nvPr/>
        </p:nvSpPr>
        <p:spPr>
          <a:xfrm>
            <a:off x="690288" y="3966805"/>
            <a:ext cx="802870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 err="1">
                <a:ea typeface="+mn-lt"/>
                <a:cs typeface="+mn-lt"/>
              </a:rPr>
              <a:t>Kaggle</a:t>
            </a:r>
            <a:r>
              <a:rPr lang="de-DE" dirty="0">
                <a:ea typeface="+mn-lt"/>
                <a:cs typeface="+mn-lt"/>
              </a:rPr>
              <a:t> (2023, 27. Mai). Best </a:t>
            </a:r>
            <a:r>
              <a:rPr lang="de-DE" dirty="0" err="1">
                <a:ea typeface="+mn-lt"/>
                <a:cs typeface="+mn-lt"/>
              </a:rPr>
              <a:t>Artworks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of</a:t>
            </a:r>
            <a:r>
              <a:rPr lang="de-DE" dirty="0">
                <a:ea typeface="+mn-lt"/>
                <a:cs typeface="+mn-lt"/>
              </a:rPr>
              <a:t> All Time. Abgerufen am 2. Juni 2023 von, </a:t>
            </a:r>
          </a:p>
          <a:p>
            <a:r>
              <a:rPr lang="de-DE" dirty="0">
                <a:ea typeface="+mn-lt"/>
                <a:cs typeface="+mn-lt"/>
              </a:rPr>
              <a:t>                https://www.kaggle.com/datasets/ikarus777/best-artworks-of-all-time</a:t>
            </a:r>
            <a:endParaRPr lang="de-D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362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2"/>
          <p:cNvSpPr txBox="1">
            <a:spLocks/>
          </p:cNvSpPr>
          <p:nvPr/>
        </p:nvSpPr>
        <p:spPr>
          <a:xfrm>
            <a:off x="483178" y="3614586"/>
            <a:ext cx="8660822" cy="13005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AutoNum type="arabicPeriod"/>
            </a:pPr>
            <a:endParaRPr lang="de-DE" sz="16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" name="Untertitel 2"/>
          <p:cNvSpPr txBox="1">
            <a:spLocks/>
          </p:cNvSpPr>
          <p:nvPr/>
        </p:nvSpPr>
        <p:spPr>
          <a:xfrm>
            <a:off x="404253" y="1277818"/>
            <a:ext cx="4509591" cy="3542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Char char="•"/>
            </a:pPr>
            <a:r>
              <a:rPr lang="de-DE" sz="1600">
                <a:solidFill>
                  <a:schemeClr val="tx1"/>
                </a:solidFill>
                <a:latin typeface="Arial"/>
                <a:cs typeface="Arial"/>
              </a:rPr>
              <a:t>Konzeption</a:t>
            </a:r>
            <a:r>
              <a:rPr lang="de-DE" sz="1600" dirty="0">
                <a:solidFill>
                  <a:schemeClr val="tx1"/>
                </a:solidFill>
                <a:latin typeface="Arial"/>
                <a:cs typeface="Arial"/>
              </a:rPr>
              <a:t> der Datenbankstruktur </a:t>
            </a:r>
            <a:endParaRPr lang="de-DE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285750" indent="-285750" algn="l">
              <a:buChar char="•"/>
            </a:pPr>
            <a:r>
              <a:rPr lang="de-DE" sz="1600" dirty="0">
                <a:solidFill>
                  <a:schemeClr val="tx1"/>
                </a:solidFill>
                <a:latin typeface="Arial"/>
                <a:cs typeface="Arial"/>
              </a:rPr>
              <a:t>Import des Testdatensatz in die</a:t>
            </a:r>
            <a:endParaRPr lang="de-DE" sz="1600">
              <a:solidFill>
                <a:schemeClr val="tx1"/>
              </a:solidFill>
              <a:latin typeface="Arial"/>
              <a:cs typeface="Arial"/>
            </a:endParaRPr>
          </a:p>
          <a:p>
            <a:pPr marL="285750" indent="-285750" algn="l">
              <a:buChar char="•"/>
            </a:pPr>
            <a:r>
              <a:rPr lang="de-DE" sz="1600" dirty="0">
                <a:solidFill>
                  <a:schemeClr val="tx1"/>
                </a:solidFill>
                <a:latin typeface="Arial"/>
                <a:cs typeface="Arial"/>
              </a:rPr>
              <a:t>     Datenbank </a:t>
            </a:r>
            <a:endParaRPr lang="de-DE" dirty="0">
              <a:solidFill>
                <a:schemeClr val="tx1"/>
              </a:solidFill>
              <a:cs typeface="Calibri"/>
            </a:endParaRPr>
          </a:p>
          <a:p>
            <a:pPr marL="285750" indent="-285750" algn="l">
              <a:buChar char="•"/>
            </a:pPr>
            <a:r>
              <a:rPr lang="de-DE" sz="1600" dirty="0">
                <a:solidFill>
                  <a:schemeClr val="tx1"/>
                </a:solidFill>
                <a:latin typeface="Arial"/>
                <a:cs typeface="Arial"/>
              </a:rPr>
              <a:t>Erstellung der Klassen für die "</a:t>
            </a:r>
            <a:r>
              <a:rPr lang="de-DE" sz="1600" err="1">
                <a:solidFill>
                  <a:schemeClr val="tx1"/>
                </a:solidFill>
                <a:latin typeface="Arial"/>
                <a:cs typeface="Arial"/>
              </a:rPr>
              <a:t>paintings</a:t>
            </a:r>
            <a:r>
              <a:rPr lang="de-DE" sz="1600" dirty="0">
                <a:solidFill>
                  <a:schemeClr val="tx1"/>
                </a:solidFill>
                <a:latin typeface="Arial"/>
                <a:cs typeface="Arial"/>
              </a:rPr>
              <a:t>"</a:t>
            </a:r>
            <a:endParaRPr lang="de-DE" sz="1600">
              <a:solidFill>
                <a:schemeClr val="tx1"/>
              </a:solidFill>
              <a:latin typeface="Arial"/>
              <a:cs typeface="Arial"/>
            </a:endParaRPr>
          </a:p>
          <a:p>
            <a:pPr marL="285750" indent="-285750" algn="l">
              <a:buChar char="•"/>
            </a:pPr>
            <a:r>
              <a:rPr lang="de-DE" sz="1600" dirty="0">
                <a:solidFill>
                  <a:schemeClr val="tx1"/>
                </a:solidFill>
                <a:latin typeface="Arial"/>
                <a:cs typeface="Arial"/>
              </a:rPr>
              <a:t>Erste Algorithmen im Modell</a:t>
            </a:r>
          </a:p>
          <a:p>
            <a:pPr marL="285750" indent="-285750" algn="l">
              <a:buChar char="•"/>
            </a:pPr>
            <a:endParaRPr lang="de-DE" sz="16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285750" indent="-285750" algn="l">
              <a:buChar char="•"/>
            </a:pPr>
            <a:r>
              <a:rPr lang="de-DE" sz="1600" dirty="0">
                <a:solidFill>
                  <a:schemeClr val="tx1"/>
                </a:solidFill>
                <a:latin typeface="Arial"/>
                <a:cs typeface="Arial"/>
              </a:rPr>
              <a:t>Konzeption und Erstellung der GUI</a:t>
            </a:r>
            <a:endParaRPr lang="de-DE" sz="1600">
              <a:solidFill>
                <a:schemeClr val="tx1"/>
              </a:solidFill>
              <a:latin typeface="Arial"/>
              <a:cs typeface="Arial"/>
            </a:endParaRPr>
          </a:p>
          <a:p>
            <a:pPr marL="285750" indent="-285750" algn="l">
              <a:buFont typeface="Arial"/>
              <a:buChar char="•"/>
            </a:pPr>
            <a:r>
              <a:rPr lang="de-DE" sz="1600" dirty="0">
                <a:solidFill>
                  <a:schemeClr val="tx1"/>
                </a:solidFill>
                <a:latin typeface="Arial"/>
                <a:cs typeface="Arial"/>
              </a:rPr>
              <a:t>Verknüpfungen der Datenbank mit Python</a:t>
            </a:r>
            <a:endParaRPr lang="en-US" sz="1600">
              <a:solidFill>
                <a:schemeClr val="tx1"/>
              </a:solidFill>
              <a:latin typeface="Arial"/>
              <a:cs typeface="Arial"/>
            </a:endParaRPr>
          </a:p>
          <a:p>
            <a:pPr marL="285750" indent="-285750" algn="l">
              <a:buChar char="•"/>
            </a:pPr>
            <a:r>
              <a:rPr lang="de-DE" sz="1600" dirty="0">
                <a:solidFill>
                  <a:schemeClr val="tx1"/>
                </a:solidFill>
                <a:latin typeface="Arial"/>
                <a:cs typeface="Arial"/>
              </a:rPr>
              <a:t>Verknüpfungen der Datenbank mit der GUI</a:t>
            </a:r>
            <a:endParaRPr lang="de-DE" sz="1600">
              <a:solidFill>
                <a:schemeClr val="tx1"/>
              </a:solidFill>
              <a:latin typeface="Arial"/>
              <a:cs typeface="Arial"/>
            </a:endParaRPr>
          </a:p>
          <a:p>
            <a:pPr marL="285750" indent="-285750" algn="l">
              <a:buChar char="•"/>
            </a:pPr>
            <a:r>
              <a:rPr lang="de-DE" sz="1600" dirty="0">
                <a:solidFill>
                  <a:schemeClr val="tx1"/>
                </a:solidFill>
                <a:latin typeface="Arial"/>
                <a:cs typeface="Arial"/>
              </a:rPr>
              <a:t>Vereinheitlichung der Formate der Bilder (</a:t>
            </a:r>
            <a:r>
              <a:rPr lang="de-DE" sz="1600" err="1">
                <a:solidFill>
                  <a:schemeClr val="tx1"/>
                </a:solidFill>
                <a:latin typeface="Arial"/>
                <a:cs typeface="Arial"/>
              </a:rPr>
              <a:t>array</a:t>
            </a:r>
            <a:r>
              <a:rPr lang="de-DE" sz="1600" dirty="0">
                <a:solidFill>
                  <a:schemeClr val="tx1"/>
                </a:solidFill>
                <a:latin typeface="Arial"/>
                <a:cs typeface="Arial"/>
              </a:rPr>
              <a:t> </a:t>
            </a:r>
            <a:r>
              <a:rPr lang="de-DE" sz="1600" err="1">
                <a:solidFill>
                  <a:schemeClr val="tx1"/>
                </a:solidFill>
                <a:latin typeface="Arial"/>
                <a:cs typeface="Arial"/>
              </a:rPr>
              <a:t>shape</a:t>
            </a:r>
            <a:r>
              <a:rPr lang="de-DE" sz="1600" dirty="0">
                <a:solidFill>
                  <a:schemeClr val="tx1"/>
                </a:solidFill>
                <a:latin typeface="Arial"/>
                <a:cs typeface="Arial"/>
              </a:rPr>
              <a:t>) </a:t>
            </a:r>
          </a:p>
        </p:txBody>
      </p:sp>
      <p:sp>
        <p:nvSpPr>
          <p:cNvPr id="12" name="Titel 1"/>
          <p:cNvSpPr>
            <a:spLocks noGrp="1"/>
          </p:cNvSpPr>
          <p:nvPr>
            <p:ph type="ctrTitle"/>
          </p:nvPr>
        </p:nvSpPr>
        <p:spPr>
          <a:xfrm>
            <a:off x="685800" y="-77863"/>
            <a:ext cx="7772400" cy="1347523"/>
          </a:xfrm>
        </p:spPr>
        <p:txBody>
          <a:bodyPr/>
          <a:lstStyle/>
          <a:p>
            <a:r>
              <a:rPr lang="de-DE" dirty="0"/>
              <a:t>Projektablauf</a:t>
            </a:r>
          </a:p>
        </p:txBody>
      </p:sp>
      <p:sp>
        <p:nvSpPr>
          <p:cNvPr id="4" name="Untertitel 2">
            <a:extLst>
              <a:ext uri="{FF2B5EF4-FFF2-40B4-BE49-F238E27FC236}">
                <a16:creationId xmlns:a16="http://schemas.microsoft.com/office/drawing/2014/main" id="{6C371241-57ED-5131-BDC4-ABB973688309}"/>
              </a:ext>
            </a:extLst>
          </p:cNvPr>
          <p:cNvSpPr txBox="1">
            <a:spLocks/>
          </p:cNvSpPr>
          <p:nvPr/>
        </p:nvSpPr>
        <p:spPr>
          <a:xfrm>
            <a:off x="5094504" y="1278104"/>
            <a:ext cx="3690154" cy="3458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spcBef>
                <a:spcPts val="0"/>
              </a:spcBef>
              <a:buChar char="•"/>
            </a:pPr>
            <a:r>
              <a:rPr lang="de-DE" sz="1600" dirty="0">
                <a:solidFill>
                  <a:schemeClr val="tx1"/>
                </a:solidFill>
                <a:latin typeface="Arial"/>
                <a:cs typeface="Arial"/>
              </a:rPr>
              <a:t>Optimierung der Modellarchitektur </a:t>
            </a:r>
            <a:endParaRPr lang="de-DE" dirty="0">
              <a:solidFill>
                <a:schemeClr val="tx1"/>
              </a:solidFill>
            </a:endParaRPr>
          </a:p>
          <a:p>
            <a:pPr marL="285750" indent="-285750" algn="l">
              <a:spcBef>
                <a:spcPts val="0"/>
              </a:spcBef>
              <a:buChar char="•"/>
            </a:pPr>
            <a:r>
              <a:rPr lang="de-DE" sz="1600" dirty="0">
                <a:solidFill>
                  <a:schemeClr val="tx1"/>
                </a:solidFill>
                <a:latin typeface="Arial"/>
                <a:cs typeface="Arial"/>
              </a:rPr>
              <a:t>Training des Modells</a:t>
            </a:r>
            <a:endParaRPr lang="de-DE" dirty="0">
              <a:solidFill>
                <a:schemeClr val="tx1"/>
              </a:solidFill>
            </a:endParaRPr>
          </a:p>
          <a:p>
            <a:pPr marL="285750" indent="-285750" algn="l">
              <a:spcBef>
                <a:spcPts val="0"/>
              </a:spcBef>
              <a:buChar char="•"/>
            </a:pPr>
            <a:r>
              <a:rPr lang="de-DE" sz="1600" dirty="0">
                <a:solidFill>
                  <a:schemeClr val="tx1"/>
                </a:solidFill>
                <a:latin typeface="Arial"/>
                <a:cs typeface="Arial"/>
              </a:rPr>
              <a:t>Anpassung der Layer (</a:t>
            </a:r>
            <a:r>
              <a:rPr lang="de-DE" sz="1600" dirty="0" err="1">
                <a:solidFill>
                  <a:schemeClr val="tx1"/>
                </a:solidFill>
                <a:latin typeface="Arial"/>
                <a:cs typeface="Arial"/>
              </a:rPr>
              <a:t>Filter|Knoten</a:t>
            </a:r>
            <a:r>
              <a:rPr lang="de-DE" sz="1600" dirty="0">
                <a:solidFill>
                  <a:schemeClr val="tx1"/>
                </a:solidFill>
                <a:latin typeface="Arial"/>
                <a:cs typeface="Arial"/>
              </a:rPr>
              <a:t>) entsprechend den Anforderungen </a:t>
            </a:r>
            <a:endParaRPr lang="en-US" sz="16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285750" indent="-285750" algn="l">
              <a:spcBef>
                <a:spcPts val="0"/>
              </a:spcBef>
              <a:buChar char="•"/>
            </a:pPr>
            <a:r>
              <a:rPr lang="de-DE" sz="1600" dirty="0">
                <a:solidFill>
                  <a:schemeClr val="tx1"/>
                </a:solidFill>
                <a:latin typeface="Arial"/>
                <a:cs typeface="Arial"/>
              </a:rPr>
              <a:t>Einlesen der Labels </a:t>
            </a:r>
            <a:endParaRPr lang="en-US" sz="1600">
              <a:solidFill>
                <a:schemeClr val="tx1"/>
              </a:solidFill>
              <a:latin typeface="Arial"/>
              <a:cs typeface="Arial"/>
            </a:endParaRPr>
          </a:p>
          <a:p>
            <a:pPr algn="l">
              <a:spcBef>
                <a:spcPts val="0"/>
              </a:spcBef>
            </a:pPr>
            <a:endParaRPr lang="de-DE" sz="1600" dirty="0">
              <a:solidFill>
                <a:schemeClr val="tx1"/>
              </a:solidFill>
              <a:latin typeface="Arial"/>
              <a:cs typeface="Arial"/>
            </a:endParaRPr>
          </a:p>
          <a:p>
            <a:pPr algn="l">
              <a:spcBef>
                <a:spcPts val="0"/>
              </a:spcBef>
            </a:pPr>
            <a:r>
              <a:rPr lang="de-DE" sz="1600" dirty="0">
                <a:solidFill>
                  <a:schemeClr val="tx1"/>
                </a:solidFill>
                <a:latin typeface="Arial"/>
                <a:cs typeface="Arial"/>
              </a:rPr>
              <a:t>Erreichter </a:t>
            </a:r>
            <a:r>
              <a:rPr lang="de-DE" sz="1600" b="1" dirty="0" err="1">
                <a:solidFill>
                  <a:schemeClr val="tx1"/>
                </a:solidFill>
                <a:latin typeface="Arial"/>
                <a:cs typeface="Arial"/>
              </a:rPr>
              <a:t>accuracy</a:t>
            </a:r>
            <a:r>
              <a:rPr lang="de-DE" sz="1600" b="1" dirty="0">
                <a:solidFill>
                  <a:schemeClr val="tx1"/>
                </a:solidFill>
                <a:latin typeface="Arial"/>
                <a:cs typeface="Arial"/>
              </a:rPr>
              <a:t> </a:t>
            </a:r>
            <a:r>
              <a:rPr lang="de-DE" sz="1600" b="1" dirty="0" err="1">
                <a:solidFill>
                  <a:schemeClr val="tx1"/>
                </a:solidFill>
                <a:latin typeface="Arial"/>
                <a:cs typeface="Arial"/>
              </a:rPr>
              <a:t>status</a:t>
            </a:r>
            <a:r>
              <a:rPr lang="de-DE" sz="1600" b="1" dirty="0">
                <a:solidFill>
                  <a:schemeClr val="tx1"/>
                </a:solidFill>
                <a:latin typeface="Arial"/>
                <a:cs typeface="Arial"/>
              </a:rPr>
              <a:t> 21% </a:t>
            </a:r>
            <a:endParaRPr lang="en-US" b="1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285750" indent="-285750" algn="l">
              <a:spcBef>
                <a:spcPts val="0"/>
              </a:spcBef>
              <a:buChar char="•"/>
            </a:pPr>
            <a:endParaRPr lang="de-DE" sz="1600" dirty="0">
              <a:solidFill>
                <a:schemeClr val="tx1"/>
              </a:solidFill>
              <a:latin typeface="Arial"/>
              <a:cs typeface="Arial"/>
            </a:endParaRPr>
          </a:p>
          <a:p>
            <a:pPr algn="l">
              <a:spcBef>
                <a:spcPts val="0"/>
              </a:spcBef>
            </a:pPr>
            <a:r>
              <a:rPr lang="de-DE" sz="1600" dirty="0">
                <a:solidFill>
                  <a:schemeClr val="tx1"/>
                </a:solidFill>
                <a:latin typeface="Arial"/>
                <a:cs typeface="Arial"/>
              </a:rPr>
              <a:t>Unser Ziel war mind. 52%</a:t>
            </a:r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 </a:t>
            </a:r>
            <a:endParaRPr lang="en-US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AB88D27C-871E-E230-11D6-D255A28197C1}"/>
              </a:ext>
            </a:extLst>
          </p:cNvPr>
          <p:cNvSpPr>
            <a:spLocks noGrp="1"/>
          </p:cNvSpPr>
          <p:nvPr/>
        </p:nvSpPr>
        <p:spPr>
          <a:xfrm>
            <a:off x="241589" y="5017783"/>
            <a:ext cx="8660822" cy="5689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600" dirty="0">
                <a:latin typeface="Arial"/>
                <a:cs typeface="Arial"/>
              </a:rPr>
              <a:t>Mohamad Al Turk, Burkhard von Dewitz, Josefine Peters, Anna Wozniak		07.07.2023</a:t>
            </a:r>
          </a:p>
        </p:txBody>
      </p:sp>
    </p:spTree>
    <p:extLst>
      <p:ext uri="{BB962C8B-B14F-4D97-AF65-F5344CB8AC3E}">
        <p14:creationId xmlns:p14="http://schemas.microsoft.com/office/powerpoint/2010/main" val="1835038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ctrTitle"/>
          </p:nvPr>
        </p:nvSpPr>
        <p:spPr>
          <a:xfrm>
            <a:off x="685800" y="-77863"/>
            <a:ext cx="7772400" cy="1347523"/>
          </a:xfrm>
        </p:spPr>
        <p:txBody>
          <a:bodyPr/>
          <a:lstStyle/>
          <a:p>
            <a:r>
              <a:rPr lang="de-DE" dirty="0"/>
              <a:t>Projektstruktur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0056EC5D-C039-916F-4E4C-6045A4A32D80}"/>
              </a:ext>
            </a:extLst>
          </p:cNvPr>
          <p:cNvSpPr/>
          <p:nvPr/>
        </p:nvSpPr>
        <p:spPr>
          <a:xfrm>
            <a:off x="438538" y="2250218"/>
            <a:ext cx="755780" cy="21421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10C47F2-2543-ABA6-CEB0-682E39468B1C}"/>
              </a:ext>
            </a:extLst>
          </p:cNvPr>
          <p:cNvSpPr/>
          <p:nvPr/>
        </p:nvSpPr>
        <p:spPr>
          <a:xfrm>
            <a:off x="1697999" y="2420221"/>
            <a:ext cx="1199574" cy="19720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431FADB-39E4-6FEF-6E71-A9C868774FA4}"/>
              </a:ext>
            </a:extLst>
          </p:cNvPr>
          <p:cNvSpPr txBox="1"/>
          <p:nvPr/>
        </p:nvSpPr>
        <p:spPr>
          <a:xfrm>
            <a:off x="1756915" y="1901671"/>
            <a:ext cx="1233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DB Modul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BBED063-8443-E169-5E61-226F0687F4A3}"/>
              </a:ext>
            </a:extLst>
          </p:cNvPr>
          <p:cNvSpPr/>
          <p:nvPr/>
        </p:nvSpPr>
        <p:spPr>
          <a:xfrm>
            <a:off x="5189922" y="1364640"/>
            <a:ext cx="3710973" cy="275077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0C17DC58-70D6-B6E6-7778-7E41DBE1C1D4}"/>
              </a:ext>
            </a:extLst>
          </p:cNvPr>
          <p:cNvSpPr/>
          <p:nvPr/>
        </p:nvSpPr>
        <p:spPr>
          <a:xfrm>
            <a:off x="3848584" y="1739580"/>
            <a:ext cx="851895" cy="9541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C0B2686-C122-3232-108F-73B396DA6CB3}"/>
              </a:ext>
            </a:extLst>
          </p:cNvPr>
          <p:cNvSpPr txBox="1"/>
          <p:nvPr/>
        </p:nvSpPr>
        <p:spPr>
          <a:xfrm>
            <a:off x="3712814" y="1361252"/>
            <a:ext cx="123318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dirty="0"/>
              <a:t>Modul </a:t>
            </a:r>
            <a:r>
              <a:rPr lang="de-DE" b="1" dirty="0"/>
              <a:t>Bild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0C6B8FC8-1FD8-39E5-63A6-A03036211939}"/>
              </a:ext>
            </a:extLst>
          </p:cNvPr>
          <p:cNvSpPr/>
          <p:nvPr/>
        </p:nvSpPr>
        <p:spPr>
          <a:xfrm>
            <a:off x="3848583" y="3764693"/>
            <a:ext cx="851895" cy="9541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E867BB7-C128-6A4F-8BE8-6C4739D97727}"/>
              </a:ext>
            </a:extLst>
          </p:cNvPr>
          <p:cNvSpPr txBox="1"/>
          <p:nvPr/>
        </p:nvSpPr>
        <p:spPr>
          <a:xfrm>
            <a:off x="3598200" y="3317456"/>
            <a:ext cx="153518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dirty="0"/>
              <a:t>Modul </a:t>
            </a:r>
            <a:r>
              <a:rPr lang="de-DE" b="1" dirty="0"/>
              <a:t>Artist</a:t>
            </a:r>
          </a:p>
        </p:txBody>
      </p:sp>
      <p:sp>
        <p:nvSpPr>
          <p:cNvPr id="23" name="Ellipse 15">
            <a:extLst>
              <a:ext uri="{FF2B5EF4-FFF2-40B4-BE49-F238E27FC236}">
                <a16:creationId xmlns:a16="http://schemas.microsoft.com/office/drawing/2014/main" id="{DE7403DC-6A4C-CFB6-90AB-F9A12C3D3A86}"/>
              </a:ext>
            </a:extLst>
          </p:cNvPr>
          <p:cNvSpPr/>
          <p:nvPr/>
        </p:nvSpPr>
        <p:spPr>
          <a:xfrm>
            <a:off x="5546541" y="3230693"/>
            <a:ext cx="834704" cy="79695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7C5C3C76-631C-A06C-7B01-D2831FC83639}"/>
              </a:ext>
            </a:extLst>
          </p:cNvPr>
          <p:cNvSpPr txBox="1"/>
          <p:nvPr/>
        </p:nvSpPr>
        <p:spPr>
          <a:xfrm>
            <a:off x="5605543" y="3444504"/>
            <a:ext cx="83470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b="1" dirty="0"/>
              <a:t>Artist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751A6465-6281-092B-0C8F-983FCF68C97C}"/>
              </a:ext>
            </a:extLst>
          </p:cNvPr>
          <p:cNvSpPr txBox="1"/>
          <p:nvPr/>
        </p:nvSpPr>
        <p:spPr>
          <a:xfrm>
            <a:off x="241589" y="1795569"/>
            <a:ext cx="1515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SQL DB Azure</a:t>
            </a:r>
          </a:p>
        </p:txBody>
      </p:sp>
      <p:cxnSp>
        <p:nvCxnSpPr>
          <p:cNvPr id="4" name="Gerade Verbindung mit Pfeil 3"/>
          <p:cNvCxnSpPr/>
          <p:nvPr/>
        </p:nvCxnSpPr>
        <p:spPr>
          <a:xfrm>
            <a:off x="1194318" y="2840242"/>
            <a:ext cx="503681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 flipV="1">
            <a:off x="2938786" y="2241038"/>
            <a:ext cx="843776" cy="929279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>
            <a:off x="2938843" y="3260015"/>
            <a:ext cx="881482" cy="885785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Ellipse 15">
            <a:extLst>
              <a:ext uri="{FF2B5EF4-FFF2-40B4-BE49-F238E27FC236}">
                <a16:creationId xmlns:a16="http://schemas.microsoft.com/office/drawing/2014/main" id="{DE7403DC-6A4C-CFB6-90AB-F9A12C3D3A86}"/>
              </a:ext>
            </a:extLst>
          </p:cNvPr>
          <p:cNvSpPr/>
          <p:nvPr/>
        </p:nvSpPr>
        <p:spPr>
          <a:xfrm>
            <a:off x="5546540" y="2043288"/>
            <a:ext cx="834704" cy="79695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Gerade Verbindung mit Pfeil 30"/>
          <p:cNvCxnSpPr>
            <a:cxnSpLocks/>
          </p:cNvCxnSpPr>
          <p:nvPr/>
        </p:nvCxnSpPr>
        <p:spPr>
          <a:xfrm flipV="1">
            <a:off x="4738143" y="3798841"/>
            <a:ext cx="827244" cy="405147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18" idx="3"/>
            <a:endCxn id="35" idx="2"/>
          </p:cNvCxnSpPr>
          <p:nvPr/>
        </p:nvCxnSpPr>
        <p:spPr>
          <a:xfrm>
            <a:off x="4700479" y="2216679"/>
            <a:ext cx="846061" cy="225086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0056EC5D-C039-916F-4E4C-6045A4A32D80}"/>
              </a:ext>
            </a:extLst>
          </p:cNvPr>
          <p:cNvSpPr/>
          <p:nvPr/>
        </p:nvSpPr>
        <p:spPr>
          <a:xfrm>
            <a:off x="6660176" y="2410791"/>
            <a:ext cx="1798024" cy="12452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93A2654C-9D98-B9E7-E24C-83273AF66234}"/>
              </a:ext>
            </a:extLst>
          </p:cNvPr>
          <p:cNvSpPr txBox="1"/>
          <p:nvPr/>
        </p:nvSpPr>
        <p:spPr>
          <a:xfrm>
            <a:off x="5710126" y="2240081"/>
            <a:ext cx="67111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b="1" dirty="0"/>
              <a:t>Bild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131863A-A551-3CB6-571E-1C2E8742BEB0}"/>
              </a:ext>
            </a:extLst>
          </p:cNvPr>
          <p:cNvSpPr txBox="1"/>
          <p:nvPr/>
        </p:nvSpPr>
        <p:spPr>
          <a:xfrm>
            <a:off x="6810497" y="1958310"/>
            <a:ext cx="1233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GUI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BC0B2686-C122-3232-108F-73B396DA6CB3}"/>
              </a:ext>
            </a:extLst>
          </p:cNvPr>
          <p:cNvSpPr txBox="1"/>
          <p:nvPr/>
        </p:nvSpPr>
        <p:spPr>
          <a:xfrm>
            <a:off x="5426994" y="1360818"/>
            <a:ext cx="347530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sz="2800" b="1" dirty="0"/>
              <a:t>Python Programm</a:t>
            </a:r>
            <a:endParaRPr lang="de-DE" sz="2800" b="1">
              <a:cs typeface="Calibri"/>
            </a:endParaRPr>
          </a:p>
        </p:txBody>
      </p:sp>
      <p:pic>
        <p:nvPicPr>
          <p:cNvPr id="2" name="Grafik 4">
            <a:extLst>
              <a:ext uri="{FF2B5EF4-FFF2-40B4-BE49-F238E27FC236}">
                <a16:creationId xmlns:a16="http://schemas.microsoft.com/office/drawing/2014/main" id="{3E5D18E2-0B51-8CA4-F454-FD8EE4D8F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31" y="3478133"/>
            <a:ext cx="671754" cy="662507"/>
          </a:xfrm>
          <a:prstGeom prst="rect">
            <a:avLst/>
          </a:prstGeom>
        </p:spPr>
      </p:pic>
      <p:pic>
        <p:nvPicPr>
          <p:cNvPr id="5" name="Grafik 6" descr="Ein Bild, das Text enthält.&#10;&#10;Beschreibung automatisch generiert.">
            <a:extLst>
              <a:ext uri="{FF2B5EF4-FFF2-40B4-BE49-F238E27FC236}">
                <a16:creationId xmlns:a16="http://schemas.microsoft.com/office/drawing/2014/main" id="{41178B97-4643-AD01-19DC-E8CE55F43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610" y="2364435"/>
            <a:ext cx="1280914" cy="2080105"/>
          </a:xfrm>
          <a:prstGeom prst="rect">
            <a:avLst/>
          </a:prstGeom>
        </p:spPr>
      </p:pic>
      <p:pic>
        <p:nvPicPr>
          <p:cNvPr id="8" name="Grafik 4" descr="Ein Bild, das Text enthält.&#10;&#10;Beschreibung automatisch generiert.">
            <a:extLst>
              <a:ext uri="{FF2B5EF4-FFF2-40B4-BE49-F238E27FC236}">
                <a16:creationId xmlns:a16="http://schemas.microsoft.com/office/drawing/2014/main" id="{C0830F29-0837-A81A-0900-8825308D8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5297" y="2306809"/>
            <a:ext cx="2303561" cy="1500724"/>
          </a:xfrm>
          <a:prstGeom prst="rect">
            <a:avLst/>
          </a:prstGeom>
        </p:spPr>
      </p:pic>
      <p:sp>
        <p:nvSpPr>
          <p:cNvPr id="10" name="Untertitel 9">
            <a:extLst>
              <a:ext uri="{FF2B5EF4-FFF2-40B4-BE49-F238E27FC236}">
                <a16:creationId xmlns:a16="http://schemas.microsoft.com/office/drawing/2014/main" id="{B056E3A7-7738-D661-70A8-57AD659D89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2D20883E-27FF-6A77-0F05-B5E06FE918A4}"/>
              </a:ext>
            </a:extLst>
          </p:cNvPr>
          <p:cNvSpPr>
            <a:spLocks noGrp="1"/>
          </p:cNvSpPr>
          <p:nvPr/>
        </p:nvSpPr>
        <p:spPr>
          <a:xfrm>
            <a:off x="241589" y="5017783"/>
            <a:ext cx="8660822" cy="5689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600" dirty="0">
                <a:latin typeface="Arial"/>
                <a:cs typeface="Arial"/>
              </a:rPr>
              <a:t>Mohamad Al Turk, Burkhard von Dewitz, Josefine Peters, Anna Wozniak		07.07.2023</a:t>
            </a:r>
          </a:p>
        </p:txBody>
      </p:sp>
    </p:spTree>
    <p:extLst>
      <p:ext uri="{BB962C8B-B14F-4D97-AF65-F5344CB8AC3E}">
        <p14:creationId xmlns:p14="http://schemas.microsoft.com/office/powerpoint/2010/main" val="2079111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17A7EEAB-4836-77D9-C22B-6119D85511D3}"/>
              </a:ext>
            </a:extLst>
          </p:cNvPr>
          <p:cNvSpPr txBox="1">
            <a:spLocks/>
          </p:cNvSpPr>
          <p:nvPr/>
        </p:nvSpPr>
        <p:spPr>
          <a:xfrm>
            <a:off x="685800" y="-77863"/>
            <a:ext cx="7772400" cy="13475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Modellarchitektur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A81C8CC-AB17-752F-38B5-457A1334EEA0}"/>
              </a:ext>
            </a:extLst>
          </p:cNvPr>
          <p:cNvSpPr txBox="1"/>
          <p:nvPr/>
        </p:nvSpPr>
        <p:spPr>
          <a:xfrm>
            <a:off x="4718750" y="2270039"/>
            <a:ext cx="3738291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>
                <a:solidFill>
                  <a:srgbClr val="202124"/>
                </a:solidFill>
                <a:latin typeface="Calibri"/>
                <a:ea typeface="Roboto"/>
                <a:cs typeface="Roboto"/>
              </a:rPr>
              <a:t>Examine and understand data</a:t>
            </a:r>
            <a:endParaRPr lang="de-DE" dirty="0">
              <a:solidFill>
                <a:srgbClr val="000000"/>
              </a:solidFill>
              <a:latin typeface="Calibri"/>
              <a:ea typeface="Roboto"/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202124"/>
                </a:solidFill>
                <a:latin typeface="Calibri"/>
                <a:ea typeface="Roboto"/>
                <a:cs typeface="Roboto"/>
              </a:rPr>
              <a:t>Build an input pipeline</a:t>
            </a:r>
            <a:endParaRPr lang="de-DE" dirty="0">
              <a:solidFill>
                <a:srgbClr val="000000"/>
              </a:solidFill>
              <a:latin typeface="Calibri"/>
              <a:ea typeface="Roboto"/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202124"/>
                </a:solidFill>
                <a:latin typeface="Calibri"/>
                <a:ea typeface="Roboto"/>
                <a:cs typeface="Roboto"/>
              </a:rPr>
              <a:t>Build the model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202124"/>
                </a:solidFill>
                <a:latin typeface="Calibri"/>
                <a:ea typeface="Roboto"/>
                <a:cs typeface="Roboto"/>
              </a:rPr>
              <a:t>Train the model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202124"/>
                </a:solidFill>
                <a:latin typeface="Calibri"/>
                <a:ea typeface="Roboto"/>
                <a:cs typeface="Roboto"/>
              </a:rPr>
              <a:t>Test the model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202124"/>
                </a:solidFill>
                <a:latin typeface="Calibri"/>
                <a:ea typeface="Roboto"/>
                <a:cs typeface="Roboto"/>
              </a:rPr>
              <a:t>Improve the model and</a:t>
            </a:r>
            <a:endParaRPr lang="en-US" dirty="0">
              <a:solidFill>
                <a:srgbClr val="000000"/>
              </a:solidFill>
              <a:latin typeface="Calibri"/>
              <a:ea typeface="Roboto"/>
              <a:cs typeface="Calibri"/>
            </a:endParaRPr>
          </a:p>
          <a:p>
            <a:r>
              <a:rPr lang="en-US" sz="2000" dirty="0">
                <a:solidFill>
                  <a:srgbClr val="202124"/>
                </a:solidFill>
                <a:latin typeface="Calibri"/>
                <a:ea typeface="Roboto"/>
                <a:cs typeface="Roboto"/>
              </a:rPr>
              <a:t>        repeat the process</a:t>
            </a:r>
            <a:endParaRPr lang="en-US" dirty="0">
              <a:cs typeface="Calibri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5EBEF81-A2FA-151D-BD80-6429220C4E62}"/>
              </a:ext>
            </a:extLst>
          </p:cNvPr>
          <p:cNvSpPr txBox="1"/>
          <p:nvPr/>
        </p:nvSpPr>
        <p:spPr>
          <a:xfrm>
            <a:off x="1106908" y="276477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202124"/>
                </a:solidFill>
              </a:rPr>
              <a:t>Train-Test-Split</a:t>
            </a:r>
            <a:endParaRPr lang="de-DE" dirty="0" err="1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3CAD06D-2B2B-7B6B-9089-420A74E58C87}"/>
              </a:ext>
            </a:extLst>
          </p:cNvPr>
          <p:cNvSpPr txBox="1"/>
          <p:nvPr/>
        </p:nvSpPr>
        <p:spPr>
          <a:xfrm>
            <a:off x="4716233" y="1741589"/>
            <a:ext cx="383687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202124"/>
                </a:solidFill>
                <a:cs typeface="Segoe UI"/>
              </a:rPr>
              <a:t>Basic machine learning workflow:​</a:t>
            </a:r>
          </a:p>
          <a:p>
            <a:r>
              <a:rPr lang="en-US" sz="2000" dirty="0">
                <a:solidFill>
                  <a:srgbClr val="202124"/>
                </a:solidFill>
                <a:cs typeface="Segoe UI"/>
              </a:rPr>
              <a:t>​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842535A-2F27-27F0-0620-7082ED8B452C}"/>
              </a:ext>
            </a:extLst>
          </p:cNvPr>
          <p:cNvSpPr txBox="1"/>
          <p:nvPr/>
        </p:nvSpPr>
        <p:spPr>
          <a:xfrm>
            <a:off x="565533" y="233642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202124"/>
                </a:solidFill>
              </a:rPr>
              <a:t>Data preparation</a:t>
            </a:r>
            <a:endParaRPr lang="de-DE" dirty="0" err="1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FF40347-1BDF-509A-A081-3E91E0C9D13B}"/>
              </a:ext>
            </a:extLst>
          </p:cNvPr>
          <p:cNvSpPr txBox="1"/>
          <p:nvPr/>
        </p:nvSpPr>
        <p:spPr>
          <a:xfrm>
            <a:off x="565498" y="184045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202124"/>
                </a:solidFill>
              </a:rPr>
              <a:t>Imports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6D6D9FC-7BB6-78E6-2FAA-FFC322948FE8}"/>
              </a:ext>
            </a:extLst>
          </p:cNvPr>
          <p:cNvSpPr txBox="1"/>
          <p:nvPr/>
        </p:nvSpPr>
        <p:spPr>
          <a:xfrm>
            <a:off x="565356" y="3249476"/>
            <a:ext cx="37579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202124"/>
                </a:solidFill>
              </a:rPr>
              <a:t>Implementation and Training</a:t>
            </a:r>
            <a:endParaRPr lang="de-DE" dirty="0" err="1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1FCB084-6139-BE7F-F2F1-A06007B23103}"/>
              </a:ext>
            </a:extLst>
          </p:cNvPr>
          <p:cNvSpPr txBox="1"/>
          <p:nvPr/>
        </p:nvSpPr>
        <p:spPr>
          <a:xfrm>
            <a:off x="565180" y="3790540"/>
            <a:ext cx="37579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202124"/>
                </a:solidFill>
              </a:rPr>
              <a:t>Modell Evaluation</a:t>
            </a:r>
            <a:endParaRPr lang="de-DE" dirty="0"/>
          </a:p>
        </p:txBody>
      </p:sp>
      <p:sp>
        <p:nvSpPr>
          <p:cNvPr id="13" name="Untertitel 2">
            <a:extLst>
              <a:ext uri="{FF2B5EF4-FFF2-40B4-BE49-F238E27FC236}">
                <a16:creationId xmlns:a16="http://schemas.microsoft.com/office/drawing/2014/main" id="{1A305BE1-AB22-A1E2-6F32-693011A42B3F}"/>
              </a:ext>
            </a:extLst>
          </p:cNvPr>
          <p:cNvSpPr>
            <a:spLocks noGrp="1"/>
          </p:cNvSpPr>
          <p:nvPr/>
        </p:nvSpPr>
        <p:spPr>
          <a:xfrm>
            <a:off x="241589" y="5017783"/>
            <a:ext cx="8660822" cy="5689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600" dirty="0">
                <a:latin typeface="Arial"/>
                <a:cs typeface="Arial"/>
              </a:rPr>
              <a:t>Mohamad Al Turk, Burkhard von Dewitz, Josefine Peters, Anna Wozniak		07.07.2023</a:t>
            </a:r>
          </a:p>
        </p:txBody>
      </p:sp>
    </p:spTree>
    <p:extLst>
      <p:ext uri="{BB962C8B-B14F-4D97-AF65-F5344CB8AC3E}">
        <p14:creationId xmlns:p14="http://schemas.microsoft.com/office/powerpoint/2010/main" val="2557112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2"/>
          <p:cNvSpPr txBox="1">
            <a:spLocks/>
          </p:cNvSpPr>
          <p:nvPr/>
        </p:nvSpPr>
        <p:spPr>
          <a:xfrm>
            <a:off x="483178" y="3614586"/>
            <a:ext cx="8660822" cy="13005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AutoNum type="arabicPeriod"/>
            </a:pPr>
            <a:endParaRPr lang="de-DE" sz="160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4" name="Grafik 4" descr="Ein Bild, das Text, Screenshot enthält.&#10;&#10;Beschreibung automatisch generiert.">
            <a:extLst>
              <a:ext uri="{FF2B5EF4-FFF2-40B4-BE49-F238E27FC236}">
                <a16:creationId xmlns:a16="http://schemas.microsoft.com/office/drawing/2014/main" id="{A965BE99-23EB-0807-E21C-ECD6D83C0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868" y="1168940"/>
            <a:ext cx="5628924" cy="315088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9B12F0D-84B6-222C-CF1F-EE63C0E99D5C}"/>
              </a:ext>
            </a:extLst>
          </p:cNvPr>
          <p:cNvSpPr txBox="1"/>
          <p:nvPr/>
        </p:nvSpPr>
        <p:spPr>
          <a:xfrm>
            <a:off x="297214" y="1168837"/>
            <a:ext cx="3323927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solidFill>
                  <a:srgbClr val="202124"/>
                </a:solidFill>
                <a:latin typeface="Calibri"/>
                <a:cs typeface="Calibri"/>
              </a:rPr>
              <a:t>Importierte</a:t>
            </a:r>
            <a:r>
              <a:rPr lang="en-US" b="1" dirty="0">
                <a:solidFill>
                  <a:srgbClr val="202124"/>
                </a:solidFill>
                <a:latin typeface="Calibri"/>
                <a:cs typeface="Calibri"/>
              </a:rPr>
              <a:t> </a:t>
            </a:r>
            <a:endParaRPr lang="de-DE" dirty="0">
              <a:solidFill>
                <a:srgbClr val="000000"/>
              </a:solidFill>
              <a:latin typeface="Calibri"/>
              <a:cs typeface="Calibri"/>
            </a:endParaRPr>
          </a:p>
          <a:p>
            <a:r>
              <a:rPr lang="en-US" b="1" err="1">
                <a:solidFill>
                  <a:srgbClr val="202124"/>
                </a:solidFill>
                <a:latin typeface="Calibri"/>
                <a:cs typeface="Calibri"/>
              </a:rPr>
              <a:t>Bibliotheken</a:t>
            </a:r>
            <a:r>
              <a:rPr lang="en-US" b="1" dirty="0">
                <a:solidFill>
                  <a:srgbClr val="202124"/>
                </a:solidFill>
                <a:latin typeface="Calibri"/>
                <a:cs typeface="Calibri"/>
              </a:rPr>
              <a:t>:</a:t>
            </a:r>
          </a:p>
          <a:p>
            <a:endParaRPr lang="en-US" b="1" dirty="0">
              <a:solidFill>
                <a:srgbClr val="202124"/>
              </a:solidFill>
              <a:cs typeface="Calibri"/>
            </a:endParaRPr>
          </a:p>
          <a:p>
            <a:r>
              <a:rPr lang="en-US" dirty="0">
                <a:solidFill>
                  <a:srgbClr val="202124"/>
                </a:solidFill>
                <a:cs typeface="Calibri"/>
              </a:rPr>
              <a:t>NumPy</a:t>
            </a:r>
          </a:p>
          <a:p>
            <a:r>
              <a:rPr lang="en-US" err="1">
                <a:solidFill>
                  <a:srgbClr val="202124"/>
                </a:solidFill>
                <a:cs typeface="Calibri"/>
              </a:rPr>
              <a:t>Keras</a:t>
            </a:r>
            <a:endParaRPr lang="en-US">
              <a:solidFill>
                <a:srgbClr val="202124"/>
              </a:solidFill>
              <a:cs typeface="Calibri"/>
            </a:endParaRPr>
          </a:p>
          <a:p>
            <a:r>
              <a:rPr lang="en-US" err="1">
                <a:solidFill>
                  <a:srgbClr val="202124"/>
                </a:solidFill>
                <a:cs typeface="Calibri"/>
              </a:rPr>
              <a:t>Tensorflow</a:t>
            </a:r>
            <a:endParaRPr lang="en-US">
              <a:solidFill>
                <a:srgbClr val="202124"/>
              </a:solidFill>
              <a:cs typeface="Calibri"/>
            </a:endParaRPr>
          </a:p>
          <a:p>
            <a:r>
              <a:rPr lang="en-US" dirty="0">
                <a:solidFill>
                  <a:srgbClr val="202124"/>
                </a:solidFill>
                <a:cs typeface="Calibri"/>
              </a:rPr>
              <a:t>Matplotlib</a:t>
            </a:r>
          </a:p>
          <a:p>
            <a:r>
              <a:rPr lang="en-US" dirty="0">
                <a:solidFill>
                  <a:srgbClr val="202124"/>
                </a:solidFill>
                <a:cs typeface="Calibri"/>
              </a:rPr>
              <a:t>CV2</a:t>
            </a:r>
          </a:p>
          <a:p>
            <a:endParaRPr lang="en-US" b="1" dirty="0">
              <a:solidFill>
                <a:srgbClr val="202124"/>
              </a:solidFill>
              <a:cs typeface="Calibri"/>
            </a:endParaRPr>
          </a:p>
          <a:p>
            <a:r>
              <a:rPr lang="en-US" b="1" dirty="0">
                <a:solidFill>
                  <a:srgbClr val="202124"/>
                </a:solidFill>
                <a:cs typeface="Calibri"/>
              </a:rPr>
              <a:t>Module </a:t>
            </a:r>
            <a:r>
              <a:rPr lang="en-US" b="1" dirty="0" err="1">
                <a:solidFill>
                  <a:srgbClr val="202124"/>
                </a:solidFill>
                <a:cs typeface="Calibri"/>
              </a:rPr>
              <a:t>aus</a:t>
            </a:r>
            <a:r>
              <a:rPr lang="en-US" b="1" dirty="0">
                <a:solidFill>
                  <a:srgbClr val="202124"/>
                </a:solidFill>
                <a:cs typeface="Calibri"/>
              </a:rPr>
              <a:t> der Python-</a:t>
            </a:r>
            <a:endParaRPr lang="en-US" dirty="0">
              <a:solidFill>
                <a:srgbClr val="000000"/>
              </a:solidFill>
              <a:cs typeface="Calibri"/>
            </a:endParaRPr>
          </a:p>
          <a:p>
            <a:r>
              <a:rPr lang="en-US" b="1" dirty="0" err="1">
                <a:solidFill>
                  <a:srgbClr val="202124"/>
                </a:solidFill>
                <a:cs typeface="Calibri"/>
              </a:rPr>
              <a:t>Standardbibliothek</a:t>
            </a:r>
            <a:r>
              <a:rPr lang="en-US" b="1" dirty="0">
                <a:solidFill>
                  <a:srgbClr val="202124"/>
                </a:solidFill>
                <a:cs typeface="Calibri"/>
              </a:rPr>
              <a:t>:</a:t>
            </a:r>
            <a:endParaRPr lang="en-US" dirty="0">
              <a:cs typeface="Calibri"/>
            </a:endParaRPr>
          </a:p>
          <a:p>
            <a:r>
              <a:rPr lang="en-US" dirty="0">
                <a:solidFill>
                  <a:srgbClr val="202124"/>
                </a:solidFill>
                <a:cs typeface="Calibri"/>
              </a:rPr>
              <a:t>OS, Random</a:t>
            </a:r>
          </a:p>
          <a:p>
            <a:endParaRPr lang="en-US" b="1" dirty="0">
              <a:solidFill>
                <a:srgbClr val="202124"/>
              </a:solidFill>
              <a:cs typeface="Calibri"/>
            </a:endParaRP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B45374BB-BC0D-2BEC-547F-29DB36C5C6EE}"/>
              </a:ext>
            </a:extLst>
          </p:cNvPr>
          <p:cNvSpPr txBox="1">
            <a:spLocks/>
          </p:cNvSpPr>
          <p:nvPr/>
        </p:nvSpPr>
        <p:spPr>
          <a:xfrm>
            <a:off x="685800" y="-77863"/>
            <a:ext cx="7772400" cy="13475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Modellarchitektur </a:t>
            </a:r>
          </a:p>
        </p:txBody>
      </p:sp>
      <p:sp>
        <p:nvSpPr>
          <p:cNvPr id="7" name="Textfeld 1">
            <a:extLst>
              <a:ext uri="{FF2B5EF4-FFF2-40B4-BE49-F238E27FC236}">
                <a16:creationId xmlns:a16="http://schemas.microsoft.com/office/drawing/2014/main" id="{F0AEB7C8-FBE7-6A28-DCF6-AE1645521127}"/>
              </a:ext>
            </a:extLst>
          </p:cNvPr>
          <p:cNvSpPr txBox="1"/>
          <p:nvPr/>
        </p:nvSpPr>
        <p:spPr>
          <a:xfrm>
            <a:off x="351098" y="530549"/>
            <a:ext cx="27432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FF0000"/>
                </a:solidFill>
              </a:rPr>
              <a:t>Imports</a:t>
            </a:r>
            <a:endParaRPr lang="de-DE">
              <a:solidFill>
                <a:srgbClr val="FF0000"/>
              </a:solidFill>
              <a:cs typeface="Calibri"/>
            </a:endParaRP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37FF8863-10F5-0858-70E7-C74D6B410AD5}"/>
              </a:ext>
            </a:extLst>
          </p:cNvPr>
          <p:cNvSpPr>
            <a:spLocks noGrp="1"/>
          </p:cNvSpPr>
          <p:nvPr/>
        </p:nvSpPr>
        <p:spPr>
          <a:xfrm>
            <a:off x="241589" y="5017783"/>
            <a:ext cx="8660822" cy="5689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600" dirty="0">
                <a:latin typeface="Arial"/>
                <a:cs typeface="Arial"/>
              </a:rPr>
              <a:t>Mohamad Al Turk, Burkhard von Dewitz, Josefine Peters, Anna Wozniak		07.07.2023</a:t>
            </a:r>
          </a:p>
        </p:txBody>
      </p:sp>
    </p:spTree>
    <p:extLst>
      <p:ext uri="{BB962C8B-B14F-4D97-AF65-F5344CB8AC3E}">
        <p14:creationId xmlns:p14="http://schemas.microsoft.com/office/powerpoint/2010/main" val="3859134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6" descr="Ein Bild, das Text, Screenshot, Schrift, Display enthält.&#10;&#10;Beschreibung automatisch generiert.">
            <a:extLst>
              <a:ext uri="{FF2B5EF4-FFF2-40B4-BE49-F238E27FC236}">
                <a16:creationId xmlns:a16="http://schemas.microsoft.com/office/drawing/2014/main" id="{63185D3A-8E59-D75B-1BEE-6BA45B315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256" y="2761023"/>
            <a:ext cx="6554151" cy="2140580"/>
          </a:xfrm>
          <a:prstGeom prst="rect">
            <a:avLst/>
          </a:prstGeom>
        </p:spPr>
      </p:pic>
      <p:pic>
        <p:nvPicPr>
          <p:cNvPr id="7" name="Grafik 7" descr="Ein Bild, das Text, Screenshot, Schrift enthält.&#10;&#10;Beschreibung automatisch generiert.">
            <a:extLst>
              <a:ext uri="{FF2B5EF4-FFF2-40B4-BE49-F238E27FC236}">
                <a16:creationId xmlns:a16="http://schemas.microsoft.com/office/drawing/2014/main" id="{A821ABC9-6B2C-CF6D-601B-EA2362E3E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257" y="1035846"/>
            <a:ext cx="6554152" cy="1469446"/>
          </a:xfrm>
          <a:prstGeom prst="rect">
            <a:avLst/>
          </a:prstGeom>
        </p:spPr>
      </p:pic>
      <p:sp>
        <p:nvSpPr>
          <p:cNvPr id="3" name="Titel 1">
            <a:extLst>
              <a:ext uri="{FF2B5EF4-FFF2-40B4-BE49-F238E27FC236}">
                <a16:creationId xmlns:a16="http://schemas.microsoft.com/office/drawing/2014/main" id="{2D6C3A6E-E6FE-0750-356D-373CC0813938}"/>
              </a:ext>
            </a:extLst>
          </p:cNvPr>
          <p:cNvSpPr txBox="1">
            <a:spLocks/>
          </p:cNvSpPr>
          <p:nvPr/>
        </p:nvSpPr>
        <p:spPr>
          <a:xfrm>
            <a:off x="685800" y="-77863"/>
            <a:ext cx="7772400" cy="13475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Modellarchitektur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CD8B956-EBD2-A9B8-0319-7C3A22C5669C}"/>
              </a:ext>
            </a:extLst>
          </p:cNvPr>
          <p:cNvSpPr txBox="1"/>
          <p:nvPr/>
        </p:nvSpPr>
        <p:spPr>
          <a:xfrm>
            <a:off x="314008" y="5435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Train-Test-Split</a:t>
            </a:r>
            <a:r>
              <a:rPr lang="de-DE" dirty="0">
                <a:solidFill>
                  <a:srgbClr val="FF0000"/>
                </a:solidFill>
                <a:cs typeface="Calibri"/>
              </a:rPr>
              <a:t>​</a:t>
            </a: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BA323DB8-4364-3C76-7F0C-28C60DB755F4}"/>
              </a:ext>
            </a:extLst>
          </p:cNvPr>
          <p:cNvSpPr>
            <a:spLocks noGrp="1"/>
          </p:cNvSpPr>
          <p:nvPr/>
        </p:nvSpPr>
        <p:spPr>
          <a:xfrm>
            <a:off x="241589" y="5017783"/>
            <a:ext cx="8660822" cy="5689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600" dirty="0">
                <a:latin typeface="Arial"/>
                <a:cs typeface="Arial"/>
              </a:rPr>
              <a:t>Mohamad Al Turk, Burkhard von Dewitz, Josefine Peters, Anna Wozniak		07.07.2023</a:t>
            </a:r>
          </a:p>
        </p:txBody>
      </p:sp>
    </p:spTree>
    <p:extLst>
      <p:ext uri="{BB962C8B-B14F-4D97-AF65-F5344CB8AC3E}">
        <p14:creationId xmlns:p14="http://schemas.microsoft.com/office/powerpoint/2010/main" val="188828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6" descr="Ein Bild, das Text, Screenshot, Schrift, Display enthält.&#10;&#10;Beschreibung automatisch generiert.">
            <a:extLst>
              <a:ext uri="{FF2B5EF4-FFF2-40B4-BE49-F238E27FC236}">
                <a16:creationId xmlns:a16="http://schemas.microsoft.com/office/drawing/2014/main" id="{63185D3A-8E59-D75B-1BEE-6BA45B315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256" y="2692168"/>
            <a:ext cx="6554151" cy="2140580"/>
          </a:xfrm>
          <a:prstGeom prst="rect">
            <a:avLst/>
          </a:prstGeom>
        </p:spPr>
      </p:pic>
      <p:pic>
        <p:nvPicPr>
          <p:cNvPr id="8" name="Grafik 8" descr="Ein Bild, das Text, Screenshot, Software, Schrift enthält.&#10;&#10;Beschreibung automatisch generiert.">
            <a:extLst>
              <a:ext uri="{FF2B5EF4-FFF2-40B4-BE49-F238E27FC236}">
                <a16:creationId xmlns:a16="http://schemas.microsoft.com/office/drawing/2014/main" id="{FE3FE98D-2AFB-592D-5A7A-3454553CE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257" y="1108441"/>
            <a:ext cx="6554151" cy="3940759"/>
          </a:xfrm>
          <a:prstGeom prst="rect">
            <a:avLst/>
          </a:prstGeom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16B4013F-998E-F315-22C9-AE2889C447F9}"/>
              </a:ext>
            </a:extLst>
          </p:cNvPr>
          <p:cNvSpPr txBox="1">
            <a:spLocks/>
          </p:cNvSpPr>
          <p:nvPr/>
        </p:nvSpPr>
        <p:spPr>
          <a:xfrm>
            <a:off x="685800" y="-77863"/>
            <a:ext cx="7772400" cy="13475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Modellarchitektur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0BA2B47-3C35-E3E2-451F-2939DA3D2AEC}"/>
              </a:ext>
            </a:extLst>
          </p:cNvPr>
          <p:cNvSpPr txBox="1"/>
          <p:nvPr/>
        </p:nvSpPr>
        <p:spPr>
          <a:xfrm>
            <a:off x="314008" y="5435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Train-Test-Split</a:t>
            </a:r>
            <a:r>
              <a:rPr lang="de-DE" dirty="0">
                <a:solidFill>
                  <a:srgbClr val="FF0000"/>
                </a:solidFill>
                <a:cs typeface="Calibri"/>
              </a:rPr>
              <a:t>​</a:t>
            </a:r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7FB2512F-E6C5-D2C1-E9BC-F1FE5F0F0BD2}"/>
              </a:ext>
            </a:extLst>
          </p:cNvPr>
          <p:cNvSpPr>
            <a:spLocks noGrp="1"/>
          </p:cNvSpPr>
          <p:nvPr/>
        </p:nvSpPr>
        <p:spPr>
          <a:xfrm>
            <a:off x="241589" y="5017783"/>
            <a:ext cx="8660822" cy="5689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600" dirty="0">
                <a:latin typeface="Arial"/>
                <a:cs typeface="Arial"/>
              </a:rPr>
              <a:t>Mohamad Al Turk, Burkhard von Dewitz, Josefine Peters, Anna Wozniak		07.07.2023</a:t>
            </a:r>
          </a:p>
        </p:txBody>
      </p:sp>
    </p:spTree>
    <p:extLst>
      <p:ext uri="{BB962C8B-B14F-4D97-AF65-F5344CB8AC3E}">
        <p14:creationId xmlns:p14="http://schemas.microsoft.com/office/powerpoint/2010/main" val="2255633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5" descr="Ein Bild, das Text, Screenshot, Software, Schrift enthält.&#10;&#10;Beschreibung automatisch generiert.">
            <a:extLst>
              <a:ext uri="{FF2B5EF4-FFF2-40B4-BE49-F238E27FC236}">
                <a16:creationId xmlns:a16="http://schemas.microsoft.com/office/drawing/2014/main" id="{EB2C32A5-4F74-ED5D-C22D-9FCB8F692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600" y="961882"/>
            <a:ext cx="3013750" cy="4248293"/>
          </a:xfrm>
          <a:prstGeom prst="rect">
            <a:avLst/>
          </a:prstGeom>
        </p:spPr>
      </p:pic>
      <p:pic>
        <p:nvPicPr>
          <p:cNvPr id="2" name="Grafik 2" descr="Ein Bild, das Text, Screenshot, Software, Multimedia-Software enthält.&#10;&#10;Beschreibung automatisch generiert.">
            <a:extLst>
              <a:ext uri="{FF2B5EF4-FFF2-40B4-BE49-F238E27FC236}">
                <a16:creationId xmlns:a16="http://schemas.microsoft.com/office/drawing/2014/main" id="{4E3CC479-CD6B-7783-2E45-54EDC7252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621" y="966919"/>
            <a:ext cx="3871373" cy="4254595"/>
          </a:xfrm>
          <a:prstGeom prst="rect">
            <a:avLst/>
          </a:prstGeom>
        </p:spPr>
      </p:pic>
      <p:sp>
        <p:nvSpPr>
          <p:cNvPr id="4" name="Titel 1">
            <a:extLst>
              <a:ext uri="{FF2B5EF4-FFF2-40B4-BE49-F238E27FC236}">
                <a16:creationId xmlns:a16="http://schemas.microsoft.com/office/drawing/2014/main" id="{71CB287B-BE97-3D75-9178-C7AF2ED1FB84}"/>
              </a:ext>
            </a:extLst>
          </p:cNvPr>
          <p:cNvSpPr txBox="1">
            <a:spLocks/>
          </p:cNvSpPr>
          <p:nvPr/>
        </p:nvSpPr>
        <p:spPr>
          <a:xfrm>
            <a:off x="685800" y="-77863"/>
            <a:ext cx="7772400" cy="13475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Modellarchitektur </a:t>
            </a:r>
          </a:p>
        </p:txBody>
      </p:sp>
      <p:sp>
        <p:nvSpPr>
          <p:cNvPr id="6" name="Untertitel 2">
            <a:extLst>
              <a:ext uri="{FF2B5EF4-FFF2-40B4-BE49-F238E27FC236}">
                <a16:creationId xmlns:a16="http://schemas.microsoft.com/office/drawing/2014/main" id="{C7972DDC-187A-D572-F8C3-D91E4EF97AE3}"/>
              </a:ext>
            </a:extLst>
          </p:cNvPr>
          <p:cNvSpPr txBox="1">
            <a:spLocks/>
          </p:cNvSpPr>
          <p:nvPr/>
        </p:nvSpPr>
        <p:spPr>
          <a:xfrm>
            <a:off x="241589" y="5246383"/>
            <a:ext cx="8660822" cy="5689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Mohamad Al Turk, Burkhard von Dewitz, Josefine Peters, Anna Wozniak	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07.07.2023</a:t>
            </a:r>
          </a:p>
          <a:p>
            <a:endParaRPr lang="de-DE"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7371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80631053-8D14-551F-28E4-1EE9A41EE565}"/>
              </a:ext>
            </a:extLst>
          </p:cNvPr>
          <p:cNvSpPr txBox="1">
            <a:spLocks/>
          </p:cNvSpPr>
          <p:nvPr/>
        </p:nvSpPr>
        <p:spPr>
          <a:xfrm>
            <a:off x="685800" y="-77863"/>
            <a:ext cx="7772400" cy="13475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Modellarchitektur </a:t>
            </a:r>
          </a:p>
        </p:txBody>
      </p:sp>
      <p:pic>
        <p:nvPicPr>
          <p:cNvPr id="10" name="Grafik 10" descr="Ein Bild, das Screenshot, Säugetier, Elefant enthält.&#10;&#10;Beschreibung automatisch generiert.">
            <a:extLst>
              <a:ext uri="{FF2B5EF4-FFF2-40B4-BE49-F238E27FC236}">
                <a16:creationId xmlns:a16="http://schemas.microsoft.com/office/drawing/2014/main" id="{2C127D1A-BFF0-CC42-27AC-9E854B6139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17" r="-142" b="-330"/>
          <a:stretch/>
        </p:blipFill>
        <p:spPr>
          <a:xfrm>
            <a:off x="-1259" y="1762860"/>
            <a:ext cx="4577064" cy="2995892"/>
          </a:xfrm>
          <a:prstGeom prst="rect">
            <a:avLst/>
          </a:prstGeom>
        </p:spPr>
      </p:pic>
      <p:pic>
        <p:nvPicPr>
          <p:cNvPr id="13" name="Grafik 13" descr="Ein Bild, das Text, Screenshot, Software, Display enthält.&#10;&#10;Beschreibung automatisch generiert.">
            <a:extLst>
              <a:ext uri="{FF2B5EF4-FFF2-40B4-BE49-F238E27FC236}">
                <a16:creationId xmlns:a16="http://schemas.microsoft.com/office/drawing/2014/main" id="{40D1422C-DEEA-E657-AC95-DFF347921B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29" r="12500" b="335"/>
          <a:stretch/>
        </p:blipFill>
        <p:spPr>
          <a:xfrm>
            <a:off x="4675873" y="1763805"/>
            <a:ext cx="4064060" cy="2921361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203DDCF8-0F96-0040-2AFA-52A7714289B9}"/>
              </a:ext>
            </a:extLst>
          </p:cNvPr>
          <p:cNvSpPr txBox="1"/>
          <p:nvPr/>
        </p:nvSpPr>
        <p:spPr>
          <a:xfrm>
            <a:off x="415329" y="1247376"/>
            <a:ext cx="34617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202124"/>
                </a:solidFill>
              </a:rPr>
              <a:t>Data </a:t>
            </a:r>
            <a:r>
              <a:rPr lang="en-US" b="1" dirty="0" err="1">
                <a:solidFill>
                  <a:srgbClr val="202124"/>
                </a:solidFill>
              </a:rPr>
              <a:t>Agumentation</a:t>
            </a:r>
            <a:endParaRPr lang="de-DE" dirty="0" err="1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B108ACA7-922F-7550-BA5C-ED918F303C59}"/>
              </a:ext>
            </a:extLst>
          </p:cNvPr>
          <p:cNvSpPr txBox="1"/>
          <p:nvPr/>
        </p:nvSpPr>
        <p:spPr>
          <a:xfrm>
            <a:off x="4676566" y="124752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202124"/>
                </a:solidFill>
              </a:rPr>
              <a:t>Python code:</a:t>
            </a:r>
            <a:endParaRPr lang="en-US" b="1" dirty="0">
              <a:solidFill>
                <a:srgbClr val="202124"/>
              </a:solidFill>
              <a:cs typeface="Calibri"/>
            </a:endParaRP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7E57033E-18D5-4000-2691-A35100C930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Untertitel 2">
            <a:extLst>
              <a:ext uri="{FF2B5EF4-FFF2-40B4-BE49-F238E27FC236}">
                <a16:creationId xmlns:a16="http://schemas.microsoft.com/office/drawing/2014/main" id="{219BF470-B58F-914A-17BD-6C82176BB11D}"/>
              </a:ext>
            </a:extLst>
          </p:cNvPr>
          <p:cNvSpPr>
            <a:spLocks noGrp="1"/>
          </p:cNvSpPr>
          <p:nvPr/>
        </p:nvSpPr>
        <p:spPr>
          <a:xfrm>
            <a:off x="241589" y="5017783"/>
            <a:ext cx="8660822" cy="5689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600" dirty="0">
                <a:latin typeface="Arial"/>
                <a:cs typeface="Arial"/>
              </a:rPr>
              <a:t>Mohamad Al Turk, Burkhard von Dewitz, Josefine Peters, Anna Wozniak		07.07.2023</a:t>
            </a:r>
          </a:p>
        </p:txBody>
      </p:sp>
    </p:spTree>
    <p:extLst>
      <p:ext uri="{BB962C8B-B14F-4D97-AF65-F5344CB8AC3E}">
        <p14:creationId xmlns:p14="http://schemas.microsoft.com/office/powerpoint/2010/main" val="2008396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Bildschirmpräsentation (16:10)</PresentationFormat>
  <Slides>14</Slides>
  <Notes>0</Notes>
  <HiddenSlides>0</HiddenSlide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Office-Design</vt:lpstr>
      <vt:lpstr>PowerPoint-Präsentation</vt:lpstr>
      <vt:lpstr>Projektablauf</vt:lpstr>
      <vt:lpstr>Projektstruktur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Modell -Visualisierung</vt:lpstr>
      <vt:lpstr>PowerPoint-Präsentation</vt:lpstr>
      <vt:lpstr>GUI -Datenbank </vt:lpstr>
      <vt:lpstr>PowerPoint-Präsentation</vt:lpstr>
      <vt:lpstr>Referenzen und 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Projekt: Artist recognition</dc:title>
  <dc:creator>Lana</dc:creator>
  <cp:revision>873</cp:revision>
  <dcterms:created xsi:type="dcterms:W3CDTF">2023-05-08T09:30:26Z</dcterms:created>
  <dcterms:modified xsi:type="dcterms:W3CDTF">2023-07-06T18:06:33Z</dcterms:modified>
</cp:coreProperties>
</file>