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9" r:id="rId6"/>
    <p:sldId id="271" r:id="rId7"/>
    <p:sldId id="272" r:id="rId8"/>
    <p:sldId id="260" r:id="rId9"/>
    <p:sldId id="262" r:id="rId10"/>
    <p:sldId id="273" r:id="rId11"/>
    <p:sldId id="265" r:id="rId12"/>
    <p:sldId id="266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Control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B.3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1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Comments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Print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Breaking A Loop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Computer Programs</a:t>
            </a:r>
          </a:p>
          <a:p>
            <a:pPr lvl="1"/>
            <a:r>
              <a:rPr lang="en-CA" sz="1800" dirty="0" smtClean="0"/>
              <a:t>Need to make decisions</a:t>
            </a:r>
          </a:p>
          <a:p>
            <a:pPr lvl="1"/>
            <a:r>
              <a:rPr lang="en-CA" sz="1800" dirty="0" smtClean="0"/>
              <a:t>Do different things based on those decisions</a:t>
            </a:r>
          </a:p>
          <a:p>
            <a:endParaRPr lang="en-CA" sz="2000" dirty="0"/>
          </a:p>
          <a:p>
            <a:r>
              <a:rPr lang="en-CA" sz="2000" dirty="0" smtClean="0"/>
              <a:t>The "if" statement is used to provide decision control in computer programs.</a:t>
            </a:r>
          </a:p>
          <a:p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b="1" dirty="0" smtClean="0">
                <a:solidFill>
                  <a:srgbClr val="0070C0"/>
                </a:solidFill>
              </a:rPr>
              <a:t>if</a:t>
            </a:r>
          </a:p>
          <a:p>
            <a:pPr lvl="1"/>
            <a:r>
              <a:rPr lang="en-CA" sz="1600" dirty="0" smtClean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Indentation &amp;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result of the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Code Block</a:t>
            </a:r>
          </a:p>
          <a:p>
            <a:pPr lvl="1"/>
            <a:r>
              <a:rPr lang="en-CA" sz="1700" dirty="0" smtClean="0"/>
              <a:t>A code block is an optional part of the program</a:t>
            </a:r>
          </a:p>
          <a:p>
            <a:pPr lvl="1"/>
            <a:r>
              <a:rPr lang="en-CA" sz="1700" dirty="0" smtClean="0"/>
              <a:t>The code is only executed if certain conditions occur</a:t>
            </a:r>
          </a:p>
          <a:p>
            <a:endParaRPr lang="en-CA" sz="2000" dirty="0"/>
          </a:p>
          <a:p>
            <a:r>
              <a:rPr lang="en-CA" sz="2000" dirty="0" smtClean="0"/>
              <a:t>A code block is </a:t>
            </a:r>
            <a:r>
              <a:rPr lang="en-CA" sz="2000" dirty="0" smtClean="0">
                <a:solidFill>
                  <a:srgbClr val="0070C0"/>
                </a:solidFill>
              </a:rPr>
              <a:t>indented</a:t>
            </a:r>
          </a:p>
          <a:p>
            <a:pPr lvl="1"/>
            <a:r>
              <a:rPr lang="en-CA" sz="1700" dirty="0" smtClean="0"/>
              <a:t>May contain one or more lines of code</a:t>
            </a:r>
          </a:p>
          <a:p>
            <a:pPr lvl="1"/>
            <a:r>
              <a:rPr lang="en-CA" sz="1700" dirty="0" smtClean="0"/>
              <a:t>All lines at the same </a:t>
            </a:r>
            <a:r>
              <a:rPr lang="en-CA" sz="1700" dirty="0" smtClean="0">
                <a:solidFill>
                  <a:srgbClr val="0070C0"/>
                </a:solidFill>
              </a:rPr>
              <a:t>level</a:t>
            </a:r>
            <a:r>
              <a:rPr lang="en-CA" sz="1700" dirty="0" smtClean="0"/>
              <a:t> of indentation are part of the same code block</a:t>
            </a:r>
            <a:endParaRPr lang="en-CA" sz="17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Indentation Level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Style Convention is 4 spaces</a:t>
            </a:r>
            <a:br>
              <a:rPr lang="en-CA" sz="1700" dirty="0" smtClean="0"/>
            </a:br>
            <a:r>
              <a:rPr lang="en-CA" sz="1700" dirty="0" smtClean="0"/>
              <a:t>or 1 tab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10836" y="5325036"/>
            <a:ext cx="1223683" cy="851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</a:t>
            </a:r>
            <a:r>
              <a:rPr lang="en-CA" sz="2000" i="1" dirty="0" smtClean="0"/>
              <a:t>question</a:t>
            </a:r>
            <a:r>
              <a:rPr lang="en-CA" sz="2000" dirty="0" smtClean="0"/>
              <a:t> asked by an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Conditional Expression</a:t>
            </a:r>
          </a:p>
          <a:p>
            <a:pPr lvl="1"/>
            <a:r>
              <a:rPr lang="en-CA" sz="1700" dirty="0" smtClean="0"/>
              <a:t>May be a mathematical comparison</a:t>
            </a:r>
          </a:p>
          <a:p>
            <a:pPr lvl="1"/>
            <a:r>
              <a:rPr lang="en-CA" sz="1700" dirty="0" smtClean="0"/>
              <a:t>May be a true or false (Boolean) expression</a:t>
            </a:r>
          </a:p>
          <a:p>
            <a:endParaRPr lang="en-CA" sz="2000" dirty="0"/>
          </a:p>
          <a:p>
            <a:r>
              <a:rPr lang="en-CA" sz="2000" dirty="0" smtClean="0"/>
              <a:t>Types of Conditional Expressions</a:t>
            </a:r>
            <a:endParaRPr lang="en-CA" sz="20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Mathematical Comparisons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&gt;, &lt;, &gt;=, &lt;=, ==, !=</a:t>
            </a:r>
            <a:endParaRPr lang="en-CA" sz="13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Boolean Expressions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and, or, not, </a:t>
            </a:r>
            <a:r>
              <a:rPr lang="en-CA" sz="1700" dirty="0" err="1" smtClean="0">
                <a:solidFill>
                  <a:srgbClr val="0070C0"/>
                </a:solidFill>
              </a:rPr>
              <a:t>xor</a:t>
            </a:r>
            <a:r>
              <a:rPr lang="en-CA" sz="1700" dirty="0" smtClean="0">
                <a:solidFill>
                  <a:srgbClr val="0070C0"/>
                </a:solidFill>
              </a:rPr>
              <a:t>, true, false</a:t>
            </a:r>
            <a:endParaRPr lang="en-CA" sz="1700" dirty="0">
              <a:solidFill>
                <a:srgbClr val="0070C0"/>
              </a:solidFill>
            </a:endParaRPr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Enclosed in brackets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May compare variables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70495" y="4491415"/>
            <a:ext cx="1223683" cy="752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Equal To (==)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operator to check for Equal To is </a:t>
            </a:r>
            <a:r>
              <a:rPr lang="en-CA" b="1" dirty="0" smtClean="0">
                <a:solidFill>
                  <a:srgbClr val="0070C0"/>
                </a:solidFill>
              </a:rPr>
              <a:t>==</a:t>
            </a:r>
          </a:p>
          <a:p>
            <a:pPr lvl="1"/>
            <a:r>
              <a:rPr lang="en-CA" dirty="0" smtClean="0"/>
              <a:t>Not </a:t>
            </a:r>
            <a:r>
              <a:rPr lang="en-CA" dirty="0" smtClean="0">
                <a:solidFill>
                  <a:srgbClr val="0070C0"/>
                </a:solidFill>
              </a:rPr>
              <a:t>= </a:t>
            </a:r>
            <a:r>
              <a:rPr lang="en-CA" dirty="0" smtClean="0"/>
              <a:t>(i.e. the Assignment Operator)</a:t>
            </a:r>
          </a:p>
          <a:p>
            <a:pPr lvl="2"/>
            <a:r>
              <a:rPr lang="en-CA" dirty="0" smtClean="0"/>
              <a:t>Assignment is always true</a:t>
            </a:r>
          </a:p>
          <a:p>
            <a:pPr lvl="1"/>
            <a:r>
              <a:rPr lang="en-CA" dirty="0" smtClean="0"/>
              <a:t>Always use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to check equality!</a:t>
            </a:r>
          </a:p>
          <a:p>
            <a:pPr lvl="1"/>
            <a:r>
              <a:rPr lang="en-CA" dirty="0" smtClean="0"/>
              <a:t>Using </a:t>
            </a:r>
            <a:r>
              <a:rPr lang="en-CA" dirty="0" smtClean="0">
                <a:solidFill>
                  <a:srgbClr val="00B0F0"/>
                </a:solidFill>
              </a:rPr>
              <a:t>=</a:t>
            </a:r>
            <a:r>
              <a:rPr lang="en-CA" dirty="0" smtClean="0"/>
              <a:t> instead of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is one of the biggest </a:t>
            </a:r>
            <a:br>
              <a:rPr lang="en-CA" dirty="0" smtClean="0"/>
            </a:br>
            <a:r>
              <a:rPr lang="en-CA" dirty="0" smtClean="0"/>
              <a:t>rookie mistakes</a:t>
            </a:r>
          </a:p>
          <a:p>
            <a:pPr lvl="1"/>
            <a:endParaRPr lang="en-CA" dirty="0"/>
          </a:p>
          <a:p>
            <a:r>
              <a:rPr lang="en-CA" dirty="0" smtClean="0"/>
              <a:t>The operator </a:t>
            </a:r>
            <a:r>
              <a:rPr lang="en-CA" b="1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is the opposite of ==</a:t>
            </a:r>
          </a:p>
          <a:p>
            <a:pPr lvl="1"/>
            <a:r>
              <a:rPr lang="en-CA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checks for Not Equal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2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ELSE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two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0070C0"/>
                </a:solidFill>
              </a:rPr>
              <a:t>alternative </a:t>
            </a:r>
            <a:r>
              <a:rPr lang="en-CA" sz="2000" dirty="0" smtClean="0">
                <a:solidFill>
                  <a:srgbClr val="0070C0"/>
                </a:solidFill>
              </a:rPr>
              <a:t>actions</a:t>
            </a:r>
          </a:p>
          <a:p>
            <a:pPr lvl="1"/>
            <a:r>
              <a:rPr lang="en-CA" sz="1600" dirty="0" smtClean="0"/>
              <a:t>Commands to be done when the </a:t>
            </a:r>
            <a:br>
              <a:rPr lang="en-CA" sz="1600" dirty="0" smtClean="0"/>
            </a:br>
            <a:r>
              <a:rPr lang="en-CA" sz="1600" dirty="0" smtClean="0"/>
              <a:t>if </a:t>
            </a:r>
            <a:r>
              <a:rPr lang="en-CA" sz="1600" dirty="0" smtClean="0"/>
              <a:t>condition is </a:t>
            </a:r>
            <a:r>
              <a:rPr lang="en-CA" sz="1600" dirty="0" smtClean="0"/>
              <a:t>false</a:t>
            </a:r>
          </a:p>
          <a:p>
            <a:pPr lvl="1"/>
            <a:r>
              <a:rPr lang="en-CA" sz="1600" dirty="0" smtClean="0"/>
              <a:t>Provides a second option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Allows a program to say:</a:t>
            </a:r>
          </a:p>
          <a:p>
            <a:pPr lvl="1"/>
            <a:r>
              <a:rPr lang="en-CA" sz="1600" dirty="0" smtClean="0"/>
              <a:t>"Do this otherwise do that"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else</a:t>
            </a:r>
            <a:endParaRPr lang="en-CA" sz="16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 smtClean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CA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("Let's start our lesson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4" y="4133949"/>
            <a:ext cx="2164977" cy="264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ELIF </a:t>
            </a:r>
            <a:r>
              <a:rPr lang="en-CA" dirty="0"/>
              <a:t>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many</a:t>
            </a:r>
            <a:r>
              <a:rPr lang="en-CA" sz="2000" dirty="0" smtClean="0">
                <a:solidFill>
                  <a:srgbClr val="0070C0"/>
                </a:solidFill>
              </a:rPr>
              <a:t> alternative </a:t>
            </a:r>
            <a:r>
              <a:rPr lang="en-CA" sz="2000" dirty="0">
                <a:solidFill>
                  <a:srgbClr val="0070C0"/>
                </a:solidFill>
              </a:rPr>
              <a:t>actions</a:t>
            </a:r>
          </a:p>
          <a:p>
            <a:pPr lvl="1"/>
            <a:r>
              <a:rPr lang="en-CA" sz="1600" dirty="0" smtClean="0"/>
              <a:t>Each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r>
              <a:rPr lang="en-CA" sz="1600" dirty="0" smtClean="0"/>
              <a:t> has its </a:t>
            </a:r>
            <a:r>
              <a:rPr lang="en-CA" sz="1600" dirty="0" smtClean="0">
                <a:solidFill>
                  <a:srgbClr val="0070C0"/>
                </a:solidFill>
              </a:rPr>
              <a:t>own</a:t>
            </a:r>
            <a:r>
              <a:rPr lang="en-CA" sz="1600" dirty="0" smtClean="0"/>
              <a:t> condition</a:t>
            </a:r>
            <a:endParaRPr lang="en-CA" sz="1600" dirty="0"/>
          </a:p>
          <a:p>
            <a:pPr lvl="1"/>
            <a:r>
              <a:rPr lang="en-CA" sz="1600" dirty="0" smtClean="0"/>
              <a:t>Conditions are checked </a:t>
            </a:r>
            <a:r>
              <a:rPr lang="en-CA" sz="1600" dirty="0" smtClean="0">
                <a:solidFill>
                  <a:srgbClr val="0070C0"/>
                </a:solidFill>
              </a:rPr>
              <a:t>in order</a:t>
            </a:r>
          </a:p>
          <a:p>
            <a:pPr lvl="1"/>
            <a:r>
              <a:rPr lang="en-CA" sz="1600" dirty="0" smtClean="0"/>
              <a:t>Code is executed for the </a:t>
            </a:r>
            <a:r>
              <a:rPr lang="en-CA" sz="1600" dirty="0" smtClean="0">
                <a:solidFill>
                  <a:srgbClr val="0070C0"/>
                </a:solidFill>
              </a:rPr>
              <a:t>first</a:t>
            </a:r>
            <a:r>
              <a:rPr lang="en-CA" sz="1600" dirty="0" smtClean="0"/>
              <a:t> one that is </a:t>
            </a:r>
            <a:r>
              <a:rPr lang="en-CA" sz="1600" dirty="0" smtClean="0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CA" sz="1600" dirty="0" smtClean="0">
                <a:solidFill>
                  <a:srgbClr val="0070C0"/>
                </a:solidFill>
              </a:rPr>
              <a:t>Only</a:t>
            </a:r>
            <a:r>
              <a:rPr lang="en-CA" sz="1600" dirty="0" smtClean="0"/>
              <a:t> the first true condition is executed, </a:t>
            </a:r>
            <a:r>
              <a:rPr lang="en-CA" sz="1600" dirty="0" smtClean="0">
                <a:solidFill>
                  <a:srgbClr val="0070C0"/>
                </a:solidFill>
              </a:rPr>
              <a:t>even if </a:t>
            </a:r>
            <a:r>
              <a:rPr lang="en-CA" sz="1600" dirty="0" smtClean="0"/>
              <a:t>next conditions are also true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:"))</a:t>
            </a:r>
            <a:b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14) :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40" y="4564836"/>
            <a:ext cx="3445809" cy="21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5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52632" cy="4351338"/>
          </a:xfrm>
        </p:spPr>
        <p:txBody>
          <a:bodyPr>
            <a:normAutofit/>
          </a:bodyPr>
          <a:lstStyle/>
          <a:p>
            <a:r>
              <a:rPr lang="en-CA" sz="1600" dirty="0" smtClean="0"/>
              <a:t>Sometimes complicated parts of a program need to be explained with words</a:t>
            </a:r>
          </a:p>
          <a:p>
            <a:pPr lvl="1"/>
            <a:r>
              <a:rPr lang="en-CA" sz="1400" dirty="0" smtClean="0"/>
              <a:t>These words are not part of the program code and do not have to follow Python Syntax</a:t>
            </a:r>
          </a:p>
          <a:p>
            <a:pPr lvl="1"/>
            <a:r>
              <a:rPr lang="en-CA" sz="1400" dirty="0" smtClean="0"/>
              <a:t>These comments are helpful for understanding the program by you or someone else in the future</a:t>
            </a:r>
          </a:p>
          <a:p>
            <a:pPr lvl="1"/>
            <a:endParaRPr lang="en-CA" sz="1200" dirty="0" smtClean="0"/>
          </a:p>
          <a:p>
            <a:r>
              <a:rPr lang="en-CA" sz="1600" dirty="0" smtClean="0"/>
              <a:t>Line Comments</a:t>
            </a:r>
          </a:p>
          <a:p>
            <a:pPr lvl="1"/>
            <a:r>
              <a:rPr lang="en-CA" sz="1200" dirty="0" smtClean="0"/>
              <a:t>Begin with a </a:t>
            </a:r>
            <a:r>
              <a:rPr lang="en-CA" sz="1200" dirty="0" smtClean="0">
                <a:solidFill>
                  <a:srgbClr val="0070C0"/>
                </a:solidFill>
              </a:rPr>
              <a:t>#</a:t>
            </a:r>
          </a:p>
          <a:p>
            <a:pPr lvl="1"/>
            <a:r>
              <a:rPr lang="en-CA" sz="1200" dirty="0" smtClean="0"/>
              <a:t>everything after the # is a comment</a:t>
            </a:r>
          </a:p>
          <a:p>
            <a:pPr lvl="1"/>
            <a:r>
              <a:rPr lang="en-CA" sz="1200" dirty="0" smtClean="0"/>
              <a:t>Used to explain a specific line of code</a:t>
            </a:r>
            <a:endParaRPr lang="en-CA" sz="1200" dirty="0"/>
          </a:p>
          <a:p>
            <a:pPr lvl="1"/>
            <a:endParaRPr lang="en-CA" sz="1600" dirty="0"/>
          </a:p>
          <a:p>
            <a:r>
              <a:rPr lang="en-CA" sz="1600" dirty="0" smtClean="0"/>
              <a:t>Block Comments</a:t>
            </a:r>
          </a:p>
          <a:p>
            <a:pPr lvl="1"/>
            <a:r>
              <a:rPr lang="en-CA" sz="1200" dirty="0" smtClean="0"/>
              <a:t>Begin and end with </a:t>
            </a:r>
            <a:r>
              <a:rPr lang="en-CA" sz="1200" dirty="0" smtClean="0">
                <a:solidFill>
                  <a:srgbClr val="0070C0"/>
                </a:solidFill>
              </a:rPr>
              <a:t>"""</a:t>
            </a:r>
            <a:r>
              <a:rPr lang="en-CA" sz="1200" dirty="0" smtClean="0"/>
              <a:t> or ''' (Three quotations)</a:t>
            </a:r>
          </a:p>
          <a:p>
            <a:pPr lvl="1"/>
            <a:r>
              <a:rPr lang="en-CA" sz="1200" dirty="0" smtClean="0"/>
              <a:t>Can span multiple lines</a:t>
            </a:r>
          </a:p>
          <a:p>
            <a:pPr lvl="1"/>
            <a:r>
              <a:rPr lang="en-CA" sz="1200" dirty="0" smtClean="0"/>
              <a:t>Used to explain large blocks or sections of code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9982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This nested if statement looks at the class size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to determine if things are properly set up.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if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&gt; 30) </a:t>
            </a:r>
            <a:r>
              <a:rPr lang="en-US" sz="1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# Normal class size is 30 students, extra is over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extra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elif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&lt; 14)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("Let's start our lesson")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6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450</Words>
  <Application>Microsoft Office PowerPoint</Application>
  <PresentationFormat>On-screen Show (4:3)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Python Control Basics</vt:lpstr>
      <vt:lpstr>IF Statement Control</vt:lpstr>
      <vt:lpstr>Indentation &amp; Code Blocks</vt:lpstr>
      <vt:lpstr>Conditional Expressions</vt:lpstr>
      <vt:lpstr>Is Equal To (==)</vt:lpstr>
      <vt:lpstr>ELSE Statement Control</vt:lpstr>
      <vt:lpstr>ELIF Statement Control</vt:lpstr>
      <vt:lpstr>Program Comments</vt:lpstr>
      <vt:lpstr>Conditional Loop</vt:lpstr>
      <vt:lpstr>PowerPoint Presentation</vt:lpstr>
      <vt:lpstr>Use Of Comments For Debugging</vt:lpstr>
      <vt:lpstr>Use Of Print For Debugging</vt:lpstr>
      <vt:lpstr>Counted Loop</vt:lpstr>
      <vt:lpstr>Breaking A Loop Early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Control Basics</dc:title>
  <dc:creator>Nestor, Gregory</dc:creator>
  <cp:lastModifiedBy>Nestor, Gregory</cp:lastModifiedBy>
  <cp:revision>24</cp:revision>
  <dcterms:created xsi:type="dcterms:W3CDTF">2019-09-17T15:07:15Z</dcterms:created>
  <dcterms:modified xsi:type="dcterms:W3CDTF">2019-09-19T13:33:23Z</dcterms:modified>
</cp:coreProperties>
</file>