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1" r:id="rId3"/>
    <p:sldId id="282" r:id="rId4"/>
    <p:sldId id="283" r:id="rId5"/>
    <p:sldId id="284" r:id="rId6"/>
    <p:sldId id="288" r:id="rId7"/>
    <p:sldId id="289" r:id="rId8"/>
    <p:sldId id="290" r:id="rId9"/>
    <p:sldId id="285" r:id="rId10"/>
    <p:sldId id="286" r:id="rId11"/>
    <p:sldId id="287" r:id="rId12"/>
    <p:sldId id="279" r:id="rId13"/>
    <p:sldId id="280" r:id="rId14"/>
    <p:sldId id="281" r:id="rId15"/>
    <p:sldId id="292" r:id="rId16"/>
    <p:sldId id="257" r:id="rId17"/>
    <p:sldId id="269" r:id="rId18"/>
    <p:sldId id="270" r:id="rId19"/>
    <p:sldId id="259" r:id="rId20"/>
    <p:sldId id="271" r:id="rId21"/>
    <p:sldId id="272" r:id="rId22"/>
    <p:sldId id="260" r:id="rId23"/>
    <p:sldId id="262" r:id="rId24"/>
    <p:sldId id="274" r:id="rId25"/>
    <p:sldId id="275" r:id="rId26"/>
    <p:sldId id="276" r:id="rId27"/>
    <p:sldId id="277" r:id="rId28"/>
    <p:sldId id="278" r:id="rId29"/>
    <p:sldId id="273" r:id="rId30"/>
    <p:sldId id="265" r:id="rId31"/>
    <p:sldId id="266" r:id="rId32"/>
    <p:sldId id="263" r:id="rId33"/>
    <p:sldId id="26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4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0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9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2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0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0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9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1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6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2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7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E5389-43CE-4475-8AC5-F7A03157C002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8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Python </a:t>
            </a:r>
            <a:r>
              <a:rPr lang="en-CA" dirty="0" smtClean="0"/>
              <a:t>More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Lesson </a:t>
            </a:r>
            <a:r>
              <a:rPr lang="en-CA" dirty="0" smtClean="0"/>
              <a:t>B.4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1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84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Strings &amp; Python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22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List Variable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18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List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11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Lists &amp; Python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34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06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IF Statement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/>
          </a:bodyPr>
          <a:lstStyle/>
          <a:p>
            <a:r>
              <a:rPr lang="en-CA" sz="2000" dirty="0" smtClean="0"/>
              <a:t>Computer Programs</a:t>
            </a:r>
          </a:p>
          <a:p>
            <a:pPr lvl="1"/>
            <a:r>
              <a:rPr lang="en-CA" sz="1800" dirty="0" smtClean="0"/>
              <a:t>Need to make decisions</a:t>
            </a:r>
          </a:p>
          <a:p>
            <a:pPr lvl="1"/>
            <a:r>
              <a:rPr lang="en-CA" sz="1800" dirty="0" smtClean="0"/>
              <a:t>Do different things based on those decisions</a:t>
            </a:r>
          </a:p>
          <a:p>
            <a:endParaRPr lang="en-CA" sz="2000" dirty="0"/>
          </a:p>
          <a:p>
            <a:r>
              <a:rPr lang="en-CA" sz="2000" dirty="0" smtClean="0"/>
              <a:t>The "if" statement is used to provide decision control in computer programs.</a:t>
            </a:r>
          </a:p>
          <a:p>
            <a:endParaRPr lang="en-CA" sz="2000" dirty="0"/>
          </a:p>
          <a:p>
            <a:r>
              <a:rPr lang="en-CA" sz="2000" dirty="0" smtClean="0"/>
              <a:t>Note the Syntax:</a:t>
            </a:r>
          </a:p>
          <a:p>
            <a:pPr lvl="1"/>
            <a:r>
              <a:rPr lang="en-CA" sz="1600" dirty="0" smtClean="0"/>
              <a:t>Lowercase </a:t>
            </a:r>
            <a:r>
              <a:rPr lang="en-CA" sz="1600" b="1" dirty="0" smtClean="0">
                <a:solidFill>
                  <a:srgbClr val="0070C0"/>
                </a:solidFill>
              </a:rPr>
              <a:t>if</a:t>
            </a:r>
          </a:p>
          <a:p>
            <a:pPr lvl="1"/>
            <a:r>
              <a:rPr lang="en-CA" sz="1600" dirty="0" smtClean="0"/>
              <a:t>Ending colon </a:t>
            </a:r>
            <a:r>
              <a:rPr lang="en-CA" sz="1600" b="1" dirty="0" smtClean="0">
                <a:solidFill>
                  <a:srgbClr val="0070C0"/>
                </a:solidFill>
              </a:rPr>
              <a:t>: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40362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(input("How many students:"))</a:t>
            </a: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30) 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extra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- 30 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("You need %d more computers" % extra)</a:t>
            </a:r>
          </a:p>
          <a:p>
            <a:endParaRPr lang="en-CA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print("Let's start our lesson")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583" y="4133949"/>
            <a:ext cx="2367818" cy="241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1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Indentation &amp; Code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 fontScale="92500" lnSpcReduction="20000"/>
          </a:bodyPr>
          <a:lstStyle/>
          <a:p>
            <a:r>
              <a:rPr lang="en-CA" sz="2000" dirty="0" smtClean="0"/>
              <a:t>The result of the if statement is a </a:t>
            </a:r>
            <a:r>
              <a:rPr lang="en-CA" sz="2000" dirty="0" smtClean="0">
                <a:solidFill>
                  <a:srgbClr val="0070C0"/>
                </a:solidFill>
              </a:rPr>
              <a:t>Code Block</a:t>
            </a:r>
          </a:p>
          <a:p>
            <a:pPr lvl="1"/>
            <a:r>
              <a:rPr lang="en-CA" sz="1700" dirty="0" smtClean="0"/>
              <a:t>A code block is an optional part of the program</a:t>
            </a:r>
          </a:p>
          <a:p>
            <a:pPr lvl="1"/>
            <a:r>
              <a:rPr lang="en-CA" sz="1700" dirty="0" smtClean="0"/>
              <a:t>The code is only executed if certain conditions occur</a:t>
            </a:r>
          </a:p>
          <a:p>
            <a:endParaRPr lang="en-CA" sz="2000" dirty="0"/>
          </a:p>
          <a:p>
            <a:r>
              <a:rPr lang="en-CA" sz="2000" dirty="0" smtClean="0"/>
              <a:t>A code block is </a:t>
            </a:r>
            <a:r>
              <a:rPr lang="en-CA" sz="2000" dirty="0" smtClean="0">
                <a:solidFill>
                  <a:srgbClr val="0070C0"/>
                </a:solidFill>
              </a:rPr>
              <a:t>indented</a:t>
            </a:r>
          </a:p>
          <a:p>
            <a:pPr lvl="1"/>
            <a:r>
              <a:rPr lang="en-CA" sz="1700" dirty="0" smtClean="0"/>
              <a:t>May contain one or more lines of code</a:t>
            </a:r>
          </a:p>
          <a:p>
            <a:pPr lvl="1"/>
            <a:r>
              <a:rPr lang="en-CA" sz="1700" dirty="0" smtClean="0"/>
              <a:t>All lines at the same </a:t>
            </a:r>
            <a:r>
              <a:rPr lang="en-CA" sz="1700" dirty="0" smtClean="0">
                <a:solidFill>
                  <a:srgbClr val="0070C0"/>
                </a:solidFill>
              </a:rPr>
              <a:t>level</a:t>
            </a:r>
            <a:r>
              <a:rPr lang="en-CA" sz="1700" dirty="0" smtClean="0"/>
              <a:t> of indentation are part of the same code block</a:t>
            </a:r>
            <a:endParaRPr lang="en-CA" sz="1700" dirty="0"/>
          </a:p>
          <a:p>
            <a:pPr lvl="1"/>
            <a:endParaRPr lang="en-CA" sz="2000" dirty="0"/>
          </a:p>
          <a:p>
            <a:r>
              <a:rPr lang="en-CA" sz="2000" dirty="0" smtClean="0"/>
              <a:t>Note the Syntax:</a:t>
            </a:r>
          </a:p>
          <a:p>
            <a:pPr lvl="1"/>
            <a:r>
              <a:rPr lang="en-CA" sz="1700" dirty="0" smtClean="0"/>
              <a:t>Indentation Level</a:t>
            </a:r>
            <a:endParaRPr lang="en-CA" sz="1700" b="1" dirty="0" smtClean="0">
              <a:solidFill>
                <a:srgbClr val="0070C0"/>
              </a:solidFill>
            </a:endParaRPr>
          </a:p>
          <a:p>
            <a:pPr lvl="1"/>
            <a:r>
              <a:rPr lang="en-CA" sz="1700" dirty="0" smtClean="0"/>
              <a:t>Style Convention is 4 spaces</a:t>
            </a:r>
            <a:br>
              <a:rPr lang="en-CA" sz="1700" dirty="0" smtClean="0"/>
            </a:br>
            <a:r>
              <a:rPr lang="en-CA" sz="1700" dirty="0" smtClean="0"/>
              <a:t>or 1 tab</a:t>
            </a:r>
            <a:endParaRPr lang="en-US" sz="17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40362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(input("How many students:"))</a:t>
            </a: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30) :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 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- 30 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("You need %d more computers" % extra)</a:t>
            </a:r>
          </a:p>
          <a:p>
            <a:endParaRPr lang="en-CA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print("Let's start our lesson</a:t>
            </a:r>
            <a:r>
              <a:rPr lang="en-CA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  <a:endParaRPr lang="en-US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583" y="4133949"/>
            <a:ext cx="2367818" cy="241878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010836" y="5325036"/>
            <a:ext cx="1223683" cy="8519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Conditional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 fontScale="92500" lnSpcReduction="20000"/>
          </a:bodyPr>
          <a:lstStyle/>
          <a:p>
            <a:r>
              <a:rPr lang="en-CA" sz="2000" dirty="0" smtClean="0"/>
              <a:t>The </a:t>
            </a:r>
            <a:r>
              <a:rPr lang="en-CA" sz="2000" i="1" dirty="0" smtClean="0"/>
              <a:t>question</a:t>
            </a:r>
            <a:r>
              <a:rPr lang="en-CA" sz="2000" dirty="0" smtClean="0"/>
              <a:t> asked by an if statement is a </a:t>
            </a:r>
            <a:r>
              <a:rPr lang="en-CA" sz="2000" dirty="0" smtClean="0">
                <a:solidFill>
                  <a:srgbClr val="0070C0"/>
                </a:solidFill>
              </a:rPr>
              <a:t>Conditional Expression</a:t>
            </a:r>
          </a:p>
          <a:p>
            <a:pPr lvl="1"/>
            <a:r>
              <a:rPr lang="en-CA" sz="1700" dirty="0" smtClean="0"/>
              <a:t>May be a mathematical comparison</a:t>
            </a:r>
          </a:p>
          <a:p>
            <a:pPr lvl="1"/>
            <a:r>
              <a:rPr lang="en-CA" sz="1700" dirty="0" smtClean="0"/>
              <a:t>May be a true or false (Boolean) expression</a:t>
            </a:r>
          </a:p>
          <a:p>
            <a:endParaRPr lang="en-CA" sz="2000" dirty="0"/>
          </a:p>
          <a:p>
            <a:r>
              <a:rPr lang="en-CA" sz="2000" dirty="0" smtClean="0"/>
              <a:t>Types of Conditional Expressions</a:t>
            </a:r>
            <a:endParaRPr lang="en-CA" sz="2000" dirty="0" smtClean="0">
              <a:solidFill>
                <a:srgbClr val="0070C0"/>
              </a:solidFill>
            </a:endParaRPr>
          </a:p>
          <a:p>
            <a:pPr lvl="1"/>
            <a:r>
              <a:rPr lang="en-CA" sz="1700" dirty="0" smtClean="0"/>
              <a:t>Mathematical Comparisons</a:t>
            </a:r>
            <a:br>
              <a:rPr lang="en-CA" sz="1700" dirty="0" smtClean="0"/>
            </a:br>
            <a:r>
              <a:rPr lang="en-CA" sz="1700" dirty="0" smtClean="0">
                <a:solidFill>
                  <a:srgbClr val="0070C0"/>
                </a:solidFill>
              </a:rPr>
              <a:t>&gt;, &lt;, &gt;=, &lt;=, ==, !=</a:t>
            </a:r>
            <a:endParaRPr lang="en-CA" sz="1300" dirty="0" smtClean="0">
              <a:solidFill>
                <a:srgbClr val="0070C0"/>
              </a:solidFill>
            </a:endParaRPr>
          </a:p>
          <a:p>
            <a:pPr lvl="1"/>
            <a:r>
              <a:rPr lang="en-CA" sz="1700" dirty="0" smtClean="0"/>
              <a:t>Boolean Expressions</a:t>
            </a:r>
            <a:br>
              <a:rPr lang="en-CA" sz="1700" dirty="0" smtClean="0"/>
            </a:br>
            <a:r>
              <a:rPr lang="en-CA" sz="1700" dirty="0" smtClean="0">
                <a:solidFill>
                  <a:srgbClr val="0070C0"/>
                </a:solidFill>
              </a:rPr>
              <a:t>and, or, not, </a:t>
            </a:r>
            <a:r>
              <a:rPr lang="en-CA" sz="1700" dirty="0" err="1" smtClean="0">
                <a:solidFill>
                  <a:srgbClr val="0070C0"/>
                </a:solidFill>
              </a:rPr>
              <a:t>xor</a:t>
            </a:r>
            <a:r>
              <a:rPr lang="en-CA" sz="1700" dirty="0" smtClean="0">
                <a:solidFill>
                  <a:srgbClr val="0070C0"/>
                </a:solidFill>
              </a:rPr>
              <a:t>, true, false</a:t>
            </a:r>
            <a:endParaRPr lang="en-CA" sz="1700" dirty="0">
              <a:solidFill>
                <a:srgbClr val="0070C0"/>
              </a:solidFill>
            </a:endParaRPr>
          </a:p>
          <a:p>
            <a:pPr lvl="1"/>
            <a:endParaRPr lang="en-CA" sz="2000" dirty="0"/>
          </a:p>
          <a:p>
            <a:r>
              <a:rPr lang="en-CA" sz="2000" dirty="0" smtClean="0"/>
              <a:t>Note the Syntax:</a:t>
            </a:r>
          </a:p>
          <a:p>
            <a:pPr lvl="1"/>
            <a:r>
              <a:rPr lang="en-CA" sz="1700" dirty="0" smtClean="0"/>
              <a:t>Enclosed in brackets</a:t>
            </a:r>
            <a:endParaRPr lang="en-CA" sz="1700" b="1" dirty="0" smtClean="0">
              <a:solidFill>
                <a:srgbClr val="0070C0"/>
              </a:solidFill>
            </a:endParaRPr>
          </a:p>
          <a:p>
            <a:pPr lvl="1"/>
            <a:r>
              <a:rPr lang="en-CA" sz="1700" dirty="0" smtClean="0"/>
              <a:t>May compare variables</a:t>
            </a:r>
            <a:endParaRPr lang="en-US" sz="17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40362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(input("How many students:"))</a:t>
            </a: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30)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extra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- 30 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("You need %d more computers" % extra)</a:t>
            </a:r>
          </a:p>
          <a:p>
            <a:endParaRPr lang="en-CA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print("Let's start our lesson</a:t>
            </a:r>
            <a:r>
              <a:rPr lang="en-CA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  <a:endParaRPr lang="en-US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583" y="4133949"/>
            <a:ext cx="2367818" cy="241878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970495" y="4491415"/>
            <a:ext cx="1223683" cy="7529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7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Is Equal To (==)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operator to check for Equal To is </a:t>
            </a:r>
            <a:r>
              <a:rPr lang="en-CA" b="1" dirty="0" smtClean="0">
                <a:solidFill>
                  <a:srgbClr val="0070C0"/>
                </a:solidFill>
              </a:rPr>
              <a:t>==</a:t>
            </a:r>
          </a:p>
          <a:p>
            <a:pPr lvl="1"/>
            <a:r>
              <a:rPr lang="en-CA" dirty="0" smtClean="0"/>
              <a:t>Not </a:t>
            </a:r>
            <a:r>
              <a:rPr lang="en-CA" dirty="0" smtClean="0">
                <a:solidFill>
                  <a:srgbClr val="0070C0"/>
                </a:solidFill>
              </a:rPr>
              <a:t>= </a:t>
            </a:r>
            <a:r>
              <a:rPr lang="en-CA" dirty="0" smtClean="0"/>
              <a:t>(i.e. the Assignment Operator)</a:t>
            </a:r>
          </a:p>
          <a:p>
            <a:pPr lvl="2"/>
            <a:r>
              <a:rPr lang="en-CA" dirty="0" smtClean="0"/>
              <a:t>Assignment is always true</a:t>
            </a:r>
          </a:p>
          <a:p>
            <a:pPr lvl="1"/>
            <a:r>
              <a:rPr lang="en-CA" dirty="0" smtClean="0"/>
              <a:t>Always use </a:t>
            </a:r>
            <a:r>
              <a:rPr lang="en-CA" dirty="0" smtClean="0">
                <a:solidFill>
                  <a:srgbClr val="00B0F0"/>
                </a:solidFill>
              </a:rPr>
              <a:t>==</a:t>
            </a:r>
            <a:r>
              <a:rPr lang="en-CA" dirty="0" smtClean="0"/>
              <a:t> to check equality!</a:t>
            </a:r>
          </a:p>
          <a:p>
            <a:pPr lvl="1"/>
            <a:r>
              <a:rPr lang="en-CA" dirty="0" smtClean="0"/>
              <a:t>Using </a:t>
            </a:r>
            <a:r>
              <a:rPr lang="en-CA" dirty="0" smtClean="0">
                <a:solidFill>
                  <a:srgbClr val="00B0F0"/>
                </a:solidFill>
              </a:rPr>
              <a:t>=</a:t>
            </a:r>
            <a:r>
              <a:rPr lang="en-CA" dirty="0" smtClean="0"/>
              <a:t> instead of </a:t>
            </a:r>
            <a:r>
              <a:rPr lang="en-CA" dirty="0" smtClean="0">
                <a:solidFill>
                  <a:srgbClr val="00B0F0"/>
                </a:solidFill>
              </a:rPr>
              <a:t>==</a:t>
            </a:r>
            <a:r>
              <a:rPr lang="en-CA" dirty="0" smtClean="0"/>
              <a:t> is one of the biggest </a:t>
            </a:r>
            <a:br>
              <a:rPr lang="en-CA" dirty="0" smtClean="0"/>
            </a:br>
            <a:r>
              <a:rPr lang="en-CA" dirty="0" smtClean="0"/>
              <a:t>rookie mistakes</a:t>
            </a:r>
          </a:p>
          <a:p>
            <a:pPr lvl="1"/>
            <a:endParaRPr lang="en-CA" dirty="0"/>
          </a:p>
          <a:p>
            <a:r>
              <a:rPr lang="en-CA" dirty="0" smtClean="0"/>
              <a:t>The operator </a:t>
            </a:r>
            <a:r>
              <a:rPr lang="en-CA" b="1" dirty="0" smtClean="0">
                <a:solidFill>
                  <a:srgbClr val="00B0F0"/>
                </a:solidFill>
              </a:rPr>
              <a:t>!=</a:t>
            </a:r>
            <a:r>
              <a:rPr lang="en-CA" dirty="0" smtClean="0"/>
              <a:t> is the opposite of ==</a:t>
            </a:r>
          </a:p>
          <a:p>
            <a:pPr lvl="1"/>
            <a:r>
              <a:rPr lang="en-CA" dirty="0" smtClean="0">
                <a:solidFill>
                  <a:srgbClr val="00B0F0"/>
                </a:solidFill>
              </a:rPr>
              <a:t>!=</a:t>
            </a:r>
            <a:r>
              <a:rPr lang="en-CA" dirty="0" smtClean="0"/>
              <a:t> checks for Not Equal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2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Python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436870" cy="4351338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Useful programs deal with more than just simple numbers</a:t>
            </a:r>
            <a:r>
              <a:rPr lang="en-CA" dirty="0" smtClean="0"/>
              <a:t>.</a:t>
            </a:r>
          </a:p>
          <a:p>
            <a:endParaRPr lang="en-CA" dirty="0"/>
          </a:p>
          <a:p>
            <a:r>
              <a:rPr lang="en-CA" dirty="0"/>
              <a:t>Python programs can handle a number of </a:t>
            </a:r>
            <a:r>
              <a:rPr lang="en-CA" dirty="0" smtClean="0"/>
              <a:t>different data types and variables:</a:t>
            </a:r>
          </a:p>
          <a:p>
            <a:pPr lvl="1"/>
            <a:r>
              <a:rPr lang="en-CA" dirty="0" err="1"/>
              <a:t>i</a:t>
            </a:r>
            <a:r>
              <a:rPr lang="en-CA" dirty="0" err="1" smtClean="0"/>
              <a:t>nt</a:t>
            </a:r>
            <a:r>
              <a:rPr lang="en-CA" dirty="0" smtClean="0"/>
              <a:t> 	- For whole numbers</a:t>
            </a:r>
          </a:p>
          <a:p>
            <a:pPr lvl="1"/>
            <a:r>
              <a:rPr lang="en-CA" dirty="0" smtClean="0"/>
              <a:t>float	- For decimal numbers</a:t>
            </a:r>
          </a:p>
          <a:p>
            <a:pPr lvl="1"/>
            <a:r>
              <a:rPr lang="en-CA" dirty="0" smtClean="0"/>
              <a:t>bool	- For True / False decisions</a:t>
            </a:r>
          </a:p>
          <a:p>
            <a:pPr lvl="1"/>
            <a:r>
              <a:rPr lang="en-CA" dirty="0" err="1" smtClean="0"/>
              <a:t>str</a:t>
            </a:r>
            <a:r>
              <a:rPr lang="en-CA" dirty="0" smtClean="0"/>
              <a:t>	- For text messages</a:t>
            </a:r>
          </a:p>
          <a:p>
            <a:pPr lvl="1"/>
            <a:r>
              <a:rPr lang="en-CA" dirty="0" smtClean="0"/>
              <a:t>list	- For collections of related items</a:t>
            </a:r>
          </a:p>
          <a:p>
            <a:pPr marL="457200" lvl="1" indent="0">
              <a:buNone/>
            </a:pPr>
            <a:r>
              <a:rPr lang="en-CA" dirty="0" smtClean="0"/>
              <a:t>	</a:t>
            </a:r>
          </a:p>
          <a:p>
            <a:r>
              <a:rPr lang="en-CA" dirty="0" smtClean="0"/>
              <a:t>Try the "type()" commands listed on the right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28080" y="1825625"/>
            <a:ext cx="271858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(input("How many students:"))</a:t>
            </a: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30) 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extra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- 30 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("You need %d more computers" % extra)</a:t>
            </a:r>
          </a:p>
          <a:p>
            <a:endParaRPr lang="en-CA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print("Let's start our lesson")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04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ELSE Statement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/>
          </a:bodyPr>
          <a:lstStyle/>
          <a:p>
            <a:r>
              <a:rPr lang="en-CA" sz="2000" dirty="0" smtClean="0"/>
              <a:t>Sometimes computer programs require </a:t>
            </a:r>
            <a:r>
              <a:rPr lang="en-CA" sz="2000" u="sng" dirty="0" smtClean="0">
                <a:solidFill>
                  <a:srgbClr val="0070C0"/>
                </a:solidFill>
              </a:rPr>
              <a:t>two</a:t>
            </a:r>
            <a:r>
              <a:rPr lang="en-CA" sz="2000" dirty="0" smtClean="0"/>
              <a:t> </a:t>
            </a:r>
            <a:r>
              <a:rPr lang="en-CA" sz="2000" dirty="0" smtClean="0">
                <a:solidFill>
                  <a:srgbClr val="0070C0"/>
                </a:solidFill>
              </a:rPr>
              <a:t>alternative actions</a:t>
            </a:r>
          </a:p>
          <a:p>
            <a:pPr lvl="1"/>
            <a:r>
              <a:rPr lang="en-CA" sz="1600" dirty="0" smtClean="0"/>
              <a:t>Commands to be done when the </a:t>
            </a:r>
            <a:br>
              <a:rPr lang="en-CA" sz="1600" dirty="0" smtClean="0"/>
            </a:br>
            <a:r>
              <a:rPr lang="en-CA" sz="1600" dirty="0" smtClean="0"/>
              <a:t>if condition is false</a:t>
            </a:r>
          </a:p>
          <a:p>
            <a:pPr lvl="1"/>
            <a:r>
              <a:rPr lang="en-CA" sz="1600" dirty="0" smtClean="0"/>
              <a:t>Provides a second option</a:t>
            </a:r>
            <a:endParaRPr lang="en-CA" sz="1600" dirty="0"/>
          </a:p>
          <a:p>
            <a:pPr lvl="1"/>
            <a:endParaRPr lang="en-CA" sz="2000" dirty="0"/>
          </a:p>
          <a:p>
            <a:r>
              <a:rPr lang="en-CA" sz="2000" dirty="0" smtClean="0"/>
              <a:t>Allows a program to say:</a:t>
            </a:r>
          </a:p>
          <a:p>
            <a:pPr lvl="1"/>
            <a:r>
              <a:rPr lang="en-CA" sz="1600" dirty="0" smtClean="0"/>
              <a:t>"Do this otherwise do that"</a:t>
            </a:r>
            <a:endParaRPr lang="en-CA" sz="1600" dirty="0"/>
          </a:p>
          <a:p>
            <a:pPr lvl="1"/>
            <a:endParaRPr lang="en-CA" sz="2000" dirty="0"/>
          </a:p>
          <a:p>
            <a:r>
              <a:rPr lang="en-CA" sz="2000" dirty="0" smtClean="0"/>
              <a:t>Note the Syntax:</a:t>
            </a:r>
          </a:p>
          <a:p>
            <a:pPr lvl="1"/>
            <a:r>
              <a:rPr lang="en-CA" sz="1600" dirty="0" smtClean="0"/>
              <a:t>Lowercase </a:t>
            </a:r>
            <a:r>
              <a:rPr lang="en-CA" sz="1600" dirty="0" smtClean="0">
                <a:solidFill>
                  <a:srgbClr val="0070C0"/>
                </a:solidFill>
              </a:rPr>
              <a:t>else</a:t>
            </a:r>
            <a:endParaRPr lang="en-CA" sz="1600" b="1" dirty="0" smtClean="0">
              <a:solidFill>
                <a:srgbClr val="0070C0"/>
              </a:solidFill>
            </a:endParaRPr>
          </a:p>
          <a:p>
            <a:pPr lvl="1"/>
            <a:r>
              <a:rPr lang="en-CA" sz="1600" dirty="0"/>
              <a:t>Ending colon </a:t>
            </a:r>
            <a:r>
              <a:rPr lang="en-CA" sz="1600" b="1" dirty="0" smtClean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n-CA" sz="1600" dirty="0" smtClean="0"/>
              <a:t>Indented code block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4036233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(input("How many students:"))</a:t>
            </a: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30) :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extra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- 30 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("You need %d more computers" % extra)</a:t>
            </a:r>
          </a:p>
          <a:p>
            <a:r>
              <a:rPr lang="en-CA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 :</a:t>
            </a:r>
          </a:p>
          <a:p>
            <a:r>
              <a:rPr lang="en-CA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CA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print("Your computers are ok")</a:t>
            </a:r>
          </a:p>
          <a:p>
            <a:endParaRPr lang="en-CA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print("Let's start our lesson")</a:t>
            </a:r>
          </a:p>
          <a:p>
            <a:endParaRPr lang="en-US" sz="14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234" y="4429759"/>
            <a:ext cx="2164977" cy="234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ELIF </a:t>
            </a:r>
            <a:r>
              <a:rPr lang="en-CA" dirty="0"/>
              <a:t>Statement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/>
          </a:bodyPr>
          <a:lstStyle/>
          <a:p>
            <a:r>
              <a:rPr lang="en-CA" sz="2000" dirty="0"/>
              <a:t>Sometimes computer programs require </a:t>
            </a:r>
            <a:r>
              <a:rPr lang="en-CA" sz="2000" u="sng" dirty="0" smtClean="0">
                <a:solidFill>
                  <a:srgbClr val="0070C0"/>
                </a:solidFill>
              </a:rPr>
              <a:t>many</a:t>
            </a:r>
            <a:r>
              <a:rPr lang="en-CA" sz="2000" dirty="0" smtClean="0">
                <a:solidFill>
                  <a:srgbClr val="0070C0"/>
                </a:solidFill>
              </a:rPr>
              <a:t> alternative </a:t>
            </a:r>
            <a:r>
              <a:rPr lang="en-CA" sz="2000" dirty="0">
                <a:solidFill>
                  <a:srgbClr val="0070C0"/>
                </a:solidFill>
              </a:rPr>
              <a:t>actions</a:t>
            </a:r>
          </a:p>
          <a:p>
            <a:pPr lvl="1"/>
            <a:r>
              <a:rPr lang="en-CA" sz="1600" dirty="0" smtClean="0"/>
              <a:t>Each </a:t>
            </a:r>
            <a:r>
              <a:rPr lang="en-CA" sz="1600" dirty="0" err="1" smtClean="0">
                <a:solidFill>
                  <a:srgbClr val="0070C0"/>
                </a:solidFill>
              </a:rPr>
              <a:t>elif</a:t>
            </a:r>
            <a:r>
              <a:rPr lang="en-CA" sz="1600" dirty="0" smtClean="0"/>
              <a:t> has its </a:t>
            </a:r>
            <a:r>
              <a:rPr lang="en-CA" sz="1600" dirty="0" smtClean="0">
                <a:solidFill>
                  <a:srgbClr val="0070C0"/>
                </a:solidFill>
              </a:rPr>
              <a:t>own</a:t>
            </a:r>
            <a:r>
              <a:rPr lang="en-CA" sz="1600" dirty="0" smtClean="0"/>
              <a:t> condition</a:t>
            </a:r>
            <a:endParaRPr lang="en-CA" sz="1600" dirty="0"/>
          </a:p>
          <a:p>
            <a:pPr lvl="1"/>
            <a:r>
              <a:rPr lang="en-CA" sz="1600" dirty="0" smtClean="0"/>
              <a:t>Conditions are checked </a:t>
            </a:r>
            <a:r>
              <a:rPr lang="en-CA" sz="1600" dirty="0" smtClean="0">
                <a:solidFill>
                  <a:srgbClr val="0070C0"/>
                </a:solidFill>
              </a:rPr>
              <a:t>in order</a:t>
            </a:r>
          </a:p>
          <a:p>
            <a:pPr lvl="1"/>
            <a:r>
              <a:rPr lang="en-CA" sz="1600" dirty="0" smtClean="0"/>
              <a:t>Code is executed for the </a:t>
            </a:r>
            <a:r>
              <a:rPr lang="en-CA" sz="1600" dirty="0" smtClean="0">
                <a:solidFill>
                  <a:srgbClr val="0070C0"/>
                </a:solidFill>
              </a:rPr>
              <a:t>first</a:t>
            </a:r>
            <a:r>
              <a:rPr lang="en-CA" sz="1600" dirty="0" smtClean="0"/>
              <a:t> one that is </a:t>
            </a:r>
            <a:r>
              <a:rPr lang="en-CA" sz="1600" dirty="0" smtClean="0">
                <a:solidFill>
                  <a:srgbClr val="0070C0"/>
                </a:solidFill>
              </a:rPr>
              <a:t>true</a:t>
            </a:r>
          </a:p>
          <a:p>
            <a:pPr lvl="1"/>
            <a:r>
              <a:rPr lang="en-CA" sz="1600" dirty="0" smtClean="0">
                <a:solidFill>
                  <a:srgbClr val="0070C0"/>
                </a:solidFill>
              </a:rPr>
              <a:t>Only</a:t>
            </a:r>
            <a:r>
              <a:rPr lang="en-CA" sz="1600" dirty="0" smtClean="0"/>
              <a:t> the first true condition is executed, </a:t>
            </a:r>
            <a:r>
              <a:rPr lang="en-CA" sz="1600" dirty="0" smtClean="0">
                <a:solidFill>
                  <a:srgbClr val="0070C0"/>
                </a:solidFill>
              </a:rPr>
              <a:t>even if </a:t>
            </a:r>
            <a:r>
              <a:rPr lang="en-CA" sz="1600" dirty="0" smtClean="0"/>
              <a:t>next conditions are also true</a:t>
            </a:r>
            <a:endParaRPr lang="en-CA" sz="1600" dirty="0"/>
          </a:p>
          <a:p>
            <a:pPr marL="457200" lvl="1" indent="0">
              <a:buNone/>
            </a:pPr>
            <a:endParaRPr lang="en-CA" sz="2000" dirty="0"/>
          </a:p>
          <a:p>
            <a:r>
              <a:rPr lang="en-CA" sz="2000" dirty="0"/>
              <a:t>Note the Syntax:</a:t>
            </a:r>
          </a:p>
          <a:p>
            <a:pPr lvl="1"/>
            <a:r>
              <a:rPr lang="en-CA" sz="1600" dirty="0"/>
              <a:t>Lowercase </a:t>
            </a:r>
            <a:r>
              <a:rPr lang="en-CA" sz="1600" dirty="0" err="1" smtClean="0">
                <a:solidFill>
                  <a:srgbClr val="0070C0"/>
                </a:solidFill>
              </a:rPr>
              <a:t>elif</a:t>
            </a:r>
            <a:endParaRPr lang="en-CA" sz="1600" b="1" dirty="0">
              <a:solidFill>
                <a:srgbClr val="0070C0"/>
              </a:solidFill>
            </a:endParaRPr>
          </a:p>
          <a:p>
            <a:pPr lvl="1"/>
            <a:r>
              <a:rPr lang="en-CA" sz="1600" dirty="0" smtClean="0"/>
              <a:t>Its own </a:t>
            </a:r>
            <a:r>
              <a:rPr lang="en-CA" sz="1600" dirty="0" smtClean="0">
                <a:solidFill>
                  <a:srgbClr val="0070C0"/>
                </a:solidFill>
              </a:rPr>
              <a:t>conditional</a:t>
            </a:r>
            <a:r>
              <a:rPr lang="en-CA" sz="1600" dirty="0" smtClean="0"/>
              <a:t> expression</a:t>
            </a:r>
          </a:p>
          <a:p>
            <a:pPr lvl="1"/>
            <a:r>
              <a:rPr lang="en-CA" sz="1600" dirty="0" smtClean="0"/>
              <a:t>Ending </a:t>
            </a:r>
            <a:r>
              <a:rPr lang="en-CA" sz="1600" dirty="0"/>
              <a:t>colon </a:t>
            </a:r>
            <a:r>
              <a:rPr lang="en-CA" sz="1600" b="1" dirty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n-CA" sz="1600" dirty="0"/>
              <a:t>Indented code block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4036233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(input("How many students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:"))</a:t>
            </a:r>
            <a:b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30) :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extra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- 30 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("You need %d more computers" % extra)</a:t>
            </a:r>
          </a:p>
          <a:p>
            <a:r>
              <a:rPr lang="en-US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14) :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("You need more students")</a:t>
            </a: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 :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("Let's start our lesson")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540" y="4564836"/>
            <a:ext cx="3445809" cy="215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5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Program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252632" cy="4351338"/>
          </a:xfrm>
        </p:spPr>
        <p:txBody>
          <a:bodyPr>
            <a:normAutofit/>
          </a:bodyPr>
          <a:lstStyle/>
          <a:p>
            <a:r>
              <a:rPr lang="en-CA" sz="1600" dirty="0" smtClean="0"/>
              <a:t>Sometimes complicated parts of a program need to be explained with words</a:t>
            </a:r>
          </a:p>
          <a:p>
            <a:pPr lvl="1"/>
            <a:r>
              <a:rPr lang="en-CA" sz="1400" dirty="0" smtClean="0"/>
              <a:t>These words are not part of the program code and do not have to follow Python Syntax</a:t>
            </a:r>
          </a:p>
          <a:p>
            <a:pPr lvl="1"/>
            <a:r>
              <a:rPr lang="en-CA" sz="1400" dirty="0" smtClean="0"/>
              <a:t>These comments are helpful for understanding the program by you or someone else in the future</a:t>
            </a:r>
          </a:p>
          <a:p>
            <a:pPr lvl="1"/>
            <a:endParaRPr lang="en-CA" sz="1200" dirty="0" smtClean="0"/>
          </a:p>
          <a:p>
            <a:r>
              <a:rPr lang="en-CA" sz="1600" dirty="0" smtClean="0"/>
              <a:t>Line Comments</a:t>
            </a:r>
          </a:p>
          <a:p>
            <a:pPr lvl="1"/>
            <a:r>
              <a:rPr lang="en-CA" sz="1200" dirty="0" smtClean="0"/>
              <a:t>Begin with a </a:t>
            </a:r>
            <a:r>
              <a:rPr lang="en-CA" sz="1200" dirty="0" smtClean="0">
                <a:solidFill>
                  <a:srgbClr val="0070C0"/>
                </a:solidFill>
              </a:rPr>
              <a:t>#</a:t>
            </a:r>
          </a:p>
          <a:p>
            <a:pPr lvl="1"/>
            <a:r>
              <a:rPr lang="en-CA" sz="1200" dirty="0" smtClean="0"/>
              <a:t>everything after the # is a comment</a:t>
            </a:r>
          </a:p>
          <a:p>
            <a:pPr lvl="1"/>
            <a:r>
              <a:rPr lang="en-CA" sz="1200" dirty="0" smtClean="0"/>
              <a:t>Used to explain a specific line of code</a:t>
            </a:r>
            <a:endParaRPr lang="en-CA" sz="1200" dirty="0"/>
          </a:p>
          <a:p>
            <a:pPr lvl="1"/>
            <a:endParaRPr lang="en-CA" sz="1600" dirty="0"/>
          </a:p>
          <a:p>
            <a:r>
              <a:rPr lang="en-CA" sz="1600" dirty="0" smtClean="0"/>
              <a:t>Block Comments</a:t>
            </a:r>
          </a:p>
          <a:p>
            <a:pPr lvl="1"/>
            <a:r>
              <a:rPr lang="en-CA" sz="1200" dirty="0" smtClean="0"/>
              <a:t>Begin and end with </a:t>
            </a:r>
            <a:r>
              <a:rPr lang="en-CA" sz="1200" dirty="0" smtClean="0">
                <a:solidFill>
                  <a:srgbClr val="0070C0"/>
                </a:solidFill>
              </a:rPr>
              <a:t>"""</a:t>
            </a:r>
            <a:r>
              <a:rPr lang="en-CA" sz="1200" dirty="0" smtClean="0"/>
              <a:t> or ''' (Three quotations)</a:t>
            </a:r>
          </a:p>
          <a:p>
            <a:pPr lvl="1"/>
            <a:r>
              <a:rPr lang="en-CA" sz="1200" dirty="0" smtClean="0"/>
              <a:t>Can span multiple lines</a:t>
            </a:r>
          </a:p>
          <a:p>
            <a:pPr lvl="1"/>
            <a:r>
              <a:rPr lang="en-CA" sz="1200" dirty="0" smtClean="0"/>
              <a:t>Used to explain large blocks or sections of code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399821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</a:rPr>
              <a:t>classSize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(input("How many students:"))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0070C0"/>
                </a:solidFill>
              </a:rPr>
              <a:t>"""</a:t>
            </a:r>
          </a:p>
          <a:p>
            <a:r>
              <a:rPr lang="en-US" sz="1400" dirty="0">
                <a:solidFill>
                  <a:srgbClr val="0070C0"/>
                </a:solidFill>
              </a:rPr>
              <a:t>This nested if statement looks at the class size</a:t>
            </a:r>
          </a:p>
          <a:p>
            <a:r>
              <a:rPr lang="en-US" sz="1400" dirty="0">
                <a:solidFill>
                  <a:srgbClr val="0070C0"/>
                </a:solidFill>
              </a:rPr>
              <a:t>to determine if things are properly set up.</a:t>
            </a:r>
          </a:p>
          <a:p>
            <a:r>
              <a:rPr lang="en-US" sz="1400" dirty="0">
                <a:solidFill>
                  <a:srgbClr val="0070C0"/>
                </a:solidFill>
              </a:rPr>
              <a:t>"""</a:t>
            </a:r>
          </a:p>
          <a:p>
            <a:r>
              <a:rPr lang="en-US" sz="1400" dirty="0">
                <a:solidFill>
                  <a:srgbClr val="FF0000"/>
                </a:solidFill>
              </a:rPr>
              <a:t>if (</a:t>
            </a:r>
            <a:r>
              <a:rPr lang="en-US" sz="1400" dirty="0" err="1">
                <a:solidFill>
                  <a:srgbClr val="FF0000"/>
                </a:solidFill>
              </a:rPr>
              <a:t>classSize</a:t>
            </a:r>
            <a:r>
              <a:rPr lang="en-US" sz="1400" dirty="0">
                <a:solidFill>
                  <a:srgbClr val="FF0000"/>
                </a:solidFill>
              </a:rPr>
              <a:t> &gt; 30) </a:t>
            </a:r>
            <a:r>
              <a:rPr lang="en-US" sz="14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</a:t>
            </a:r>
            <a:r>
              <a:rPr lang="en-US" sz="1400" dirty="0" smtClean="0">
                <a:solidFill>
                  <a:srgbClr val="0070C0"/>
                </a:solidFill>
              </a:rPr>
              <a:t># Normal class size is 30 students, extra is over 30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extra </a:t>
            </a:r>
            <a:r>
              <a:rPr lang="en-US" sz="1400" dirty="0">
                <a:solidFill>
                  <a:srgbClr val="FF0000"/>
                </a:solidFill>
              </a:rPr>
              <a:t>= </a:t>
            </a:r>
            <a:r>
              <a:rPr lang="en-US" sz="1400" dirty="0" err="1">
                <a:solidFill>
                  <a:srgbClr val="FF0000"/>
                </a:solidFill>
              </a:rPr>
              <a:t>classSize</a:t>
            </a:r>
            <a:r>
              <a:rPr lang="en-US" sz="1400" dirty="0">
                <a:solidFill>
                  <a:srgbClr val="FF0000"/>
                </a:solidFill>
              </a:rPr>
              <a:t> - 30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print</a:t>
            </a:r>
            <a:r>
              <a:rPr lang="en-US" sz="1400" dirty="0">
                <a:solidFill>
                  <a:srgbClr val="FF0000"/>
                </a:solidFill>
              </a:rPr>
              <a:t>("You need %d more computers" % extra)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elif</a:t>
            </a:r>
            <a:r>
              <a:rPr lang="en-US" sz="1400" dirty="0">
                <a:solidFill>
                  <a:srgbClr val="FF0000"/>
                </a:solidFill>
              </a:rPr>
              <a:t> (</a:t>
            </a:r>
            <a:r>
              <a:rPr lang="en-US" sz="1400" dirty="0" err="1">
                <a:solidFill>
                  <a:srgbClr val="FF0000"/>
                </a:solidFill>
              </a:rPr>
              <a:t>classSize</a:t>
            </a:r>
            <a:r>
              <a:rPr lang="en-US" sz="1400" dirty="0">
                <a:solidFill>
                  <a:srgbClr val="FF0000"/>
                </a:solidFill>
              </a:rPr>
              <a:t> &lt; 14) 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print</a:t>
            </a:r>
            <a:r>
              <a:rPr lang="en-US" sz="1400" dirty="0">
                <a:solidFill>
                  <a:srgbClr val="FF0000"/>
                </a:solidFill>
              </a:rPr>
              <a:t>("You need more students")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else 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print</a:t>
            </a:r>
            <a:r>
              <a:rPr lang="en-US" sz="1400" dirty="0">
                <a:solidFill>
                  <a:srgbClr val="FF0000"/>
                </a:solidFill>
              </a:rPr>
              <a:t>("Let's start our lesson")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76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Conditional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892550" cy="4351338"/>
          </a:xfrm>
        </p:spPr>
        <p:txBody>
          <a:bodyPr>
            <a:normAutofit/>
          </a:bodyPr>
          <a:lstStyle/>
          <a:p>
            <a:r>
              <a:rPr lang="en-CA" sz="1800" dirty="0" smtClean="0"/>
              <a:t>Sometimes programs need to repeat a block of instructions over and over again</a:t>
            </a:r>
          </a:p>
          <a:p>
            <a:pPr lvl="1"/>
            <a:r>
              <a:rPr lang="en-CA" sz="1600" dirty="0" smtClean="0"/>
              <a:t>Repeat a certain number of times</a:t>
            </a:r>
          </a:p>
          <a:p>
            <a:pPr lvl="1"/>
            <a:r>
              <a:rPr lang="en-CA" sz="1600" dirty="0" smtClean="0"/>
              <a:t>Repeat while a condition is true</a:t>
            </a:r>
          </a:p>
          <a:p>
            <a:pPr lvl="1"/>
            <a:endParaRPr lang="en-CA" sz="1600" dirty="0"/>
          </a:p>
          <a:p>
            <a:r>
              <a:rPr lang="en-CA" sz="1800" dirty="0" smtClean="0"/>
              <a:t>Do not use "cut-and-paste" to make copies of your code</a:t>
            </a:r>
          </a:p>
          <a:p>
            <a:pPr lvl="1"/>
            <a:r>
              <a:rPr lang="en-CA" sz="1600" dirty="0" smtClean="0"/>
              <a:t>It is too much work</a:t>
            </a:r>
          </a:p>
          <a:p>
            <a:pPr lvl="1"/>
            <a:r>
              <a:rPr lang="en-CA" sz="1600" dirty="0" smtClean="0"/>
              <a:t>It makes your program difficult to understand and debug</a:t>
            </a:r>
          </a:p>
          <a:p>
            <a:pPr lvl="1"/>
            <a:r>
              <a:rPr lang="en-CA" sz="1600" dirty="0" smtClean="0"/>
              <a:t>You may not know in advance how many copies you need</a:t>
            </a:r>
          </a:p>
          <a:p>
            <a:pPr lvl="1"/>
            <a:endParaRPr lang="en-CA" sz="1600" dirty="0"/>
          </a:p>
          <a:p>
            <a:r>
              <a:rPr lang="en-CA" sz="2000" dirty="0" smtClean="0"/>
              <a:t>Use a Python Loop!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725" y="1690689"/>
            <a:ext cx="34766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7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 lnSpcReduction="10000"/>
          </a:bodyPr>
          <a:lstStyle/>
          <a:p>
            <a:r>
              <a:rPr lang="en-CA" sz="2000" dirty="0" smtClean="0"/>
              <a:t>A while loop can be used to repeat a block of code</a:t>
            </a:r>
            <a:endParaRPr lang="en-CA" sz="2000" dirty="0">
              <a:solidFill>
                <a:srgbClr val="0070C0"/>
              </a:solidFill>
            </a:endParaRPr>
          </a:p>
          <a:p>
            <a:pPr lvl="1"/>
            <a:r>
              <a:rPr lang="en-CA" sz="1600" dirty="0" smtClean="0"/>
              <a:t>The loop continues as long as the condition is true</a:t>
            </a:r>
            <a:endParaRPr lang="en-CA" sz="1600" dirty="0"/>
          </a:p>
          <a:p>
            <a:pPr lvl="1"/>
            <a:r>
              <a:rPr lang="en-CA" sz="1600" dirty="0" smtClean="0"/>
              <a:t>The condition is checked each repeat of the loop</a:t>
            </a:r>
            <a:endParaRPr lang="en-CA" sz="1600" dirty="0" smtClean="0">
              <a:solidFill>
                <a:srgbClr val="0070C0"/>
              </a:solidFill>
            </a:endParaRPr>
          </a:p>
          <a:p>
            <a:pPr lvl="1"/>
            <a:r>
              <a:rPr lang="en-CA" sz="1600" dirty="0" smtClean="0"/>
              <a:t>The code block is executed each repeat of the loop</a:t>
            </a:r>
            <a:endParaRPr lang="en-CA" sz="1600" dirty="0" smtClean="0">
              <a:solidFill>
                <a:srgbClr val="0070C0"/>
              </a:solidFill>
            </a:endParaRPr>
          </a:p>
          <a:p>
            <a:pPr lvl="1"/>
            <a:r>
              <a:rPr lang="en-CA" sz="1600" dirty="0" smtClean="0"/>
              <a:t>The loop exits when the condition becomes false</a:t>
            </a:r>
            <a:endParaRPr lang="en-CA" sz="1600" dirty="0"/>
          </a:p>
          <a:p>
            <a:pPr marL="457200" lvl="1" indent="0">
              <a:buNone/>
            </a:pPr>
            <a:endParaRPr lang="en-CA" sz="2000" dirty="0"/>
          </a:p>
          <a:p>
            <a:r>
              <a:rPr lang="en-CA" sz="2000" dirty="0"/>
              <a:t>Note the Syntax:</a:t>
            </a:r>
          </a:p>
          <a:p>
            <a:pPr lvl="1"/>
            <a:r>
              <a:rPr lang="en-CA" sz="1600" dirty="0"/>
              <a:t>Lowercase </a:t>
            </a:r>
            <a:r>
              <a:rPr lang="en-CA" sz="1600" dirty="0" smtClean="0">
                <a:solidFill>
                  <a:srgbClr val="0070C0"/>
                </a:solidFill>
              </a:rPr>
              <a:t>while</a:t>
            </a:r>
            <a:endParaRPr lang="en-CA" sz="1600" b="1" dirty="0">
              <a:solidFill>
                <a:srgbClr val="0070C0"/>
              </a:solidFill>
            </a:endParaRPr>
          </a:p>
          <a:p>
            <a:pPr lvl="1"/>
            <a:r>
              <a:rPr lang="en-CA" sz="1600" dirty="0" smtClean="0"/>
              <a:t>Its own </a:t>
            </a:r>
            <a:r>
              <a:rPr lang="en-CA" sz="1600" dirty="0" smtClean="0">
                <a:solidFill>
                  <a:srgbClr val="0070C0"/>
                </a:solidFill>
              </a:rPr>
              <a:t>conditional</a:t>
            </a:r>
            <a:r>
              <a:rPr lang="en-CA" sz="1600" dirty="0" smtClean="0"/>
              <a:t> expression</a:t>
            </a:r>
          </a:p>
          <a:p>
            <a:pPr lvl="1"/>
            <a:r>
              <a:rPr lang="en-CA" sz="1600" dirty="0" smtClean="0"/>
              <a:t>Ending </a:t>
            </a:r>
            <a:r>
              <a:rPr lang="en-CA" sz="1600" dirty="0"/>
              <a:t>colon </a:t>
            </a:r>
            <a:r>
              <a:rPr lang="en-CA" sz="1600" b="1" dirty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n-CA" sz="1600" dirty="0"/>
              <a:t>Indented code block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347120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print(" ")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print("This program uses a countdown loop")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 ")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startCount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(input("Enter a number:"))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"""</a:t>
            </a:r>
          </a:p>
          <a:p>
            <a:r>
              <a:rPr lang="en-US" sz="1400" dirty="0">
                <a:solidFill>
                  <a:srgbClr val="FF0000"/>
                </a:solidFill>
              </a:rPr>
              <a:t>This loop counts down to zero</a:t>
            </a:r>
          </a:p>
          <a:p>
            <a:r>
              <a:rPr lang="en-US" sz="1400" dirty="0">
                <a:solidFill>
                  <a:srgbClr val="FF0000"/>
                </a:solidFill>
              </a:rPr>
              <a:t>"""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currentCount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startCount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while (</a:t>
            </a:r>
            <a:r>
              <a:rPr lang="en-US" sz="1400" dirty="0" err="1">
                <a:solidFill>
                  <a:srgbClr val="0070C0"/>
                </a:solidFill>
              </a:rPr>
              <a:t>currentCount</a:t>
            </a:r>
            <a:r>
              <a:rPr lang="en-US" sz="1400" dirty="0">
                <a:solidFill>
                  <a:srgbClr val="0070C0"/>
                </a:solidFill>
              </a:rPr>
              <a:t> &gt;= 0) :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    print</a:t>
            </a:r>
            <a:r>
              <a:rPr lang="en-US" sz="1400" dirty="0">
                <a:solidFill>
                  <a:srgbClr val="0070C0"/>
                </a:solidFill>
              </a:rPr>
              <a:t>("Count = %d" % </a:t>
            </a:r>
            <a:r>
              <a:rPr lang="en-US" sz="1400" dirty="0" err="1">
                <a:solidFill>
                  <a:srgbClr val="0070C0"/>
                </a:solidFill>
              </a:rPr>
              <a:t>currentCount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    </a:t>
            </a:r>
            <a:r>
              <a:rPr lang="en-US" sz="1400" dirty="0" err="1" smtClean="0">
                <a:solidFill>
                  <a:srgbClr val="0070C0"/>
                </a:solidFill>
              </a:rPr>
              <a:t>currentCount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rgbClr val="0070C0"/>
                </a:solidFill>
              </a:rPr>
              <a:t>= </a:t>
            </a:r>
            <a:r>
              <a:rPr lang="en-US" sz="1400" dirty="0" err="1">
                <a:solidFill>
                  <a:srgbClr val="0070C0"/>
                </a:solidFill>
              </a:rPr>
              <a:t>currentCount</a:t>
            </a:r>
            <a:r>
              <a:rPr lang="en-US" sz="1400" dirty="0">
                <a:solidFill>
                  <a:srgbClr val="0070C0"/>
                </a:solidFill>
              </a:rPr>
              <a:t> - 1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#Countdown Completed!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print("Blastoff!!!!")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39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Infinite Loop – Logic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 fontScale="92500" lnSpcReduction="10000"/>
          </a:bodyPr>
          <a:lstStyle/>
          <a:p>
            <a:r>
              <a:rPr lang="en-CA" sz="2000" dirty="0" smtClean="0"/>
              <a:t>Sometimes the loop condition never becomes false</a:t>
            </a:r>
            <a:endParaRPr lang="en-CA" sz="2000" dirty="0">
              <a:solidFill>
                <a:srgbClr val="0070C0"/>
              </a:solidFill>
            </a:endParaRPr>
          </a:p>
          <a:p>
            <a:pPr lvl="1"/>
            <a:r>
              <a:rPr lang="en-CA" sz="1600" dirty="0" smtClean="0"/>
              <a:t>In this case the loop never exits and repeats forever</a:t>
            </a:r>
            <a:endParaRPr lang="en-CA" sz="1600" dirty="0"/>
          </a:p>
          <a:p>
            <a:pPr lvl="1"/>
            <a:r>
              <a:rPr lang="en-CA" sz="1600" dirty="0" smtClean="0"/>
              <a:t>This is called an Infinite Loop</a:t>
            </a:r>
          </a:p>
          <a:p>
            <a:pPr lvl="1"/>
            <a:r>
              <a:rPr lang="en-CA" sz="1600" dirty="0" smtClean="0"/>
              <a:t>The sample program contains an error in the loop condition. </a:t>
            </a:r>
          </a:p>
          <a:p>
            <a:pPr lvl="2"/>
            <a:r>
              <a:rPr lang="en-CA" sz="1200" dirty="0" smtClean="0"/>
              <a:t>(Variable </a:t>
            </a:r>
            <a:r>
              <a:rPr lang="en-CA" sz="1200" dirty="0" err="1" smtClean="0"/>
              <a:t>startCount</a:t>
            </a:r>
            <a:r>
              <a:rPr lang="en-CA" sz="1200" dirty="0" smtClean="0"/>
              <a:t> is used instead of </a:t>
            </a:r>
            <a:r>
              <a:rPr lang="en-CA" sz="1200" dirty="0" err="1" smtClean="0"/>
              <a:t>CurrentCount</a:t>
            </a:r>
            <a:r>
              <a:rPr lang="en-CA" sz="1200" dirty="0" smtClean="0"/>
              <a:t>)</a:t>
            </a:r>
          </a:p>
          <a:p>
            <a:pPr lvl="1"/>
            <a:r>
              <a:rPr lang="en-CA" sz="1600" dirty="0" smtClean="0"/>
              <a:t>Infinite loops are one result of Logic Errors</a:t>
            </a:r>
            <a:endParaRPr lang="en-CA" sz="1600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CA" sz="2000" dirty="0"/>
          </a:p>
          <a:p>
            <a:r>
              <a:rPr lang="en-CA" sz="2000" dirty="0" smtClean="0"/>
              <a:t>A Logic Error:</a:t>
            </a:r>
            <a:endParaRPr lang="en-CA" sz="2000" dirty="0"/>
          </a:p>
          <a:p>
            <a:pPr lvl="1"/>
            <a:r>
              <a:rPr lang="en-CA" sz="1600" dirty="0" smtClean="0"/>
              <a:t>Error not because of a typo (Syntax)</a:t>
            </a:r>
            <a:endParaRPr lang="en-CA" sz="1600" b="1" dirty="0">
              <a:solidFill>
                <a:srgbClr val="0070C0"/>
              </a:solidFill>
            </a:endParaRPr>
          </a:p>
          <a:p>
            <a:pPr lvl="1"/>
            <a:r>
              <a:rPr lang="en-CA" sz="1600" dirty="0" smtClean="0"/>
              <a:t>Error not because of an undefined variable (Run Time)</a:t>
            </a:r>
          </a:p>
          <a:p>
            <a:pPr lvl="1"/>
            <a:r>
              <a:rPr lang="en-CA" sz="1600" dirty="0" smtClean="0"/>
              <a:t>Error due to poor thinking or design of your computer code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347120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print(" ")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print("This program uses a countdown loop")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 ")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startCount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(input("Enter a number:"))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"""</a:t>
            </a:r>
          </a:p>
          <a:p>
            <a:r>
              <a:rPr lang="en-US" sz="1400" dirty="0">
                <a:solidFill>
                  <a:srgbClr val="FF0000"/>
                </a:solidFill>
              </a:rPr>
              <a:t>This loop counts down to zero</a:t>
            </a:r>
          </a:p>
          <a:p>
            <a:r>
              <a:rPr lang="en-US" sz="1400" dirty="0">
                <a:solidFill>
                  <a:srgbClr val="FF0000"/>
                </a:solidFill>
              </a:rPr>
              <a:t>"""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currentCount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startCount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while </a:t>
            </a:r>
            <a:r>
              <a:rPr lang="en-US" sz="1400" dirty="0" smtClean="0">
                <a:solidFill>
                  <a:srgbClr val="FF0000"/>
                </a:solidFill>
              </a:rPr>
              <a:t>(</a:t>
            </a:r>
            <a:r>
              <a:rPr lang="en-US" sz="1400" dirty="0" err="1" smtClean="0">
                <a:solidFill>
                  <a:srgbClr val="0070C0"/>
                </a:solidFill>
              </a:rPr>
              <a:t>startCount</a:t>
            </a:r>
            <a:r>
              <a:rPr lang="en-US" sz="1400" dirty="0" smtClean="0">
                <a:solidFill>
                  <a:srgbClr val="0070C0"/>
                </a:solidFill>
              </a:rPr>
              <a:t> &gt;= </a:t>
            </a:r>
            <a:r>
              <a:rPr lang="en-US" sz="1400" dirty="0">
                <a:solidFill>
                  <a:srgbClr val="0070C0"/>
                </a:solidFill>
              </a:rPr>
              <a:t>0</a:t>
            </a:r>
            <a:r>
              <a:rPr lang="en-US" sz="1400" dirty="0">
                <a:solidFill>
                  <a:srgbClr val="FF0000"/>
                </a:solidFill>
              </a:rPr>
              <a:t>) 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print</a:t>
            </a:r>
            <a:r>
              <a:rPr lang="en-US" sz="1400" dirty="0">
                <a:solidFill>
                  <a:srgbClr val="FF0000"/>
                </a:solidFill>
              </a:rPr>
              <a:t>("Count = %d" % </a:t>
            </a:r>
            <a:r>
              <a:rPr lang="en-US" sz="1400" dirty="0" err="1">
                <a:solidFill>
                  <a:srgbClr val="FF0000"/>
                </a:solidFill>
              </a:rPr>
              <a:t>currentCount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</a:rPr>
              <a:t>currentCount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= </a:t>
            </a:r>
            <a:r>
              <a:rPr lang="en-US" sz="1400" dirty="0" err="1">
                <a:solidFill>
                  <a:srgbClr val="FF0000"/>
                </a:solidFill>
              </a:rPr>
              <a:t>currentCount</a:t>
            </a:r>
            <a:r>
              <a:rPr lang="en-US" sz="1400" dirty="0">
                <a:solidFill>
                  <a:srgbClr val="FF0000"/>
                </a:solidFill>
              </a:rPr>
              <a:t> - 1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#Countdown Completed!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print("Blastoff!!!!")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72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Student Questions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Notes and Template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7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Generating A Random Number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# This code generates a random number between 0 to 9</a:t>
            </a:r>
          </a:p>
          <a:p>
            <a:pPr marL="0" indent="0">
              <a:buNone/>
            </a:pPr>
            <a:r>
              <a:rPr lang="en-US" sz="2000" dirty="0"/>
              <a:t># Stores the value of the random number in the variable "</a:t>
            </a:r>
            <a:r>
              <a:rPr lang="en-US" sz="2000" dirty="0" err="1"/>
              <a:t>targetNumber</a:t>
            </a:r>
            <a:r>
              <a:rPr lang="en-US" sz="2000" dirty="0"/>
              <a:t>"</a:t>
            </a:r>
          </a:p>
          <a:p>
            <a:pPr marL="0" indent="0">
              <a:buNone/>
            </a:pPr>
            <a:r>
              <a:rPr lang="en-US" sz="2000" dirty="0"/>
              <a:t># Then prints out the result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import random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70C0"/>
                </a:solidFill>
              </a:rPr>
              <a:t>targetNumber</a:t>
            </a:r>
            <a:r>
              <a:rPr lang="en-US" sz="2000" dirty="0">
                <a:solidFill>
                  <a:srgbClr val="0070C0"/>
                </a:solidFill>
              </a:rPr>
              <a:t> = </a:t>
            </a:r>
            <a:r>
              <a:rPr lang="en-US" sz="2000" dirty="0" err="1">
                <a:solidFill>
                  <a:srgbClr val="0070C0"/>
                </a:solidFill>
              </a:rPr>
              <a:t>random.randint</a:t>
            </a:r>
            <a:r>
              <a:rPr lang="en-US" sz="2000" dirty="0">
                <a:solidFill>
                  <a:srgbClr val="0070C0"/>
                </a:solidFill>
              </a:rPr>
              <a:t>(0,9)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print("The random number %d is the target." % </a:t>
            </a:r>
            <a:r>
              <a:rPr lang="en-US" sz="2000" dirty="0" err="1">
                <a:solidFill>
                  <a:srgbClr val="0070C0"/>
                </a:solidFill>
              </a:rPr>
              <a:t>targetNumber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073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Student Questions – Guessing Game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 smtClean="0"/>
              <a:t>Create a game to guess a random number</a:t>
            </a:r>
          </a:p>
          <a:p>
            <a:pPr marL="0" indent="0">
              <a:buNone/>
            </a:pPr>
            <a:r>
              <a:rPr lang="en-CA" dirty="0"/>
              <a:t>	</a:t>
            </a: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Basic Game</a:t>
            </a:r>
          </a:p>
          <a:p>
            <a:pPr lvl="1"/>
            <a:r>
              <a:rPr lang="en-CA" dirty="0" smtClean="0"/>
              <a:t>Guess the number </a:t>
            </a:r>
          </a:p>
          <a:p>
            <a:pPr lvl="1"/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Medium Game</a:t>
            </a:r>
          </a:p>
          <a:p>
            <a:pPr lvl="1"/>
            <a:r>
              <a:rPr lang="en-CA" dirty="0" smtClean="0"/>
              <a:t>Guess the number with clues</a:t>
            </a:r>
          </a:p>
          <a:p>
            <a:pPr lvl="1"/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Enhanced Game</a:t>
            </a:r>
          </a:p>
          <a:p>
            <a:pPr marL="971550" lvl="2" indent="-514350">
              <a:spcBef>
                <a:spcPts val="1000"/>
              </a:spcBef>
            </a:pPr>
            <a:r>
              <a:rPr lang="en-CA" sz="2400" dirty="0"/>
              <a:t>Guess the number with </a:t>
            </a:r>
            <a:r>
              <a:rPr lang="en-CA" sz="2400" dirty="0" smtClean="0"/>
              <a:t>clues and Looping</a:t>
            </a:r>
            <a:endParaRPr lang="en-CA" sz="24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000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End of Lesson B.3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8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Float Variable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40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 Of Comments For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72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 Of Print For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705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Counted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95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Breaking A Loop Early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37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Float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Floats &amp; Python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35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Boolean Variable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0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Boolean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5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Booleans &amp; Python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04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String Variable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878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547</TotalTime>
  <Words>879</Words>
  <Application>Microsoft Office PowerPoint</Application>
  <PresentationFormat>On-screen Show (4:3)</PresentationFormat>
  <Paragraphs>264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Python More Variables</vt:lpstr>
      <vt:lpstr>Python Data Types</vt:lpstr>
      <vt:lpstr>Float Variable Type</vt:lpstr>
      <vt:lpstr>Float Operators</vt:lpstr>
      <vt:lpstr>Floats &amp; Python Control</vt:lpstr>
      <vt:lpstr>Boolean Variable Type</vt:lpstr>
      <vt:lpstr>Boolean Operators</vt:lpstr>
      <vt:lpstr>Booleans &amp; Python Control</vt:lpstr>
      <vt:lpstr>String Variable Type</vt:lpstr>
      <vt:lpstr>String Operators</vt:lpstr>
      <vt:lpstr>Strings &amp; Python Control</vt:lpstr>
      <vt:lpstr>List Variable Type</vt:lpstr>
      <vt:lpstr>List Operators</vt:lpstr>
      <vt:lpstr>Lists &amp; Python Control</vt:lpstr>
      <vt:lpstr>PowerPoint Presentation</vt:lpstr>
      <vt:lpstr>IF Statement Control</vt:lpstr>
      <vt:lpstr>Indentation &amp; Code Blocks</vt:lpstr>
      <vt:lpstr>Conditional Expressions</vt:lpstr>
      <vt:lpstr>Is Equal To (==)</vt:lpstr>
      <vt:lpstr>ELSE Statement Control</vt:lpstr>
      <vt:lpstr>ELIF Statement Control</vt:lpstr>
      <vt:lpstr>Program Comments</vt:lpstr>
      <vt:lpstr>Conditional Loops</vt:lpstr>
      <vt:lpstr>While Loop</vt:lpstr>
      <vt:lpstr>Infinite Loop – Logic Error</vt:lpstr>
      <vt:lpstr>Student Questions</vt:lpstr>
      <vt:lpstr>Generating A Random Number</vt:lpstr>
      <vt:lpstr>Student Questions – Guessing Game</vt:lpstr>
      <vt:lpstr>End of Lesson B.3</vt:lpstr>
      <vt:lpstr>Use Of Comments For Debugging</vt:lpstr>
      <vt:lpstr>Use Of Print For Debugging</vt:lpstr>
      <vt:lpstr>Counted Loop</vt:lpstr>
      <vt:lpstr>Breaking A Loop Early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Control Basics</dc:title>
  <dc:creator>Nestor, Gregory</dc:creator>
  <cp:lastModifiedBy>Nestor, Gregory</cp:lastModifiedBy>
  <cp:revision>40</cp:revision>
  <dcterms:created xsi:type="dcterms:W3CDTF">2019-09-17T15:07:15Z</dcterms:created>
  <dcterms:modified xsi:type="dcterms:W3CDTF">2019-10-07T17:51:08Z</dcterms:modified>
</cp:coreProperties>
</file>