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301" r:id="rId4"/>
    <p:sldId id="282" r:id="rId5"/>
    <p:sldId id="283" r:id="rId6"/>
    <p:sldId id="293" r:id="rId7"/>
    <p:sldId id="284" r:id="rId8"/>
    <p:sldId id="302" r:id="rId9"/>
    <p:sldId id="288" r:id="rId10"/>
    <p:sldId id="289" r:id="rId11"/>
    <p:sldId id="295" r:id="rId12"/>
    <p:sldId id="296" r:id="rId13"/>
    <p:sldId id="297" r:id="rId14"/>
    <p:sldId id="298" r:id="rId15"/>
    <p:sldId id="299" r:id="rId16"/>
    <p:sldId id="303" r:id="rId17"/>
    <p:sldId id="300" r:id="rId18"/>
    <p:sldId id="285" r:id="rId19"/>
    <p:sldId id="290" r:id="rId20"/>
    <p:sldId id="286" r:id="rId21"/>
    <p:sldId id="287" r:id="rId22"/>
    <p:sldId id="279" r:id="rId23"/>
    <p:sldId id="280" r:id="rId24"/>
    <p:sldId id="281" r:id="rId25"/>
    <p:sldId id="292" r:id="rId26"/>
    <p:sldId id="257" r:id="rId27"/>
    <p:sldId id="269" r:id="rId28"/>
    <p:sldId id="270" r:id="rId29"/>
    <p:sldId id="259" r:id="rId30"/>
    <p:sldId id="271" r:id="rId31"/>
    <p:sldId id="272" r:id="rId32"/>
    <p:sldId id="260" r:id="rId33"/>
    <p:sldId id="262" r:id="rId34"/>
    <p:sldId id="274" r:id="rId35"/>
    <p:sldId id="275" r:id="rId36"/>
    <p:sldId id="276" r:id="rId37"/>
    <p:sldId id="277" r:id="rId38"/>
    <p:sldId id="278" r:id="rId39"/>
    <p:sldId id="273" r:id="rId40"/>
    <p:sldId id="265" r:id="rId41"/>
    <p:sldId id="266" r:id="rId42"/>
    <p:sldId id="263" r:id="rId43"/>
    <p:sldId id="2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5389-43CE-4475-8AC5-F7A03157C0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More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AND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Is </a:t>
            </a:r>
            <a:r>
              <a:rPr lang="en-CA" sz="2400" dirty="0" smtClean="0">
                <a:solidFill>
                  <a:srgbClr val="0070C0"/>
                </a:solidFill>
              </a:rPr>
              <a:t>True</a:t>
            </a:r>
            <a:r>
              <a:rPr lang="en-CA" sz="2400" dirty="0" smtClean="0"/>
              <a:t> only if </a:t>
            </a:r>
            <a:r>
              <a:rPr lang="en-CA" sz="2400" dirty="0" smtClean="0">
                <a:solidFill>
                  <a:srgbClr val="0070C0"/>
                </a:solidFill>
              </a:rPr>
              <a:t>both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StatementA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0070C0"/>
                </a:solidFill>
              </a:rPr>
              <a:t>AND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StatementB</a:t>
            </a:r>
            <a:r>
              <a:rPr lang="en-CA" sz="2400" dirty="0" smtClean="0"/>
              <a:t> are </a:t>
            </a:r>
            <a:r>
              <a:rPr lang="en-CA" sz="2400" dirty="0" smtClean="0">
                <a:solidFill>
                  <a:srgbClr val="0070C0"/>
                </a:solidFill>
              </a:rPr>
              <a:t>True</a:t>
            </a:r>
          </a:p>
          <a:p>
            <a:endParaRPr lang="en-CA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64453"/>
              </p:ext>
            </p:extLst>
          </p:nvPr>
        </p:nvGraphicFramePr>
        <p:xfrm>
          <a:off x="965200" y="2555240"/>
          <a:ext cx="3484881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627">
                  <a:extLst>
                    <a:ext uri="{9D8B030D-6E8A-4147-A177-3AD203B41FA5}">
                      <a16:colId xmlns:a16="http://schemas.microsoft.com/office/drawing/2014/main" xmlns="" val="4041415630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xmlns="" val="3110064033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xmlns="" val="367625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 and B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390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284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034849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6435" y="2555240"/>
            <a:ext cx="3513567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= 75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isLevel3 =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&gt; 70) </a:t>
            </a:r>
            <a:r>
              <a:rPr lang="en-US" sz="1400" dirty="0">
                <a:solidFill>
                  <a:srgbClr val="0070C0"/>
                </a:solidFill>
              </a:rPr>
              <a:t>and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&lt; 80)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print("I have a Level 3 is:",isLevel3)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5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Is </a:t>
            </a:r>
            <a:r>
              <a:rPr lang="en-CA" sz="2400" dirty="0" smtClean="0">
                <a:solidFill>
                  <a:srgbClr val="0070C0"/>
                </a:solidFill>
              </a:rPr>
              <a:t>True</a:t>
            </a:r>
            <a:r>
              <a:rPr lang="en-CA" sz="2400" dirty="0" smtClean="0"/>
              <a:t> only if </a:t>
            </a:r>
            <a:r>
              <a:rPr lang="en-CA" sz="2400" dirty="0" smtClean="0">
                <a:solidFill>
                  <a:srgbClr val="0070C0"/>
                </a:solidFill>
              </a:rPr>
              <a:t>either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StatementA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0070C0"/>
                </a:solidFill>
              </a:rPr>
              <a:t>OR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StatementB</a:t>
            </a:r>
            <a:r>
              <a:rPr lang="en-CA" sz="2400" dirty="0" smtClean="0"/>
              <a:t> are </a:t>
            </a:r>
            <a:r>
              <a:rPr lang="en-CA" sz="2400" dirty="0" smtClean="0">
                <a:solidFill>
                  <a:srgbClr val="0070C0"/>
                </a:solidFill>
              </a:rPr>
              <a:t>True</a:t>
            </a:r>
          </a:p>
          <a:p>
            <a:endParaRPr lang="en-CA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72021"/>
              </p:ext>
            </p:extLst>
          </p:nvPr>
        </p:nvGraphicFramePr>
        <p:xfrm>
          <a:off x="965200" y="2555240"/>
          <a:ext cx="3484881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627">
                  <a:extLst>
                    <a:ext uri="{9D8B030D-6E8A-4147-A177-3AD203B41FA5}">
                      <a16:colId xmlns:a16="http://schemas.microsoft.com/office/drawing/2014/main" xmlns="" val="4041415630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xmlns="" val="3110064033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xmlns="" val="367625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 </a:t>
                      </a:r>
                      <a:r>
                        <a:rPr lang="en-CA" sz="2000" b="1" dirty="0" smtClean="0"/>
                        <a:t>or </a:t>
                      </a:r>
                      <a:r>
                        <a:rPr lang="en-CA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390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284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03484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96435" y="2555240"/>
            <a:ext cx="3513567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= 75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notValid</a:t>
            </a:r>
            <a:r>
              <a:rPr lang="en-US" sz="1400" dirty="0">
                <a:solidFill>
                  <a:srgbClr val="FF0000"/>
                </a:solidFill>
              </a:rPr>
              <a:t> =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&gt; 100) </a:t>
            </a:r>
            <a:r>
              <a:rPr lang="en-US" sz="1400" dirty="0">
                <a:solidFill>
                  <a:srgbClr val="0070C0"/>
                </a:solidFill>
              </a:rPr>
              <a:t>or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&lt; 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print("Grade is not valid is:",</a:t>
            </a:r>
            <a:r>
              <a:rPr lang="en-US" sz="1400" dirty="0" err="1">
                <a:solidFill>
                  <a:srgbClr val="FF0000"/>
                </a:solidFill>
              </a:rPr>
              <a:t>notValid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5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XOR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Is </a:t>
            </a:r>
            <a:r>
              <a:rPr lang="en-CA" sz="2400" dirty="0" smtClean="0">
                <a:solidFill>
                  <a:srgbClr val="0070C0"/>
                </a:solidFill>
              </a:rPr>
              <a:t>True</a:t>
            </a:r>
            <a:r>
              <a:rPr lang="en-CA" sz="2400" dirty="0" smtClean="0"/>
              <a:t> only if </a:t>
            </a:r>
            <a:r>
              <a:rPr lang="en-CA" sz="2400" dirty="0" smtClean="0">
                <a:solidFill>
                  <a:srgbClr val="0070C0"/>
                </a:solidFill>
              </a:rPr>
              <a:t>either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StatementA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0070C0"/>
                </a:solidFill>
              </a:rPr>
              <a:t>OR</a:t>
            </a:r>
            <a:r>
              <a:rPr lang="en-CA" sz="2400" dirty="0" smtClean="0"/>
              <a:t> </a:t>
            </a:r>
            <a:r>
              <a:rPr lang="en-CA" sz="2400" dirty="0" err="1" smtClean="0"/>
              <a:t>StatementB</a:t>
            </a:r>
            <a:r>
              <a:rPr lang="en-CA" sz="2400" dirty="0" smtClean="0"/>
              <a:t> are </a:t>
            </a:r>
            <a:r>
              <a:rPr lang="en-CA" sz="2400" dirty="0" smtClean="0">
                <a:solidFill>
                  <a:srgbClr val="0070C0"/>
                </a:solidFill>
              </a:rPr>
              <a:t>False</a:t>
            </a:r>
          </a:p>
          <a:p>
            <a:pPr lvl="1"/>
            <a:r>
              <a:rPr lang="en-CA" sz="2000" dirty="0" smtClean="0"/>
              <a:t>But NOT both True or False</a:t>
            </a:r>
          </a:p>
          <a:p>
            <a:endParaRPr lang="en-CA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8465"/>
              </p:ext>
            </p:extLst>
          </p:nvPr>
        </p:nvGraphicFramePr>
        <p:xfrm>
          <a:off x="955040" y="3061494"/>
          <a:ext cx="3484881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627">
                  <a:extLst>
                    <a:ext uri="{9D8B030D-6E8A-4147-A177-3AD203B41FA5}">
                      <a16:colId xmlns:a16="http://schemas.microsoft.com/office/drawing/2014/main" xmlns="" val="4041415630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xmlns="" val="3110064033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xmlns="" val="367625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 </a:t>
                      </a:r>
                      <a:r>
                        <a:rPr lang="en-CA" sz="2000" b="1" dirty="0" err="1" smtClean="0"/>
                        <a:t>xor</a:t>
                      </a:r>
                      <a:r>
                        <a:rPr lang="en-CA" sz="2000" b="1" dirty="0" smtClean="0"/>
                        <a:t> </a:t>
                      </a:r>
                      <a:r>
                        <a:rPr lang="en-CA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390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284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03484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9883" y="3062575"/>
            <a:ext cx="3513567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= 75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notValid</a:t>
            </a:r>
            <a:r>
              <a:rPr lang="en-US" sz="1400" dirty="0">
                <a:solidFill>
                  <a:srgbClr val="FF0000"/>
                </a:solidFill>
              </a:rPr>
              <a:t> =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&lt; </a:t>
            </a:r>
            <a:r>
              <a:rPr lang="en-US" sz="1400" dirty="0">
                <a:solidFill>
                  <a:srgbClr val="FF0000"/>
                </a:solidFill>
              </a:rPr>
              <a:t>100) </a:t>
            </a:r>
            <a:r>
              <a:rPr lang="en-US" sz="1400" dirty="0" err="1" smtClean="0">
                <a:solidFill>
                  <a:srgbClr val="0070C0"/>
                </a:solidFill>
              </a:rPr>
              <a:t>xor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&gt; </a:t>
            </a:r>
            <a:r>
              <a:rPr lang="en-US" sz="1400" dirty="0">
                <a:solidFill>
                  <a:srgbClr val="FF0000"/>
                </a:solidFill>
              </a:rPr>
              <a:t>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print("Grade is not valid is:",</a:t>
            </a:r>
            <a:r>
              <a:rPr lang="en-US" sz="1400" dirty="0" err="1">
                <a:solidFill>
                  <a:srgbClr val="FF0000"/>
                </a:solidFill>
              </a:rPr>
              <a:t>notValid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847" y="5446059"/>
            <a:ext cx="4483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NOTE: XOR stands for </a:t>
            </a:r>
            <a:r>
              <a:rPr lang="en-CA" sz="2400" i="1" dirty="0" smtClean="0"/>
              <a:t>Exclusive</a:t>
            </a:r>
            <a:r>
              <a:rPr lang="en-CA" sz="2400" dirty="0" smtClean="0"/>
              <a:t> 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041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NOT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Is the</a:t>
            </a:r>
            <a:r>
              <a:rPr lang="en-CA" sz="2400" dirty="0" smtClean="0">
                <a:solidFill>
                  <a:srgbClr val="0070C0"/>
                </a:solidFill>
              </a:rPr>
              <a:t> Opposite </a:t>
            </a:r>
            <a:r>
              <a:rPr lang="en-CA" sz="2400" dirty="0" smtClean="0"/>
              <a:t>of</a:t>
            </a:r>
            <a:r>
              <a:rPr lang="en-CA" sz="2400" dirty="0" smtClean="0">
                <a:solidFill>
                  <a:srgbClr val="0070C0"/>
                </a:solidFill>
              </a:rPr>
              <a:t> </a:t>
            </a:r>
            <a:r>
              <a:rPr lang="en-CA" sz="2400" dirty="0" err="1" smtClean="0"/>
              <a:t>StatementA</a:t>
            </a:r>
            <a:endParaRPr lang="en-CA" sz="2400" dirty="0" smtClean="0">
              <a:solidFill>
                <a:srgbClr val="0070C0"/>
              </a:solidFill>
            </a:endParaRPr>
          </a:p>
          <a:p>
            <a:endParaRPr lang="en-CA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92670"/>
              </p:ext>
            </p:extLst>
          </p:nvPr>
        </p:nvGraphicFramePr>
        <p:xfrm>
          <a:off x="1422400" y="2994461"/>
          <a:ext cx="2323254" cy="113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627">
                  <a:extLst>
                    <a:ext uri="{9D8B030D-6E8A-4147-A177-3AD203B41FA5}">
                      <a16:colId xmlns:a16="http://schemas.microsoft.com/office/drawing/2014/main" xmlns="" val="4041415630"/>
                    </a:ext>
                  </a:extLst>
                </a:gridCol>
                <a:gridCol w="1161627">
                  <a:extLst>
                    <a:ext uri="{9D8B030D-6E8A-4147-A177-3AD203B41FA5}">
                      <a16:colId xmlns:a16="http://schemas.microsoft.com/office/drawing/2014/main" xmlns="" val="367625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not A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39001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3707" y="2555240"/>
            <a:ext cx="3836296" cy="20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= 75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isValid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0070C0"/>
                </a:solidFill>
              </a:rPr>
              <a:t>not</a:t>
            </a:r>
            <a:r>
              <a:rPr lang="en-US" sz="1400" dirty="0" smtClean="0">
                <a:solidFill>
                  <a:srgbClr val="FF0000"/>
                </a:solidFill>
              </a:rPr>
              <a:t>( (</a:t>
            </a:r>
            <a:r>
              <a:rPr lang="en-US" sz="1400" dirty="0" err="1" smtClean="0">
                <a:solidFill>
                  <a:srgbClr val="FF0000"/>
                </a:solidFill>
              </a:rPr>
              <a:t>myGrade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&gt; 100) or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&lt; 0</a:t>
            </a:r>
            <a:r>
              <a:rPr lang="en-US" sz="1400" dirty="0" smtClean="0">
                <a:solidFill>
                  <a:srgbClr val="FF0000"/>
                </a:solidFill>
              </a:rPr>
              <a:t>) 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print("Grade is </a:t>
            </a:r>
            <a:r>
              <a:rPr lang="en-US" sz="1400" dirty="0" smtClean="0">
                <a:solidFill>
                  <a:srgbClr val="FF0000"/>
                </a:solidFill>
              </a:rPr>
              <a:t>valid </a:t>
            </a:r>
            <a:r>
              <a:rPr lang="en-US" sz="1400" dirty="0">
                <a:solidFill>
                  <a:srgbClr val="FF0000"/>
                </a:solidFill>
              </a:rPr>
              <a:t>is</a:t>
            </a:r>
            <a:r>
              <a:rPr lang="en-US" sz="1400" dirty="0" smtClean="0">
                <a:solidFill>
                  <a:srgbClr val="FF0000"/>
                </a:solidFill>
              </a:rPr>
              <a:t>:", </a:t>
            </a:r>
            <a:r>
              <a:rPr lang="en-US" sz="1400" dirty="0" err="1" smtClean="0">
                <a:solidFill>
                  <a:srgbClr val="FF0000"/>
                </a:solidFill>
              </a:rPr>
              <a:t>isValid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8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Booleans can be used to control:</a:t>
            </a:r>
          </a:p>
          <a:p>
            <a:pPr lvl="1"/>
            <a:r>
              <a:rPr lang="en-CA" sz="2000" dirty="0" smtClean="0"/>
              <a:t>IF statements</a:t>
            </a:r>
          </a:p>
          <a:p>
            <a:pPr lvl="1"/>
            <a:r>
              <a:rPr lang="en-CA" sz="2000" dirty="0" smtClean="0"/>
              <a:t>WHILE loops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Boolean variables can be used </a:t>
            </a:r>
            <a:br>
              <a:rPr lang="en-CA" sz="2400" dirty="0" smtClean="0"/>
            </a:br>
            <a:r>
              <a:rPr lang="en-CA" sz="2400" dirty="0" smtClean="0"/>
              <a:t>in place of conditional statements</a:t>
            </a:r>
          </a:p>
          <a:p>
            <a:endParaRPr lang="en-CA" sz="2400" dirty="0"/>
          </a:p>
          <a:p>
            <a:r>
              <a:rPr lang="en-CA" sz="2400" dirty="0" smtClean="0"/>
              <a:t>Boolean variables can also be </a:t>
            </a:r>
            <a:br>
              <a:rPr lang="en-CA" sz="2400" dirty="0" smtClean="0"/>
            </a:br>
            <a:r>
              <a:rPr lang="en-CA" sz="2400" dirty="0" smtClean="0"/>
              <a:t>used in combination with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conditional statements</a:t>
            </a:r>
            <a:endParaRPr lang="en-CA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67082" y="1825625"/>
            <a:ext cx="3209179" cy="3231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= 75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didPass</a:t>
            </a:r>
            <a:r>
              <a:rPr lang="en-US" sz="1400" dirty="0">
                <a:solidFill>
                  <a:srgbClr val="FF0000"/>
                </a:solidFill>
              </a:rPr>
              <a:t> =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&gt;= 50)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0070C0"/>
                </a:solidFill>
              </a:rPr>
              <a:t>didPass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("Great, you passed!")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("Too bad, see you next year.")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didPass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and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myGrade</a:t>
            </a:r>
            <a:r>
              <a:rPr lang="en-US" sz="1400" dirty="0">
                <a:solidFill>
                  <a:srgbClr val="FF0000"/>
                </a:solidFill>
              </a:rPr>
              <a:t> &gt;= 85))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also got </a:t>
            </a:r>
            <a:r>
              <a:rPr lang="en-US" sz="1400" dirty="0" err="1">
                <a:solidFill>
                  <a:srgbClr val="FF0000"/>
                </a:solidFill>
              </a:rPr>
              <a:t>honours</a:t>
            </a:r>
            <a:r>
              <a:rPr lang="en-US" sz="1400" dirty="0">
                <a:solidFill>
                  <a:srgbClr val="FF0000"/>
                </a:solidFill>
              </a:rPr>
              <a:t>!")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Loops &amp; 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Sometimes you want to check</a:t>
            </a:r>
            <a:br>
              <a:rPr lang="en-CA" sz="2400" dirty="0" smtClean="0"/>
            </a:br>
            <a:r>
              <a:rPr lang="en-CA" sz="2400" dirty="0" smtClean="0"/>
              <a:t>a condition near the end of a </a:t>
            </a:r>
            <a:br>
              <a:rPr lang="en-CA" sz="2400" dirty="0" smtClean="0"/>
            </a:br>
            <a:r>
              <a:rPr lang="en-CA" sz="2400" dirty="0" smtClean="0"/>
              <a:t>WHILE loop</a:t>
            </a:r>
          </a:p>
          <a:p>
            <a:endParaRPr lang="en-CA" sz="2400" dirty="0"/>
          </a:p>
          <a:p>
            <a:r>
              <a:rPr lang="en-CA" sz="2400" dirty="0" smtClean="0"/>
              <a:t>The BREAK statement </a:t>
            </a:r>
          </a:p>
          <a:p>
            <a:pPr lvl="1"/>
            <a:r>
              <a:rPr lang="en-CA" sz="2000" dirty="0" smtClean="0"/>
              <a:t>Stops the loop early</a:t>
            </a:r>
            <a:br>
              <a:rPr lang="en-CA" sz="2000" dirty="0" smtClean="0"/>
            </a:br>
            <a:r>
              <a:rPr lang="en-CA" sz="2000" dirty="0" smtClean="0"/>
              <a:t>(i.e. </a:t>
            </a:r>
            <a:r>
              <a:rPr lang="en-CA" sz="2000" i="1" dirty="0" smtClean="0"/>
              <a:t>Breaks</a:t>
            </a:r>
            <a:r>
              <a:rPr lang="en-CA" sz="2000" dirty="0" smtClean="0"/>
              <a:t> out of the loop)</a:t>
            </a:r>
          </a:p>
          <a:p>
            <a:pPr lvl="1"/>
            <a:r>
              <a:rPr lang="en-CA" sz="2000" dirty="0" smtClean="0"/>
              <a:t>Can be used anywhere in the loop</a:t>
            </a:r>
          </a:p>
          <a:p>
            <a:pPr lvl="1"/>
            <a:r>
              <a:rPr lang="en-CA" sz="2000" dirty="0" smtClean="0"/>
              <a:t>Can be used anytime in the loop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67082" y="1825625"/>
            <a:ext cx="3209179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count =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while (</a:t>
            </a:r>
            <a:r>
              <a:rPr lang="en-US" sz="1400" dirty="0">
                <a:solidFill>
                  <a:srgbClr val="0070C0"/>
                </a:solidFill>
              </a:rPr>
              <a:t>True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("Count </a:t>
            </a:r>
            <a:r>
              <a:rPr lang="en-US" sz="1400" dirty="0" err="1">
                <a:solidFill>
                  <a:srgbClr val="FF0000"/>
                </a:solidFill>
              </a:rPr>
              <a:t>is",count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if </a:t>
            </a:r>
            <a:r>
              <a:rPr lang="en-US" sz="1400" dirty="0">
                <a:solidFill>
                  <a:srgbClr val="FF0000"/>
                </a:solidFill>
              </a:rPr>
              <a:t>(count &gt;= 10)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</a:rPr>
              <a:t>break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    else 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count </a:t>
            </a:r>
            <a:r>
              <a:rPr lang="en-US" sz="1400" dirty="0">
                <a:solidFill>
                  <a:srgbClr val="FF0000"/>
                </a:solidFill>
              </a:rPr>
              <a:t>= count + 1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0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Data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Text and character variable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3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3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While</a:t>
            </a:r>
          </a:p>
          <a:p>
            <a:r>
              <a:rPr lang="en-CA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7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43687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Programs need to deal </a:t>
            </a:r>
            <a:r>
              <a:rPr lang="en-CA" dirty="0"/>
              <a:t>with more than just simple </a:t>
            </a:r>
            <a:r>
              <a:rPr lang="en-CA" dirty="0" smtClean="0"/>
              <a:t>numbers to be useful.</a:t>
            </a:r>
          </a:p>
          <a:p>
            <a:endParaRPr lang="en-CA" dirty="0"/>
          </a:p>
          <a:p>
            <a:r>
              <a:rPr lang="en-CA" dirty="0"/>
              <a:t>Python programs can handle a number of </a:t>
            </a:r>
            <a:r>
              <a:rPr lang="en-CA" dirty="0" smtClean="0"/>
              <a:t>different data types and variables: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nt</a:t>
            </a:r>
            <a:r>
              <a:rPr lang="en-CA" dirty="0" smtClean="0"/>
              <a:t> 	- For whole numbers</a:t>
            </a:r>
          </a:p>
          <a:p>
            <a:pPr lvl="1"/>
            <a:r>
              <a:rPr lang="en-CA" dirty="0" smtClean="0"/>
              <a:t>float	- For decimal numbers</a:t>
            </a:r>
          </a:p>
          <a:p>
            <a:pPr lvl="1"/>
            <a:r>
              <a:rPr lang="en-CA" dirty="0" smtClean="0"/>
              <a:t>bool	- For True / False decisions</a:t>
            </a:r>
          </a:p>
          <a:p>
            <a:pPr lvl="1"/>
            <a:r>
              <a:rPr lang="en-CA" dirty="0" err="1" smtClean="0"/>
              <a:t>str</a:t>
            </a:r>
            <a:r>
              <a:rPr lang="en-CA" dirty="0" smtClean="0"/>
              <a:t>	- For text messages</a:t>
            </a:r>
          </a:p>
          <a:p>
            <a:pPr lvl="1"/>
            <a:r>
              <a:rPr lang="en-CA" dirty="0" smtClean="0"/>
              <a:t>list	- For collections of related items</a:t>
            </a:r>
          </a:p>
          <a:p>
            <a:pPr marL="457200" lvl="1" indent="0">
              <a:buNone/>
            </a:pPr>
            <a:r>
              <a:rPr lang="en-CA" dirty="0" smtClean="0"/>
              <a:t>	</a:t>
            </a:r>
          </a:p>
          <a:p>
            <a:r>
              <a:rPr lang="en-CA" dirty="0" smtClean="0"/>
              <a:t>Try the "type()" commands listed in the sample program on the right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6368" y="2985631"/>
            <a:ext cx="243145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print(type(2))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print(type(2.0))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print(type(True))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print(type("Hello"))</a:t>
            </a:r>
          </a:p>
          <a:p>
            <a:r>
              <a:rPr lang="nb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print(type([2,3]))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368" y="147970"/>
            <a:ext cx="2318930" cy="22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2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6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Computer Programs</a:t>
            </a:r>
          </a:p>
          <a:p>
            <a:pPr lvl="1"/>
            <a:r>
              <a:rPr lang="en-CA" sz="1800" dirty="0" smtClean="0"/>
              <a:t>Need to make decisions</a:t>
            </a:r>
          </a:p>
          <a:p>
            <a:pPr lvl="1"/>
            <a:r>
              <a:rPr lang="en-CA" sz="1800" dirty="0" smtClean="0"/>
              <a:t>Do different things based on those decisions</a:t>
            </a:r>
          </a:p>
          <a:p>
            <a:endParaRPr lang="en-CA" sz="2000" dirty="0"/>
          </a:p>
          <a:p>
            <a:r>
              <a:rPr lang="en-CA" sz="2000" dirty="0" smtClean="0"/>
              <a:t>The "if" statement is used to provide decision control in computer programs.</a:t>
            </a:r>
          </a:p>
          <a:p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b="1" dirty="0" smtClean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CA" sz="1600" dirty="0" smtClean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Indentation &amp;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result of the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Code Block</a:t>
            </a:r>
          </a:p>
          <a:p>
            <a:pPr lvl="1"/>
            <a:r>
              <a:rPr lang="en-CA" sz="1700" dirty="0" smtClean="0"/>
              <a:t>A code block is an optional part of the program</a:t>
            </a:r>
          </a:p>
          <a:p>
            <a:pPr lvl="1"/>
            <a:r>
              <a:rPr lang="en-CA" sz="1700" dirty="0" smtClean="0"/>
              <a:t>The code is only executed if certain conditions occur</a:t>
            </a:r>
          </a:p>
          <a:p>
            <a:endParaRPr lang="en-CA" sz="2000" dirty="0"/>
          </a:p>
          <a:p>
            <a:r>
              <a:rPr lang="en-CA" sz="2000" dirty="0" smtClean="0"/>
              <a:t>A code block is </a:t>
            </a:r>
            <a:r>
              <a:rPr lang="en-CA" sz="2000" dirty="0" smtClean="0">
                <a:solidFill>
                  <a:srgbClr val="0070C0"/>
                </a:solidFill>
              </a:rPr>
              <a:t>indented</a:t>
            </a:r>
          </a:p>
          <a:p>
            <a:pPr lvl="1"/>
            <a:r>
              <a:rPr lang="en-CA" sz="1700" dirty="0" smtClean="0"/>
              <a:t>May contain one or more lines of code</a:t>
            </a:r>
          </a:p>
          <a:p>
            <a:pPr lvl="1"/>
            <a:r>
              <a:rPr lang="en-CA" sz="1700" dirty="0" smtClean="0"/>
              <a:t>All lines at the same </a:t>
            </a:r>
            <a:r>
              <a:rPr lang="en-CA" sz="1700" dirty="0" smtClean="0">
                <a:solidFill>
                  <a:srgbClr val="0070C0"/>
                </a:solidFill>
              </a:rPr>
              <a:t>level</a:t>
            </a:r>
            <a:r>
              <a:rPr lang="en-CA" sz="1700" dirty="0" smtClean="0"/>
              <a:t> of indentation are part of the same code block</a:t>
            </a:r>
            <a:endParaRPr lang="en-CA" sz="17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Indentation Level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Style Convention is 4 spaces</a:t>
            </a:r>
            <a:br>
              <a:rPr lang="en-CA" sz="1700" dirty="0" smtClean="0"/>
            </a:br>
            <a:r>
              <a:rPr lang="en-CA" sz="1700" dirty="0" smtClean="0"/>
              <a:t>or 1 tab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0836" y="5325036"/>
            <a:ext cx="1223683" cy="851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</a:t>
            </a:r>
            <a:r>
              <a:rPr lang="en-CA" sz="2000" i="1" dirty="0" smtClean="0"/>
              <a:t>question</a:t>
            </a:r>
            <a:r>
              <a:rPr lang="en-CA" sz="2000" dirty="0" smtClean="0"/>
              <a:t> asked by an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Conditional Expression</a:t>
            </a:r>
          </a:p>
          <a:p>
            <a:pPr lvl="1"/>
            <a:r>
              <a:rPr lang="en-CA" sz="1700" dirty="0" smtClean="0"/>
              <a:t>May be a mathematical comparison</a:t>
            </a:r>
          </a:p>
          <a:p>
            <a:pPr lvl="1"/>
            <a:r>
              <a:rPr lang="en-CA" sz="1700" dirty="0" smtClean="0"/>
              <a:t>May be a true or false (Boolean) expression</a:t>
            </a:r>
          </a:p>
          <a:p>
            <a:endParaRPr lang="en-CA" sz="2000" dirty="0"/>
          </a:p>
          <a:p>
            <a:r>
              <a:rPr lang="en-CA" sz="2000" dirty="0" smtClean="0"/>
              <a:t>Types of Conditional Expressions</a:t>
            </a:r>
            <a:endParaRPr lang="en-CA" sz="20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Mathematical Comparisons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&gt;, &lt;, &gt;=, &lt;=, ==, !=</a:t>
            </a:r>
            <a:endParaRPr lang="en-CA" sz="13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Boolean Expressions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and, or, not, </a:t>
            </a:r>
            <a:r>
              <a:rPr lang="en-CA" sz="1700" dirty="0" err="1" smtClean="0">
                <a:solidFill>
                  <a:srgbClr val="0070C0"/>
                </a:solidFill>
              </a:rPr>
              <a:t>xor</a:t>
            </a:r>
            <a:r>
              <a:rPr lang="en-CA" sz="1700" dirty="0" smtClean="0">
                <a:solidFill>
                  <a:srgbClr val="0070C0"/>
                </a:solidFill>
              </a:rPr>
              <a:t>, true, false</a:t>
            </a:r>
            <a:endParaRPr lang="en-CA" sz="1700" dirty="0">
              <a:solidFill>
                <a:srgbClr val="0070C0"/>
              </a:solidFill>
            </a:endParaRPr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Enclosed in brackets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May compare variables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70495" y="4491415"/>
            <a:ext cx="1223683" cy="75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Equal To (==)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operator to check for Equal To is </a:t>
            </a:r>
            <a:r>
              <a:rPr lang="en-CA" b="1" dirty="0" smtClean="0">
                <a:solidFill>
                  <a:srgbClr val="0070C0"/>
                </a:solidFill>
              </a:rPr>
              <a:t>==</a:t>
            </a:r>
          </a:p>
          <a:p>
            <a:pPr lvl="1"/>
            <a:r>
              <a:rPr lang="en-CA" dirty="0" smtClean="0"/>
              <a:t>Not </a:t>
            </a:r>
            <a:r>
              <a:rPr lang="en-CA" dirty="0" smtClean="0">
                <a:solidFill>
                  <a:srgbClr val="0070C0"/>
                </a:solidFill>
              </a:rPr>
              <a:t>= </a:t>
            </a:r>
            <a:r>
              <a:rPr lang="en-CA" dirty="0" smtClean="0"/>
              <a:t>(i.e. the Assignment Operator)</a:t>
            </a:r>
          </a:p>
          <a:p>
            <a:pPr lvl="2"/>
            <a:r>
              <a:rPr lang="en-CA" dirty="0" smtClean="0"/>
              <a:t>Assignment is always true</a:t>
            </a:r>
          </a:p>
          <a:p>
            <a:pPr lvl="1"/>
            <a:r>
              <a:rPr lang="en-CA" dirty="0" smtClean="0"/>
              <a:t>Always use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to check equality!</a:t>
            </a:r>
          </a:p>
          <a:p>
            <a:pPr lvl="1"/>
            <a:r>
              <a:rPr lang="en-CA" dirty="0" smtClean="0"/>
              <a:t>Using </a:t>
            </a:r>
            <a:r>
              <a:rPr lang="en-CA" dirty="0" smtClean="0">
                <a:solidFill>
                  <a:srgbClr val="00B0F0"/>
                </a:solidFill>
              </a:rPr>
              <a:t>=</a:t>
            </a:r>
            <a:r>
              <a:rPr lang="en-CA" dirty="0" smtClean="0"/>
              <a:t> instead of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is one of the biggest </a:t>
            </a:r>
            <a:br>
              <a:rPr lang="en-CA" dirty="0" smtClean="0"/>
            </a:br>
            <a:r>
              <a:rPr lang="en-CA" dirty="0" smtClean="0"/>
              <a:t>rookie mistakes</a:t>
            </a:r>
          </a:p>
          <a:p>
            <a:pPr lvl="1"/>
            <a:endParaRPr lang="en-CA" dirty="0"/>
          </a:p>
          <a:p>
            <a:r>
              <a:rPr lang="en-CA" dirty="0" smtClean="0"/>
              <a:t>The operator </a:t>
            </a:r>
            <a:r>
              <a:rPr lang="en-CA" b="1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is the opposite of ==</a:t>
            </a:r>
          </a:p>
          <a:p>
            <a:pPr lvl="1"/>
            <a:r>
              <a:rPr lang="en-CA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checks for Not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Data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Decimal number variable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4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two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alternative actions</a:t>
            </a:r>
          </a:p>
          <a:p>
            <a:pPr lvl="1"/>
            <a:r>
              <a:rPr lang="en-CA" sz="1600" dirty="0" smtClean="0"/>
              <a:t>Commands to be done when the </a:t>
            </a:r>
            <a:br>
              <a:rPr lang="en-CA" sz="1600" dirty="0" smtClean="0"/>
            </a:br>
            <a:r>
              <a:rPr lang="en-CA" sz="1600" dirty="0" smtClean="0"/>
              <a:t>if condition is false</a:t>
            </a:r>
          </a:p>
          <a:p>
            <a:pPr lvl="1"/>
            <a:r>
              <a:rPr lang="en-CA" sz="1600" dirty="0" smtClean="0"/>
              <a:t>Provides a second option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Allows a program to say:</a:t>
            </a:r>
          </a:p>
          <a:p>
            <a:pPr lvl="1"/>
            <a:r>
              <a:rPr lang="en-CA" sz="1600" dirty="0" smtClean="0"/>
              <a:t>"Do this otherwise do that"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else</a:t>
            </a:r>
            <a:endParaRPr lang="en-CA" sz="16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 smtClean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print("Your computers are ok")</a:t>
            </a:r>
          </a:p>
          <a:p>
            <a:endParaRPr lang="en-CA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4" y="4429759"/>
            <a:ext cx="2164977" cy="23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ELIF </a:t>
            </a:r>
            <a:r>
              <a:rPr lang="en-CA" dirty="0"/>
              <a:t>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many</a:t>
            </a:r>
            <a:r>
              <a:rPr lang="en-CA" sz="2000" dirty="0" smtClean="0">
                <a:solidFill>
                  <a:srgbClr val="0070C0"/>
                </a:solidFill>
              </a:rPr>
              <a:t> alternative </a:t>
            </a:r>
            <a:r>
              <a:rPr lang="en-CA" sz="2000" dirty="0">
                <a:solidFill>
                  <a:srgbClr val="0070C0"/>
                </a:solidFill>
              </a:rPr>
              <a:t>actions</a:t>
            </a:r>
          </a:p>
          <a:p>
            <a:pPr lvl="1"/>
            <a:r>
              <a:rPr lang="en-CA" sz="1600" dirty="0" smtClean="0"/>
              <a:t>Each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r>
              <a:rPr lang="en-CA" sz="1600" dirty="0" smtClean="0"/>
              <a:t> has its </a:t>
            </a:r>
            <a:r>
              <a:rPr lang="en-CA" sz="1600" dirty="0" smtClean="0">
                <a:solidFill>
                  <a:srgbClr val="0070C0"/>
                </a:solidFill>
              </a:rPr>
              <a:t>own</a:t>
            </a:r>
            <a:r>
              <a:rPr lang="en-CA" sz="1600" dirty="0" smtClean="0"/>
              <a:t> condition</a:t>
            </a:r>
            <a:endParaRPr lang="en-CA" sz="1600" dirty="0"/>
          </a:p>
          <a:p>
            <a:pPr lvl="1"/>
            <a:r>
              <a:rPr lang="en-CA" sz="1600" dirty="0" smtClean="0"/>
              <a:t>Conditions are checked </a:t>
            </a:r>
            <a:r>
              <a:rPr lang="en-CA" sz="1600" dirty="0" smtClean="0">
                <a:solidFill>
                  <a:srgbClr val="0070C0"/>
                </a:solidFill>
              </a:rPr>
              <a:t>in order</a:t>
            </a:r>
          </a:p>
          <a:p>
            <a:pPr lvl="1"/>
            <a:r>
              <a:rPr lang="en-CA" sz="1600" dirty="0" smtClean="0"/>
              <a:t>Code is executed for the </a:t>
            </a:r>
            <a:r>
              <a:rPr lang="en-CA" sz="1600" dirty="0" smtClean="0">
                <a:solidFill>
                  <a:srgbClr val="0070C0"/>
                </a:solidFill>
              </a:rPr>
              <a:t>first</a:t>
            </a:r>
            <a:r>
              <a:rPr lang="en-CA" sz="1600" dirty="0" smtClean="0"/>
              <a:t> one that is </a:t>
            </a:r>
            <a:r>
              <a:rPr lang="en-CA" sz="1600" dirty="0" smtClean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sz="1600" dirty="0" smtClean="0">
                <a:solidFill>
                  <a:srgbClr val="0070C0"/>
                </a:solidFill>
              </a:rPr>
              <a:t>Only</a:t>
            </a:r>
            <a:r>
              <a:rPr lang="en-CA" sz="1600" dirty="0" smtClean="0"/>
              <a:t> the first true condition is executed, </a:t>
            </a:r>
            <a:r>
              <a:rPr lang="en-CA" sz="1600" dirty="0" smtClean="0">
                <a:solidFill>
                  <a:srgbClr val="0070C0"/>
                </a:solidFill>
              </a:rPr>
              <a:t>even if </a:t>
            </a:r>
            <a:r>
              <a:rPr lang="en-CA" sz="1600" dirty="0" smtClean="0"/>
              <a:t>next conditions are also true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:"))</a:t>
            </a:r>
            <a:b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14) :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40" y="4564836"/>
            <a:ext cx="3445809" cy="21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2632" cy="4351338"/>
          </a:xfrm>
        </p:spPr>
        <p:txBody>
          <a:bodyPr>
            <a:normAutofit/>
          </a:bodyPr>
          <a:lstStyle/>
          <a:p>
            <a:r>
              <a:rPr lang="en-CA" sz="1600" dirty="0" smtClean="0"/>
              <a:t>Sometimes complicated parts of a program need to be explained with words</a:t>
            </a:r>
          </a:p>
          <a:p>
            <a:pPr lvl="1"/>
            <a:r>
              <a:rPr lang="en-CA" sz="1400" dirty="0" smtClean="0"/>
              <a:t>These words are not part of the program code and do not have to follow Python Syntax</a:t>
            </a:r>
          </a:p>
          <a:p>
            <a:pPr lvl="1"/>
            <a:r>
              <a:rPr lang="en-CA" sz="1400" dirty="0" smtClean="0"/>
              <a:t>These comments are helpful for understanding the program by you or someone else in the future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Line Comments</a:t>
            </a:r>
          </a:p>
          <a:p>
            <a:pPr lvl="1"/>
            <a:r>
              <a:rPr lang="en-CA" sz="1200" dirty="0" smtClean="0"/>
              <a:t>Begin with a </a:t>
            </a:r>
            <a:r>
              <a:rPr lang="en-CA" sz="1200" dirty="0" smtClean="0">
                <a:solidFill>
                  <a:srgbClr val="0070C0"/>
                </a:solidFill>
              </a:rPr>
              <a:t>#</a:t>
            </a:r>
          </a:p>
          <a:p>
            <a:pPr lvl="1"/>
            <a:r>
              <a:rPr lang="en-CA" sz="1200" dirty="0" smtClean="0"/>
              <a:t>everything after the # is a comment</a:t>
            </a:r>
          </a:p>
          <a:p>
            <a:pPr lvl="1"/>
            <a:r>
              <a:rPr lang="en-CA" sz="1200" dirty="0" smtClean="0"/>
              <a:t>Used to explain a specific line of code</a:t>
            </a:r>
            <a:endParaRPr lang="en-CA" sz="1200" dirty="0"/>
          </a:p>
          <a:p>
            <a:pPr lvl="1"/>
            <a:endParaRPr lang="en-CA" sz="1600" dirty="0"/>
          </a:p>
          <a:p>
            <a:r>
              <a:rPr lang="en-CA" sz="1600" dirty="0" smtClean="0"/>
              <a:t>Block Comments</a:t>
            </a:r>
          </a:p>
          <a:p>
            <a:pPr lvl="1"/>
            <a:r>
              <a:rPr lang="en-CA" sz="1200" dirty="0" smtClean="0"/>
              <a:t>Begin and end with </a:t>
            </a:r>
            <a:r>
              <a:rPr lang="en-CA" sz="1200" dirty="0" smtClean="0">
                <a:solidFill>
                  <a:srgbClr val="0070C0"/>
                </a:solidFill>
              </a:rPr>
              <a:t>"""</a:t>
            </a:r>
            <a:r>
              <a:rPr lang="en-CA" sz="1200" dirty="0" smtClean="0"/>
              <a:t> or ''' (Three quotations)</a:t>
            </a:r>
          </a:p>
          <a:p>
            <a:pPr lvl="1"/>
            <a:r>
              <a:rPr lang="en-CA" sz="1200" dirty="0" smtClean="0"/>
              <a:t>Can span multiple lines</a:t>
            </a:r>
          </a:p>
          <a:p>
            <a:pPr lvl="1"/>
            <a:r>
              <a:rPr lang="en-CA" sz="1200" dirty="0" smtClean="0"/>
              <a:t>Used to explain large blocks or sections of code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9982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nested if statement looks at the class size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to determine if things are properly set up.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&gt; 30) 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# Normal class size is 30 students, extra is over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extra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elif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&lt; 14)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("Let's start our lesson")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92550" cy="4351338"/>
          </a:xfrm>
        </p:spPr>
        <p:txBody>
          <a:bodyPr>
            <a:normAutofit/>
          </a:bodyPr>
          <a:lstStyle/>
          <a:p>
            <a:r>
              <a:rPr lang="en-CA" sz="1800" dirty="0" smtClean="0"/>
              <a:t>Sometimes programs need to repeat a block of instructions over and over again</a:t>
            </a:r>
          </a:p>
          <a:p>
            <a:pPr lvl="1"/>
            <a:r>
              <a:rPr lang="en-CA" sz="1600" dirty="0" smtClean="0"/>
              <a:t>Repeat a certain number of times</a:t>
            </a:r>
          </a:p>
          <a:p>
            <a:pPr lvl="1"/>
            <a:r>
              <a:rPr lang="en-CA" sz="1600" dirty="0" smtClean="0"/>
              <a:t>Repeat while a condition is true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Do not use "cut-and-paste" to make copies of your code</a:t>
            </a:r>
          </a:p>
          <a:p>
            <a:pPr lvl="1"/>
            <a:r>
              <a:rPr lang="en-CA" sz="1600" dirty="0" smtClean="0"/>
              <a:t>It is too much work</a:t>
            </a:r>
          </a:p>
          <a:p>
            <a:pPr lvl="1"/>
            <a:r>
              <a:rPr lang="en-CA" sz="1600" dirty="0" smtClean="0"/>
              <a:t>It makes your program difficult to understand and debug</a:t>
            </a:r>
          </a:p>
          <a:p>
            <a:pPr lvl="1"/>
            <a:r>
              <a:rPr lang="en-CA" sz="1600" dirty="0" smtClean="0"/>
              <a:t>You may not know in advance how many copies you need</a:t>
            </a:r>
          </a:p>
          <a:p>
            <a:pPr lvl="1"/>
            <a:endParaRPr lang="en-CA" sz="1600" dirty="0"/>
          </a:p>
          <a:p>
            <a:r>
              <a:rPr lang="en-CA" sz="2000" dirty="0" smtClean="0"/>
              <a:t>Use a Python Loop!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690689"/>
            <a:ext cx="3476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lnSpcReduction="10000"/>
          </a:bodyPr>
          <a:lstStyle/>
          <a:p>
            <a:r>
              <a:rPr lang="en-CA" sz="2000" dirty="0" smtClean="0"/>
              <a:t>A while loop can be used to repeat a block of code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continues as long as the condition is true</a:t>
            </a:r>
            <a:endParaRPr lang="en-CA" sz="1600" dirty="0"/>
          </a:p>
          <a:p>
            <a:pPr lvl="1"/>
            <a:r>
              <a:rPr lang="en-CA" sz="1600" dirty="0" smtClean="0"/>
              <a:t>The condition is checked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code block is executed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exits when the condition becomes false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while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&gt;= 0) :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print</a:t>
            </a:r>
            <a:r>
              <a:rPr lang="en-US" sz="1400" dirty="0">
                <a:solidFill>
                  <a:srgbClr val="0070C0"/>
                </a:solidFill>
              </a:rPr>
              <a:t>("Count = %d" %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currentCount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Infinite Loop – 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Sometimes the loop condition never becomes false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In this case the loop never exits and repeats forever</a:t>
            </a:r>
            <a:endParaRPr lang="en-CA" sz="1600" dirty="0"/>
          </a:p>
          <a:p>
            <a:pPr lvl="1"/>
            <a:r>
              <a:rPr lang="en-CA" sz="1600" dirty="0" smtClean="0"/>
              <a:t>This is called an Infinite Loop</a:t>
            </a:r>
          </a:p>
          <a:p>
            <a:pPr lvl="1"/>
            <a:r>
              <a:rPr lang="en-CA" sz="1600" dirty="0" smtClean="0"/>
              <a:t>The sample program contains an error in the loop condition. </a:t>
            </a:r>
          </a:p>
          <a:p>
            <a:pPr lvl="2"/>
            <a:r>
              <a:rPr lang="en-CA" sz="1200" dirty="0" smtClean="0"/>
              <a:t>(Variable </a:t>
            </a:r>
            <a:r>
              <a:rPr lang="en-CA" sz="1200" dirty="0" err="1" smtClean="0"/>
              <a:t>startCount</a:t>
            </a:r>
            <a:r>
              <a:rPr lang="en-CA" sz="1200" dirty="0" smtClean="0"/>
              <a:t> is used instead of </a:t>
            </a:r>
            <a:r>
              <a:rPr lang="en-CA" sz="1200" dirty="0" err="1" smtClean="0"/>
              <a:t>CurrentCount</a:t>
            </a:r>
            <a:r>
              <a:rPr lang="en-CA" sz="1200" dirty="0" smtClean="0"/>
              <a:t>)</a:t>
            </a:r>
          </a:p>
          <a:p>
            <a:pPr lvl="1"/>
            <a:r>
              <a:rPr lang="en-CA" sz="1600" dirty="0" smtClean="0"/>
              <a:t>Infinite loops are one result of Logic Errors</a:t>
            </a:r>
            <a:endParaRPr lang="en-CA" sz="1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 smtClean="0"/>
              <a:t>A Logic Error:</a:t>
            </a:r>
            <a:endParaRPr lang="en-CA" sz="2000" dirty="0"/>
          </a:p>
          <a:p>
            <a:pPr lvl="1"/>
            <a:r>
              <a:rPr lang="en-CA" sz="1600" dirty="0" smtClean="0"/>
              <a:t>Error not because of a typo (Syntax)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Error not because of an undefined variable (Run Time)</a:t>
            </a:r>
          </a:p>
          <a:p>
            <a:pPr lvl="1"/>
            <a:r>
              <a:rPr lang="en-CA" sz="1600" dirty="0" smtClean="0"/>
              <a:t>Error due to poor thinking or design of your computer code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while 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startCount</a:t>
            </a:r>
            <a:r>
              <a:rPr lang="en-US" sz="1400" dirty="0" smtClean="0">
                <a:solidFill>
                  <a:srgbClr val="0070C0"/>
                </a:solidFill>
              </a:rPr>
              <a:t> &gt;= </a:t>
            </a:r>
            <a:r>
              <a:rPr lang="en-US" sz="1400" dirty="0">
                <a:solidFill>
                  <a:srgbClr val="0070C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("Count = %d" %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currentCount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Student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Notes and Template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A Random Number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 This code generates a random number between 0 to 9</a:t>
            </a:r>
          </a:p>
          <a:p>
            <a:pPr marL="0" indent="0">
              <a:buNone/>
            </a:pPr>
            <a:r>
              <a:rPr lang="en-US" sz="2000" dirty="0"/>
              <a:t># Stores the value of the random number in the variable "</a:t>
            </a:r>
            <a:r>
              <a:rPr lang="en-US" sz="2000" dirty="0" err="1"/>
              <a:t>targetNumber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# Then prints out the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random.randint</a:t>
            </a:r>
            <a:r>
              <a:rPr lang="en-US" sz="2000" dirty="0">
                <a:solidFill>
                  <a:srgbClr val="0070C0"/>
                </a:solidFill>
              </a:rPr>
              <a:t>(0,9)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print("The random number %d is the target." % </a:t>
            </a: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73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Student Questions – Guessing Game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Create a game to guess a random number</a:t>
            </a:r>
          </a:p>
          <a:p>
            <a:pPr marL="0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Basic Game</a:t>
            </a:r>
          </a:p>
          <a:p>
            <a:pPr lvl="1"/>
            <a:r>
              <a:rPr lang="en-CA" dirty="0" smtClean="0"/>
              <a:t>Guess the number 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Medium Game</a:t>
            </a:r>
          </a:p>
          <a:p>
            <a:pPr lvl="1"/>
            <a:r>
              <a:rPr lang="en-CA" dirty="0" smtClean="0"/>
              <a:t>Guess the number with clues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Enhanced Game</a:t>
            </a:r>
          </a:p>
          <a:p>
            <a:pPr marL="971550" lvl="2" indent="-514350">
              <a:spcBef>
                <a:spcPts val="1000"/>
              </a:spcBef>
            </a:pPr>
            <a:r>
              <a:rPr lang="en-CA" sz="2400" dirty="0"/>
              <a:t>Guess the number with </a:t>
            </a:r>
            <a:r>
              <a:rPr lang="en-CA" sz="2400" dirty="0" smtClean="0"/>
              <a:t>clues and Looping</a:t>
            </a:r>
            <a:endParaRPr lang="en-CA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0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Lesson B.3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Computers handle numbers in </a:t>
            </a:r>
            <a:br>
              <a:rPr lang="en-CA" sz="2400" dirty="0" smtClean="0"/>
            </a:br>
            <a:r>
              <a:rPr lang="en-CA" sz="2400" dirty="0" smtClean="0"/>
              <a:t>different ways.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Integer Numbers (type </a:t>
            </a:r>
            <a:r>
              <a:rPr lang="en-CA" sz="2400" dirty="0" err="1" smtClean="0"/>
              <a:t>int</a:t>
            </a:r>
            <a:r>
              <a:rPr lang="en-CA" sz="2400" dirty="0" smtClean="0"/>
              <a:t>)</a:t>
            </a:r>
          </a:p>
          <a:p>
            <a:pPr lvl="1"/>
            <a:r>
              <a:rPr lang="en-CA" sz="2000" dirty="0" smtClean="0"/>
              <a:t>Used for whole numbers</a:t>
            </a:r>
          </a:p>
          <a:p>
            <a:pPr lvl="1"/>
            <a:r>
              <a:rPr lang="en-CA" sz="2000" dirty="0" smtClean="0"/>
              <a:t>Have a limited size / range</a:t>
            </a:r>
          </a:p>
          <a:p>
            <a:pPr lvl="2"/>
            <a:r>
              <a:rPr lang="en-CA" sz="1600" dirty="0" smtClean="0"/>
              <a:t>0 to 65,535 or</a:t>
            </a:r>
          </a:p>
          <a:p>
            <a:pPr lvl="2"/>
            <a:r>
              <a:rPr lang="en-CA" sz="1600" dirty="0" smtClean="0"/>
              <a:t>-32,768 to +32,767</a:t>
            </a:r>
          </a:p>
          <a:p>
            <a:pPr lvl="1"/>
            <a:r>
              <a:rPr lang="en-CA" sz="2000" dirty="0" smtClean="0"/>
              <a:t>Processing is very fast and efficient</a:t>
            </a:r>
          </a:p>
          <a:p>
            <a:endParaRPr lang="en-CA" sz="2400" dirty="0"/>
          </a:p>
          <a:p>
            <a:r>
              <a:rPr lang="en-CA" sz="2400" dirty="0" smtClean="0"/>
              <a:t>Floating Point Numbers (type float)</a:t>
            </a:r>
          </a:p>
          <a:p>
            <a:pPr lvl="1"/>
            <a:r>
              <a:rPr lang="en-CA" sz="2000" dirty="0" smtClean="0"/>
              <a:t>Used for numbers with decimal points</a:t>
            </a:r>
          </a:p>
          <a:p>
            <a:pPr lvl="1"/>
            <a:r>
              <a:rPr lang="en-CA" sz="2000" dirty="0" smtClean="0"/>
              <a:t>Have an unlimited size</a:t>
            </a:r>
          </a:p>
          <a:p>
            <a:pPr lvl="1"/>
            <a:r>
              <a:rPr lang="en-CA" sz="2000" dirty="0" smtClean="0"/>
              <a:t>Processing is slower and less efficient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51" y="573463"/>
            <a:ext cx="2769124" cy="2234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294" y="3328941"/>
            <a:ext cx="345589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 = 40*2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type:", type(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value:", 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 = 40/2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type:", type(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answer is value:", </a:t>
            </a:r>
            <a:r>
              <a:rPr lang="en-US" sz="1400" dirty="0" err="1">
                <a:solidFill>
                  <a:srgbClr val="FF0000"/>
                </a:solidFill>
              </a:rPr>
              <a:t>myAnswer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Comments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2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Print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0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Breaking A Loop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&amp; </a:t>
            </a:r>
            <a:r>
              <a:rPr lang="en-CA" dirty="0" err="1" smtClean="0"/>
              <a:t>Int</a:t>
            </a:r>
            <a:r>
              <a:rPr lang="en-CA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Sometimes it is necessary to convert floats and integers</a:t>
            </a:r>
          </a:p>
          <a:p>
            <a:endParaRPr lang="en-CA" sz="2400" dirty="0"/>
          </a:p>
          <a:p>
            <a:r>
              <a:rPr lang="en-CA" sz="2400" dirty="0" smtClean="0"/>
              <a:t>Operator "</a:t>
            </a:r>
            <a:r>
              <a:rPr lang="en-CA" sz="2400" dirty="0" err="1" smtClean="0"/>
              <a:t>int</a:t>
            </a:r>
            <a:r>
              <a:rPr lang="en-CA" sz="2400" dirty="0" smtClean="0"/>
              <a:t>()"</a:t>
            </a:r>
          </a:p>
          <a:p>
            <a:pPr lvl="1"/>
            <a:r>
              <a:rPr lang="en-CA" sz="2000" dirty="0" smtClean="0"/>
              <a:t>Converts the value to type integer</a:t>
            </a:r>
          </a:p>
          <a:p>
            <a:pPr lvl="1"/>
            <a:r>
              <a:rPr lang="en-CA" sz="2000" dirty="0" smtClean="0"/>
              <a:t>Rounds the value if </a:t>
            </a:r>
            <a:r>
              <a:rPr lang="en-CA" sz="2000" dirty="0" err="1" smtClean="0"/>
              <a:t>necesary</a:t>
            </a:r>
            <a:r>
              <a:rPr lang="en-CA" sz="2000" dirty="0" smtClean="0"/>
              <a:t> </a:t>
            </a:r>
          </a:p>
          <a:p>
            <a:endParaRPr lang="en-CA" sz="2400" dirty="0"/>
          </a:p>
          <a:p>
            <a:r>
              <a:rPr lang="en-CA" sz="2400" dirty="0" smtClean="0"/>
              <a:t>Operator "float()"</a:t>
            </a:r>
          </a:p>
          <a:p>
            <a:pPr lvl="1"/>
            <a:r>
              <a:rPr lang="en-CA" sz="2000" dirty="0" smtClean="0"/>
              <a:t>Converts the value to a floating point</a:t>
            </a:r>
          </a:p>
          <a:p>
            <a:pPr lvl="1"/>
            <a:r>
              <a:rPr lang="en-CA" sz="2000" dirty="0" smtClean="0"/>
              <a:t>Does not change the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2643141"/>
            <a:ext cx="328108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 = 5/2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Float is:",</a:t>
            </a:r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myInt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is:",</a:t>
            </a:r>
            <a:r>
              <a:rPr lang="en-US" sz="1400" dirty="0" err="1">
                <a:solidFill>
                  <a:srgbClr val="FF0000"/>
                </a:solidFill>
              </a:rPr>
              <a:t>myInt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myFloat2 = float(</a:t>
            </a:r>
            <a:r>
              <a:rPr lang="en-US" sz="1400" dirty="0" err="1">
                <a:solidFill>
                  <a:srgbClr val="FF0000"/>
                </a:solidFill>
              </a:rPr>
              <a:t>myInt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print("My Float2 is:",</a:t>
            </a:r>
            <a:r>
              <a:rPr lang="en-US" sz="1400" dirty="0" err="1">
                <a:solidFill>
                  <a:srgbClr val="FF0000"/>
                </a:solidFill>
              </a:rPr>
              <a:t>myFloat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Modulus Operator "%"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Division using integers gives an answer in two parts:</a:t>
            </a:r>
          </a:p>
          <a:p>
            <a:pPr lvl="1"/>
            <a:r>
              <a:rPr lang="en-CA" sz="2000" dirty="0" smtClean="0"/>
              <a:t>Quotient – The result</a:t>
            </a:r>
          </a:p>
          <a:p>
            <a:pPr lvl="1"/>
            <a:r>
              <a:rPr lang="en-CA" sz="2000" dirty="0" smtClean="0"/>
              <a:t>Remainder – What is left over </a:t>
            </a:r>
          </a:p>
          <a:p>
            <a:endParaRPr lang="en-CA" sz="2400" dirty="0"/>
          </a:p>
          <a:p>
            <a:r>
              <a:rPr lang="en-CA" sz="2400" dirty="0" smtClean="0"/>
              <a:t>The "%" operator is special in programming</a:t>
            </a:r>
          </a:p>
          <a:p>
            <a:pPr lvl="1"/>
            <a:r>
              <a:rPr lang="en-CA" sz="2000" dirty="0" smtClean="0"/>
              <a:t>It does division and returns the remainder </a:t>
            </a:r>
          </a:p>
          <a:p>
            <a:pPr lvl="1"/>
            <a:r>
              <a:rPr lang="en-CA" sz="2000" dirty="0" smtClean="0"/>
              <a:t>Note: The remainder can be a float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89412" y="4784377"/>
            <a:ext cx="3765176" cy="16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myQuotient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(10/3)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myRemainder</a:t>
            </a:r>
            <a:r>
              <a:rPr lang="en-US" sz="1400" dirty="0">
                <a:solidFill>
                  <a:srgbClr val="FF0000"/>
                </a:solidFill>
              </a:rPr>
              <a:t> = 10%3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print("For 10/3 the quotient is:",</a:t>
            </a:r>
            <a:r>
              <a:rPr lang="en-US" sz="1400" dirty="0" err="1">
                <a:solidFill>
                  <a:srgbClr val="FF0000"/>
                </a:solidFill>
              </a:rPr>
              <a:t>myQuotient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print("For 10/3 the remainder is:",</a:t>
            </a:r>
            <a:r>
              <a:rPr lang="en-US" sz="1400" dirty="0" err="1">
                <a:solidFill>
                  <a:srgbClr val="FF0000"/>
                </a:solidFill>
              </a:rPr>
              <a:t>myRemainder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Program control works the same way for floats and integers</a:t>
            </a:r>
          </a:p>
          <a:p>
            <a:pPr lvl="1"/>
            <a:r>
              <a:rPr lang="en-CA" sz="2000" dirty="0" smtClean="0"/>
              <a:t>IF statements work the same</a:t>
            </a:r>
          </a:p>
          <a:p>
            <a:pPr lvl="1"/>
            <a:r>
              <a:rPr lang="en-CA" sz="2000" dirty="0" smtClean="0"/>
              <a:t>WHILE loops work the same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400" dirty="0" smtClean="0"/>
              <a:t>Conditional statements may use a mix of floats and integers</a:t>
            </a:r>
          </a:p>
          <a:p>
            <a:pPr lvl="1"/>
            <a:r>
              <a:rPr lang="en-CA" sz="2000" dirty="0" smtClean="0"/>
              <a:t>However, results may sometimes be unexpected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87706" y="4407859"/>
            <a:ext cx="3765176" cy="16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if (1 == 1.0):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("They are equal!")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("They are different!")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Data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True / False variable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5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Stores the result of a logical statement (condition)</a:t>
            </a:r>
          </a:p>
          <a:p>
            <a:pPr lvl="1"/>
            <a:r>
              <a:rPr lang="en-CA" sz="2000" dirty="0" smtClean="0"/>
              <a:t>A statement that returns a </a:t>
            </a:r>
            <a:r>
              <a:rPr lang="en-CA" sz="2000" dirty="0" smtClean="0">
                <a:solidFill>
                  <a:srgbClr val="0070C0"/>
                </a:solidFill>
              </a:rPr>
              <a:t>True</a:t>
            </a:r>
            <a:r>
              <a:rPr lang="en-CA" sz="2000" dirty="0" smtClean="0"/>
              <a:t> or </a:t>
            </a:r>
            <a:r>
              <a:rPr lang="en-CA" sz="2000" dirty="0" smtClean="0">
                <a:solidFill>
                  <a:srgbClr val="0070C0"/>
                </a:solidFill>
              </a:rPr>
              <a:t>False</a:t>
            </a:r>
            <a:r>
              <a:rPr lang="en-CA" sz="2000" dirty="0" smtClean="0"/>
              <a:t> answer</a:t>
            </a:r>
          </a:p>
          <a:p>
            <a:pPr lvl="1"/>
            <a:r>
              <a:rPr lang="en-CA" sz="2000" dirty="0" smtClean="0"/>
              <a:t>A Boolean variable has a value of </a:t>
            </a:r>
            <a:r>
              <a:rPr lang="en-CA" sz="2000" dirty="0" smtClean="0">
                <a:solidFill>
                  <a:srgbClr val="0070C0"/>
                </a:solidFill>
              </a:rPr>
              <a:t>True</a:t>
            </a:r>
            <a:r>
              <a:rPr lang="en-CA" sz="2000" dirty="0" smtClean="0"/>
              <a:t> or </a:t>
            </a:r>
            <a:r>
              <a:rPr lang="en-CA" sz="2000" dirty="0" smtClean="0">
                <a:solidFill>
                  <a:srgbClr val="0070C0"/>
                </a:solidFill>
              </a:rPr>
              <a:t>False</a:t>
            </a:r>
            <a:r>
              <a:rPr lang="en-CA" sz="2000" dirty="0" smtClean="0"/>
              <a:t> only</a:t>
            </a:r>
          </a:p>
          <a:p>
            <a:endParaRPr lang="en-CA" sz="2400" dirty="0"/>
          </a:p>
          <a:p>
            <a:r>
              <a:rPr lang="en-CA" sz="2400" dirty="0" smtClean="0"/>
              <a:t>Logical Statements Include:</a:t>
            </a:r>
          </a:p>
          <a:p>
            <a:pPr lvl="1"/>
            <a:r>
              <a:rPr lang="en-CA" sz="2000" dirty="0" smtClean="0"/>
              <a:t>Equality ( == or != )</a:t>
            </a:r>
          </a:p>
          <a:p>
            <a:pPr lvl="1"/>
            <a:r>
              <a:rPr lang="en-CA" sz="2000" dirty="0" smtClean="0"/>
              <a:t>Comparison ( &gt;, &lt;, &gt;=, &lt;=)</a:t>
            </a:r>
          </a:p>
          <a:p>
            <a:pPr lvl="1"/>
            <a:r>
              <a:rPr lang="en-CA" sz="2000" dirty="0" smtClean="0"/>
              <a:t>Logical Operators ( and, or, </a:t>
            </a:r>
            <a:r>
              <a:rPr lang="en-CA" sz="2000" dirty="0" err="1" smtClean="0"/>
              <a:t>xor</a:t>
            </a:r>
            <a:r>
              <a:rPr lang="en-CA" sz="2000" dirty="0" smtClean="0"/>
              <a:t>, not)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Boolean Variables are used to control </a:t>
            </a:r>
          </a:p>
          <a:p>
            <a:pPr lvl="1"/>
            <a:r>
              <a:rPr lang="en-CA" sz="2000" dirty="0" smtClean="0"/>
              <a:t>IF statements and WHILE loops</a:t>
            </a:r>
          </a:p>
          <a:p>
            <a:pPr lvl="1"/>
            <a:endParaRPr lang="en-US" sz="2000" dirty="0"/>
          </a:p>
        </p:txBody>
      </p:sp>
      <p:pic>
        <p:nvPicPr>
          <p:cNvPr id="1026" name="Picture 2" descr="Image result for boolean 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90" y="216601"/>
            <a:ext cx="1957890" cy="147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25409" y="3254487"/>
            <a:ext cx="2850851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err="1" smtClean="0">
                <a:solidFill>
                  <a:srgbClr val="FF0000"/>
                </a:solidFill>
              </a:rPr>
              <a:t>myGrade</a:t>
            </a:r>
            <a:r>
              <a:rPr lang="en-CA" sz="1400" dirty="0" smtClean="0">
                <a:solidFill>
                  <a:srgbClr val="FF0000"/>
                </a:solidFill>
              </a:rPr>
              <a:t> = 75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didPass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myGrade</a:t>
            </a:r>
            <a:r>
              <a:rPr lang="en-US" sz="1400" dirty="0" smtClean="0">
                <a:solidFill>
                  <a:srgbClr val="FF0000"/>
                </a:solidFill>
              </a:rPr>
              <a:t> &gt;= 50)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</a:t>
            </a:r>
            <a:r>
              <a:rPr lang="en-US" sz="1400" dirty="0" smtClean="0">
                <a:solidFill>
                  <a:srgbClr val="FF0000"/>
                </a:solidFill>
              </a:rPr>
              <a:t>("I passed </a:t>
            </a:r>
            <a:r>
              <a:rPr lang="en-US" sz="1400" dirty="0">
                <a:solidFill>
                  <a:srgbClr val="FF0000"/>
                </a:solidFill>
              </a:rPr>
              <a:t>is</a:t>
            </a:r>
            <a:r>
              <a:rPr lang="en-US" sz="1400" dirty="0" smtClean="0">
                <a:solidFill>
                  <a:srgbClr val="FF0000"/>
                </a:solidFill>
              </a:rPr>
              <a:t>:",</a:t>
            </a:r>
            <a:r>
              <a:rPr lang="en-US" sz="1400" dirty="0" err="1" smtClean="0">
                <a:solidFill>
                  <a:srgbClr val="FF0000"/>
                </a:solidFill>
              </a:rPr>
              <a:t>didPass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1444</Words>
  <Application>Microsoft Office PowerPoint</Application>
  <PresentationFormat>On-screen Show (4:3)</PresentationFormat>
  <Paragraphs>468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Python More Variables</vt:lpstr>
      <vt:lpstr>Python Data Types</vt:lpstr>
      <vt:lpstr>Float Data Type</vt:lpstr>
      <vt:lpstr>Float Variable Type</vt:lpstr>
      <vt:lpstr>Float &amp; Int Operators</vt:lpstr>
      <vt:lpstr>Modulus Operator "%"</vt:lpstr>
      <vt:lpstr>Floats &amp; Python Control</vt:lpstr>
      <vt:lpstr>Boolean Data Type</vt:lpstr>
      <vt:lpstr>Boolean Variable Type</vt:lpstr>
      <vt:lpstr>Logical AND Operator</vt:lpstr>
      <vt:lpstr>Logical OR Operator</vt:lpstr>
      <vt:lpstr>Logical XOR Operator</vt:lpstr>
      <vt:lpstr>Logical NOT Operator</vt:lpstr>
      <vt:lpstr>Booleans &amp; Python Control</vt:lpstr>
      <vt:lpstr>Loops &amp; Break Statement</vt:lpstr>
      <vt:lpstr>String Data Type</vt:lpstr>
      <vt:lpstr>PowerPoint Presentation</vt:lpstr>
      <vt:lpstr>String Variable Type</vt:lpstr>
      <vt:lpstr>Booleans &amp; Python Control</vt:lpstr>
      <vt:lpstr>String Operators</vt:lpstr>
      <vt:lpstr>Strings &amp; Python Control</vt:lpstr>
      <vt:lpstr>List Variable Type</vt:lpstr>
      <vt:lpstr>List Operators</vt:lpstr>
      <vt:lpstr>Lists &amp; Python Control</vt:lpstr>
      <vt:lpstr>PowerPoint Presentation</vt:lpstr>
      <vt:lpstr>IF Statement Control</vt:lpstr>
      <vt:lpstr>Indentation &amp; Code Blocks</vt:lpstr>
      <vt:lpstr>Conditional Expressions</vt:lpstr>
      <vt:lpstr>Is Equal To (==)</vt:lpstr>
      <vt:lpstr>ELSE Statement Control</vt:lpstr>
      <vt:lpstr>ELIF Statement Control</vt:lpstr>
      <vt:lpstr>Program Comments</vt:lpstr>
      <vt:lpstr>Conditional Loops</vt:lpstr>
      <vt:lpstr>While Loop</vt:lpstr>
      <vt:lpstr>Infinite Loop – Logic Error</vt:lpstr>
      <vt:lpstr>Student Questions</vt:lpstr>
      <vt:lpstr>Generating A Random Number</vt:lpstr>
      <vt:lpstr>Student Questions – Guessing Game</vt:lpstr>
      <vt:lpstr>End of Lesson B.3</vt:lpstr>
      <vt:lpstr>Use Of Comments For Debugging</vt:lpstr>
      <vt:lpstr>Use Of Print For Debugging</vt:lpstr>
      <vt:lpstr>Counted Loop</vt:lpstr>
      <vt:lpstr>Breaking A Loop Early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Control Basics</dc:title>
  <dc:creator>Nestor, Gregory</dc:creator>
  <cp:lastModifiedBy>Nestor, Gregory</cp:lastModifiedBy>
  <cp:revision>65</cp:revision>
  <dcterms:created xsi:type="dcterms:W3CDTF">2019-09-17T15:07:15Z</dcterms:created>
  <dcterms:modified xsi:type="dcterms:W3CDTF">2019-10-09T13:40:07Z</dcterms:modified>
</cp:coreProperties>
</file>