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62" r:id="rId5"/>
    <p:sldId id="263" r:id="rId6"/>
    <p:sldId id="264" r:id="rId7"/>
    <p:sldId id="265" r:id="rId8"/>
    <p:sldId id="270" r:id="rId9"/>
    <p:sldId id="259" r:id="rId10"/>
    <p:sldId id="271" r:id="rId11"/>
    <p:sldId id="272" r:id="rId12"/>
    <p:sldId id="273" r:id="rId13"/>
    <p:sldId id="275" r:id="rId14"/>
    <p:sldId id="277" r:id="rId15"/>
    <p:sldId id="260" r:id="rId16"/>
    <p:sldId id="281" r:id="rId17"/>
    <p:sldId id="282" r:id="rId18"/>
    <p:sldId id="284" r:id="rId19"/>
    <p:sldId id="288" r:id="rId20"/>
    <p:sldId id="289" r:id="rId21"/>
    <p:sldId id="295" r:id="rId22"/>
    <p:sldId id="290" r:id="rId23"/>
    <p:sldId id="291" r:id="rId24"/>
    <p:sldId id="261" r:id="rId25"/>
    <p:sldId id="283" r:id="rId26"/>
    <p:sldId id="258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9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80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22.GIF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tags" Target="../tags/tag8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8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9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91.xml"/><Relationship Id="rId2" Type="http://schemas.openxmlformats.org/officeDocument/2006/relationships/image" Target="../media/image1.png"/><Relationship Id="rId1" Type="http://schemas.openxmlformats.org/officeDocument/2006/relationships/tags" Target="../tags/tag9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9.xml"/><Relationship Id="rId1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1492250"/>
            <a:ext cx="9799200" cy="2570400"/>
          </a:xfrm>
        </p:spPr>
        <p:txBody>
          <a:bodyPr>
            <a:normAutofit/>
          </a:bodyPr>
          <a:p>
            <a:r>
              <a:rPr lang="zh-CN" altLang="en-US"/>
              <a:t>一个可拓展的、极简的</a:t>
            </a:r>
            <a:br>
              <a:rPr lang="zh-CN" altLang="en-US"/>
            </a:br>
            <a:r>
              <a:rPr lang="zh-CN" altLang="en-US"/>
              <a:t>类Lisp解释系统（</a:t>
            </a:r>
            <a:r>
              <a:rPr lang="zh-CN" altLang="en-US"/>
              <a:t>语言）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4138250"/>
            <a:ext cx="9799200" cy="1472400"/>
          </a:xfrm>
        </p:spPr>
        <p:txBody>
          <a:bodyPr/>
          <a:p>
            <a:r>
              <a:rPr lang="zh-CN" altLang="en-US"/>
              <a:t>顾宇浩</a:t>
            </a:r>
            <a:r>
              <a:rPr lang="en-US" altLang="zh-CN"/>
              <a:t> 15862226825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C:\Users\GuYuhao\Downloads\未命名文件(4).png未命名文件(4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66255" y="88900"/>
            <a:ext cx="3905250" cy="5133975"/>
          </a:xfrm>
          <a:prstGeom prst="rect">
            <a:avLst/>
          </a:prstGeom>
        </p:spPr>
      </p:pic>
      <p:pic>
        <p:nvPicPr>
          <p:cNvPr id="2" name="图片 1" descr="未命名文件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230" y="1013460"/>
            <a:ext cx="3524250" cy="402907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运行时模型（</a:t>
            </a:r>
            <a:r>
              <a:rPr lang="zh-CN" altLang="en-US"/>
              <a:t>二）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zh-CN"/>
              <a:t>对象之间相互引用和</a:t>
            </a:r>
            <a:r>
              <a:rPr lang="zh-CN" altLang="zh-CN"/>
              <a:t>依赖</a:t>
            </a:r>
            <a:endParaRPr lang="zh-CN" altLang="zh-CN"/>
          </a:p>
          <a:p>
            <a:pPr marL="457200" lvl="1" indent="0">
              <a:buNone/>
            </a:pPr>
            <a:r>
              <a:rPr lang="zh-CN" altLang="zh-CN"/>
              <a:t>构成复杂的网状</a:t>
            </a:r>
            <a:r>
              <a:rPr lang="zh-CN" altLang="zh-CN"/>
              <a:t>结构</a:t>
            </a:r>
            <a:endParaRPr lang="zh-CN" altLang="zh-CN"/>
          </a:p>
          <a:p>
            <a:pPr marL="457200" lvl="1" indent="0">
              <a:buNone/>
            </a:pPr>
            <a:r>
              <a:rPr lang="zh-CN" altLang="zh-CN"/>
              <a:t>网上的每个点都可能发生</a:t>
            </a:r>
            <a:r>
              <a:rPr lang="zh-CN" altLang="zh-CN"/>
              <a:t>变化</a:t>
            </a:r>
            <a:endParaRPr lang="zh-CN" altLang="zh-CN"/>
          </a:p>
          <a:p>
            <a:pPr marL="457200" lvl="1" indent="0">
              <a:buNone/>
            </a:pPr>
            <a:endParaRPr lang="zh-CN" altLang="zh-CN"/>
          </a:p>
          <a:p>
            <a:pPr lvl="0"/>
            <a:r>
              <a:rPr lang="zh-CN" altLang="zh-CN"/>
              <a:t>因此带来了经典的垃圾收集</a:t>
            </a:r>
            <a:r>
              <a:rPr lang="zh-CN" altLang="zh-CN"/>
              <a:t>问题</a:t>
            </a:r>
            <a:endParaRPr lang="zh-CN" altLang="zh-CN"/>
          </a:p>
          <a:p>
            <a:pPr marL="457200" lvl="1" indent="0">
              <a:buNone/>
            </a:pPr>
            <a:r>
              <a:rPr lang="zh-CN" altLang="zh-CN"/>
              <a:t>根</a:t>
            </a:r>
            <a:r>
              <a:rPr lang="zh-CN" altLang="zh-CN"/>
              <a:t>对象</a:t>
            </a:r>
            <a:endParaRPr lang="zh-CN" altLang="zh-CN"/>
          </a:p>
          <a:p>
            <a:pPr marL="457200" lvl="1" indent="0">
              <a:buNone/>
            </a:pPr>
            <a:r>
              <a:rPr lang="zh-CN" altLang="zh-CN"/>
              <a:t>标记</a:t>
            </a:r>
            <a:r>
              <a:rPr lang="zh-CN" altLang="en-US"/>
              <a:t>清扫</a:t>
            </a:r>
            <a:r>
              <a:rPr lang="zh-CN" altLang="en-US"/>
              <a:t>法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 i="1" strike="sngStrike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引用计数</a:t>
            </a:r>
            <a:endParaRPr lang="zh-CN" altLang="en-US" i="1" strike="sngStrike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0" algn="l">
              <a:buClrTx/>
              <a:buSzTx/>
            </a:pPr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0" algn="l">
              <a:buClrTx/>
              <a:buSzTx/>
            </a:pP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编程实质就是指示如何</a:t>
            </a:r>
            <a:r>
              <a:rPr lang="zh-CN" altLang="zh-CN">
                <a:sym typeface="+mn-ea"/>
              </a:rPr>
              <a:t>操作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这些对象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457200" lvl="1" indent="0" algn="l">
              <a:buClrTx/>
              <a:buSzTx/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How?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C:\Users\GuYuhao\Downloads\未命名文件(7).png未命名文件(7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61175" y="-46990"/>
            <a:ext cx="5314950" cy="6115050"/>
          </a:xfrm>
          <a:prstGeom prst="rect">
            <a:avLst/>
          </a:prstGeom>
        </p:spPr>
      </p:pic>
      <p:pic>
        <p:nvPicPr>
          <p:cNvPr id="3" name="图片 2" descr="未命名文件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175" y="86360"/>
            <a:ext cx="5314950" cy="520065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运行时模型（</a:t>
            </a:r>
            <a:r>
              <a:rPr lang="zh-CN" altLang="en-US"/>
              <a:t>三）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首先我们需要一种引用对象的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方式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上下文：通常是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uFillTx/>
              </a:rPr>
              <a:t>值对象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到具体对象的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映射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457200" lvl="1" indent="0">
              <a:buNone/>
            </a:pPr>
            <a:r>
              <a:rPr lang="zh-CN" altLang="en-US" i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拓展</a:t>
            </a:r>
            <a:r>
              <a:rPr lang="zh-CN" altLang="en-US" i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到一般性的</a:t>
            </a:r>
            <a:r>
              <a:rPr lang="en-US" altLang="zh-CN" i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“</a:t>
            </a:r>
            <a:r>
              <a:rPr lang="zh-CN" altLang="en-US" i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对象</a:t>
            </a:r>
            <a:r>
              <a:rPr lang="en-US" altLang="zh-CN" i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”</a:t>
            </a:r>
            <a:r>
              <a:rPr lang="zh-CN" altLang="en-US" i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到</a:t>
            </a:r>
            <a:r>
              <a:rPr lang="en-US" altLang="zh-CN" i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“</a:t>
            </a:r>
            <a:r>
              <a:rPr lang="zh-CN" altLang="en-US" i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对象</a:t>
            </a:r>
            <a:r>
              <a:rPr lang="en-US" altLang="zh-CN" i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”</a:t>
            </a:r>
            <a:r>
              <a:rPr lang="zh-CN" altLang="en-US" i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的映射？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0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0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然后这个世界中有一类特殊的对象：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程序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它应用于某个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上下文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包含对这个世界做出一些改变的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逻辑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（在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这一阶段的语境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下）</a:t>
            </a:r>
            <a:endParaRPr lang="zh-CN" altLang="en-US" i="1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未命名文件(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1175" y="-44450"/>
            <a:ext cx="5314950" cy="6115050"/>
          </a:xfrm>
          <a:prstGeom prst="rect">
            <a:avLst/>
          </a:prstGeom>
        </p:spPr>
      </p:pic>
      <p:pic>
        <p:nvPicPr>
          <p:cNvPr id="8" name="图片 7" descr="C:\Users\GuYuhao\Downloads\未命名文件(8).png未命名文件(8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61175" y="-46990"/>
            <a:ext cx="5314950" cy="611505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运行时模型（</a:t>
            </a:r>
            <a:r>
              <a:rPr lang="zh-CN" altLang="en-US"/>
              <a:t>四）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上下文就是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HashMap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免去编写专门的上下文逻辑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代码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0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0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宏也是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对象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宏是以程序对象为输入的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函数；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函数是固定地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先计算参数的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宏。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457200" lvl="2" indent="0">
              <a:buNone/>
            </a:pPr>
            <a:r>
              <a:rPr lang="zh-CN" altLang="zh-CN" i="1">
                <a:sym typeface="+mn-ea"/>
              </a:rPr>
              <a:t>既然都是对外界做出变化，</a:t>
            </a:r>
            <a:r>
              <a:rPr lang="en-US" altLang="zh-CN" i="1">
                <a:sym typeface="+mn-ea"/>
              </a:rPr>
              <a:t>“</a:t>
            </a:r>
            <a:r>
              <a:rPr lang="zh-CN" altLang="en-US" i="1">
                <a:sym typeface="+mn-ea"/>
              </a:rPr>
              <a:t>程序</a:t>
            </a:r>
            <a:r>
              <a:rPr lang="en-US" altLang="zh-CN" i="1">
                <a:sym typeface="+mn-ea"/>
              </a:rPr>
              <a:t>”</a:t>
            </a:r>
            <a:r>
              <a:rPr lang="zh-CN" altLang="en-US" i="1">
                <a:sym typeface="+mn-ea"/>
              </a:rPr>
              <a:t>和</a:t>
            </a:r>
            <a:r>
              <a:rPr lang="en-US" altLang="zh-CN" i="1">
                <a:sym typeface="+mn-ea"/>
              </a:rPr>
              <a:t>”</a:t>
            </a:r>
            <a:r>
              <a:rPr lang="zh-CN" altLang="en-US" i="1">
                <a:sym typeface="+mn-ea"/>
              </a:rPr>
              <a:t>函数</a:t>
            </a:r>
            <a:r>
              <a:rPr lang="en-US" altLang="zh-CN" i="1">
                <a:sym typeface="+mn-ea"/>
              </a:rPr>
              <a:t>”</a:t>
            </a:r>
            <a:r>
              <a:rPr lang="zh-CN" altLang="en-US" i="1">
                <a:sym typeface="+mn-ea"/>
              </a:rPr>
              <a:t>是不是很相似？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未命名文件(1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1805" y="-73660"/>
            <a:ext cx="5049580" cy="6588000"/>
          </a:xfrm>
          <a:prstGeom prst="rect">
            <a:avLst/>
          </a:prstGeom>
        </p:spPr>
      </p:pic>
      <p:pic>
        <p:nvPicPr>
          <p:cNvPr id="2" name="图片 1" descr="C:\Users\GuYuhao\Downloads\未命名文件(10).png未命名文件(10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25615" y="-72390"/>
            <a:ext cx="5049593" cy="65880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运行时模型（</a:t>
            </a:r>
            <a:r>
              <a:rPr lang="zh-CN" altLang="en-US"/>
              <a:t>五）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连接外部环境（</a:t>
            </a:r>
            <a:r>
              <a:rPr lang="en-US" altLang="zh-CN">
                <a:sym typeface="+mn-ea"/>
              </a:rPr>
              <a:t>repl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std::cin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读入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字符串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编译为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程序对象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在某个上下文中运行，得到返回值（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对象）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向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std::cout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输出返回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对象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0"/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将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compile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经过简单的包装，就可以反应到上层编程语言世界中</a:t>
            </a:r>
            <a:endParaRPr lang="en-US" altLang="en-US" sz="18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“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一出生就自带自举能力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”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语法语义</a:t>
            </a:r>
            <a:r>
              <a:rPr lang="zh-CN" altLang="en-US"/>
              <a:t>详解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语法语义详解（</a:t>
            </a:r>
            <a:r>
              <a:rPr lang="zh-CN" altLang="en-US">
                <a:sym typeface="+mn-ea"/>
              </a:rPr>
              <a:t>一）</a:t>
            </a:r>
            <a:endParaRPr lang="zh-CN" altLang="en-US">
              <a:sym typeface="+mn-ea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/>
              <a:t>字符集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以字节为单位取流，只接受 ASCII 码中的可显示字符（即从 33 到 126 的 94 个字符）。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注释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行注释：井号“#”后到行尾为注释；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段注释：井号“#”后解析一个字节串</a:t>
            </a:r>
            <a:endParaRPr lang="en-US" altLang="en-US"/>
          </a:p>
          <a:p>
            <a:endParaRPr lang="en-US" altLang="en-US"/>
          </a:p>
          <a:p>
            <a:pPr marL="457200" lvl="1" indent="0">
              <a:buNone/>
            </a:pPr>
            <a:endParaRPr lang="en-US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字节串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双引号转义字节串</a:t>
            </a:r>
            <a:endParaRPr lang="en-US" altLang="en-US"/>
          </a:p>
          <a:p>
            <a:pPr marL="914400" lvl="2" indent="0">
              <a:buNone/>
            </a:pPr>
            <a:r>
              <a:rPr lang="en-US" altLang="en-US"/>
              <a:t> \ 为转义字符</a:t>
            </a:r>
            <a:endParaRPr lang="en-US" altLang="en-US"/>
          </a:p>
          <a:p>
            <a:pPr marL="914400" lvl="2" indent="0">
              <a:buNone/>
            </a:pPr>
            <a:r>
              <a:rPr lang="en-US" altLang="en-US"/>
              <a:t> \\ 转义为 \</a:t>
            </a:r>
            <a:endParaRPr lang="en-US" altLang="en-US"/>
          </a:p>
          <a:p>
            <a:pPr marL="914400" lvl="2" indent="0">
              <a:buNone/>
            </a:pPr>
            <a:r>
              <a:rPr lang="en-US" altLang="en-US"/>
              <a:t> \" 转义为 `"`</a:t>
            </a:r>
            <a:endParaRPr lang="en-US" altLang="en-US"/>
          </a:p>
          <a:p>
            <a:pPr marL="914400" lvl="2" indent="0">
              <a:buNone/>
            </a:pPr>
            <a:r>
              <a:rPr lang="en-US" altLang="en-US"/>
              <a:t> `\x??` ?为十六进制，转义为</a:t>
            </a:r>
            <a:r>
              <a:rPr lang="zh-CN" altLang="en-US"/>
              <a:t>单</a:t>
            </a:r>
            <a:r>
              <a:rPr lang="en-US" altLang="en-US"/>
              <a:t>字节</a:t>
            </a:r>
            <a:endParaRPr lang="en-US" altLang="en-US"/>
          </a:p>
          <a:p>
            <a:pPr marL="457200" lvl="1" indent="0">
              <a:buNone/>
            </a:pP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单引号上下文有关字节串</a:t>
            </a:r>
            <a:endParaRPr lang="en-US" altLang="en-US"/>
          </a:p>
          <a:p>
            <a:pPr marL="457200" lvl="1" indent="0">
              <a:buNone/>
            </a:pPr>
            <a:endParaRPr lang="en-US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855" y="4537075"/>
            <a:ext cx="4030980" cy="11734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365" y="4651375"/>
            <a:ext cx="4030980" cy="9448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语法语义详解（</a:t>
            </a:r>
            <a:r>
              <a:rPr lang="zh-CN" altLang="en-US">
                <a:sym typeface="+mn-ea"/>
              </a:rPr>
              <a:t>二）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表达式 -&gt; </a:t>
            </a:r>
            <a:r>
              <a:rPr lang="zh-CN" altLang="en-US">
                <a:sym typeface="+mn-ea"/>
              </a:rPr>
              <a:t>立即数</a:t>
            </a:r>
            <a:r>
              <a:rPr lang="en-US" altLang="zh-CN">
                <a:sym typeface="+mn-ea"/>
              </a:rPr>
              <a:t> | </a:t>
            </a:r>
            <a:r>
              <a:rPr lang="zh-CN" altLang="en-US"/>
              <a:t>符号引用 | 宏</a:t>
            </a:r>
            <a:r>
              <a:rPr lang="zh-CN" altLang="en-US"/>
              <a:t>调用 </a:t>
            </a:r>
            <a:br>
              <a:rPr lang="zh-CN" altLang="en-US"/>
            </a:br>
            <a:r>
              <a:rPr lang="zh-CN" altLang="en-US"/>
              <a:t>| 向量构造 | 映射构造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每个表达式在编译时被转换为一个程序对象。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符号引用 -&gt; 符号序列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编译为符号</a:t>
            </a:r>
            <a:r>
              <a:rPr lang="zh-CN" altLang="en-US"/>
              <a:t>引用程序对象，符号程序对象包含一个属性，为字节串。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立即数 -&gt; 字节串 | 数值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立即数被翻译为“立即数创建”程序对象，这种程序在任意上下文下的求值结果都是立即数本身。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0000" lnSpcReduction="10000"/>
          </a:bodyPr>
          <a:p>
            <a:r>
              <a:rPr lang="zh-CN" altLang="en-US" sz="1800">
                <a:sym typeface="+mn-ea"/>
              </a:rPr>
              <a:t>宏调用 -&gt; "(" 表达式* ")"</a:t>
            </a:r>
            <a:endParaRPr lang="zh-CN" altLang="en-US" sz="1800"/>
          </a:p>
          <a:p>
            <a:pPr marL="457200" lvl="1" indent="0">
              <a:buNone/>
            </a:pPr>
            <a:r>
              <a:rPr lang="zh-CN" altLang="en-US" sz="1800">
                <a:sym typeface="+mn-ea"/>
              </a:rPr>
              <a:t>编译为调用程序对象，其内部包含一个向量类型属性。</a:t>
            </a:r>
            <a:r>
              <a:rPr lang="zh-CN" altLang="en-US" sz="1800"/>
              <a:t>它会这样解释这个向量：</a:t>
            </a:r>
            <a:endParaRPr lang="zh-CN" altLang="en-US" sz="1800"/>
          </a:p>
          <a:p>
            <a:pPr marL="914400" lvl="2" indent="0">
              <a:buNone/>
            </a:pPr>
            <a:r>
              <a:rPr lang="zh-CN" altLang="en-US" sz="1800"/>
              <a:t>如果向量为空，返回Null对象；</a:t>
            </a:r>
            <a:endParaRPr lang="zh-CN" altLang="en-US" sz="1800"/>
          </a:p>
          <a:p>
            <a:pPr marL="914400" lvl="2" indent="0">
              <a:buNone/>
            </a:pPr>
            <a:r>
              <a:rPr lang="zh-CN" altLang="en-US" sz="1800"/>
              <a:t>求值第一个元素，如果结果是宏，则将其余元素传给这个宏，返回宏在当前上下文的求值结果；</a:t>
            </a:r>
            <a:endParaRPr lang="zh-CN" altLang="en-US" sz="1800"/>
          </a:p>
          <a:p>
            <a:pPr marL="914400" lvl="2" indent="0">
              <a:buNone/>
            </a:pPr>
            <a:r>
              <a:rPr lang="zh-CN" altLang="en-US" sz="1800"/>
              <a:t>否则抛出异常。</a:t>
            </a:r>
            <a:endParaRPr lang="zh-CN" altLang="en-US" sz="1800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数值 -&gt; [+-]? [1-9] [0-9]* ("." [0-9]+)</a:t>
            </a:r>
            <a:endParaRPr lang="en-US" altLang="en-US"/>
          </a:p>
          <a:p>
            <a:r>
              <a:rPr lang="en-US" altLang="en-US"/>
              <a:t>映射构造 -&gt; </a:t>
            </a:r>
            <a:br>
              <a:rPr lang="en-US" altLang="en-US"/>
            </a:br>
            <a:r>
              <a:rPr lang="en-US" altLang="en-US"/>
              <a:t>	"{" ( "(" 表达式 表达式 ")" )* }"</a:t>
            </a:r>
            <a:endParaRPr lang="en-US" altLang="en-US"/>
          </a:p>
          <a:p>
            <a:r>
              <a:rPr lang="en-US" altLang="en-US"/>
              <a:t>向量构造 -&gt; "[" 表达式* "]"</a:t>
            </a:r>
            <a:endParaRPr lang="en-US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语法语义详解（</a:t>
            </a:r>
            <a:r>
              <a:rPr lang="zh-CN" altLang="en-US">
                <a:sym typeface="+mn-ea"/>
              </a:rPr>
              <a:t>三）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程序的功能完全取决于上下文中</a:t>
            </a:r>
            <a:r>
              <a:rPr lang="zh-CN" altLang="en-US"/>
              <a:t>有什么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在</a:t>
            </a:r>
            <a:r>
              <a:rPr lang="en-US" altLang="zh-CN"/>
              <a:t>REPL</a:t>
            </a:r>
            <a:r>
              <a:rPr lang="zh-CN" altLang="en-US"/>
              <a:t>中输入</a:t>
            </a:r>
            <a:r>
              <a:rPr lang="en-US" altLang="zh-CN"/>
              <a:t>“(@)”</a:t>
            </a:r>
            <a:r>
              <a:rPr lang="zh-CN" altLang="en-US"/>
              <a:t>：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205" y="4654550"/>
            <a:ext cx="1889760" cy="1752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915" y="4726940"/>
            <a:ext cx="2095500" cy="17449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365" y="5039360"/>
            <a:ext cx="2164080" cy="982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419350"/>
            <a:ext cx="9144000" cy="2019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95" y="4909820"/>
            <a:ext cx="1706880" cy="13792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6625" y="4978400"/>
            <a:ext cx="1455420" cy="12420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9995" y="4715510"/>
            <a:ext cx="1699260" cy="17526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有什么特别</a:t>
            </a:r>
            <a:r>
              <a:rPr lang="zh-CN" altLang="en-US"/>
              <a:t>的？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动态性（</a:t>
            </a:r>
            <a:r>
              <a:rPr lang="zh-CN" altLang="en-US"/>
              <a:t>一）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前面提到，上下文</a:t>
            </a:r>
            <a:r>
              <a:rPr lang="en-US" altLang="zh-CN"/>
              <a:t>“</a:t>
            </a:r>
            <a:r>
              <a:rPr lang="zh-CN" altLang="en-US"/>
              <a:t>只不过</a:t>
            </a:r>
            <a:r>
              <a:rPr lang="en-US" altLang="zh-CN"/>
              <a:t>”</a:t>
            </a:r>
            <a:r>
              <a:rPr lang="zh-CN" altLang="en-US"/>
              <a:t>是一个</a:t>
            </a:r>
            <a:r>
              <a:rPr lang="en-US" altLang="zh-CN"/>
              <a:t>HashMap</a:t>
            </a:r>
            <a:endParaRPr lang="en-US" altLang="zh-CN"/>
          </a:p>
          <a:p>
            <a:r>
              <a:rPr lang="zh-CN" altLang="en-US"/>
              <a:t>没有保留字和固定写法，一切都是可变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这个语言是否图灵等价取决于</a:t>
            </a:r>
            <a:r>
              <a:rPr lang="zh-CN" altLang="en-US">
                <a:sym typeface="+mn-ea"/>
              </a:rPr>
              <a:t>运行时</a:t>
            </a:r>
            <a:r>
              <a:rPr lang="zh-CN" altLang="en-US"/>
              <a:t>上下文中的东西够不够完备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示例一：可读性改进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符号太抽象？可以在用户</a:t>
            </a:r>
            <a:r>
              <a:rPr lang="zh-CN" altLang="en-US"/>
              <a:t>侧重命名它们！</a:t>
            </a:r>
            <a:endParaRPr lang="en-US" altLang="en-US"/>
          </a:p>
          <a:p>
            <a:pPr marL="457200" lvl="1" indent="0">
              <a:buNone/>
            </a:pPr>
            <a:r>
              <a:rPr lang="en-US" altLang="zh-CN"/>
              <a:t>(= "if" ?)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(= "loop" :)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(= "catch" ;)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(= "throw" ,)</a:t>
            </a:r>
            <a:endParaRPr lang="en-US" altLang="zh-CN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411595" y="426720"/>
            <a:ext cx="5176520" cy="5822950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400"/>
              <a:t># </a:t>
            </a:r>
            <a:r>
              <a:rPr lang="zh-CN" altLang="zh-CN" sz="1400"/>
              <a:t>原</a:t>
            </a:r>
            <a:r>
              <a:rPr lang="zh-CN" altLang="en-US" sz="1400"/>
              <a:t>代码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400"/>
              <a:t>(; "ans" ans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400"/>
              <a:t>  (&gt;&gt;&gt; "n")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400"/>
              <a:t>  (= "ans" 0)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400"/>
              <a:t>  (= "m" 0)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400"/>
              <a:t>  (: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400"/>
              <a:t>    (= "m" (+ m 1))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400"/>
              <a:t>    (= "ans" (+ ans m))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400"/>
              <a:t>    (? (== m n ) (, ans))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400"/>
              <a:t>  )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400"/>
              <a:t>)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400"/>
              <a:t># &lt;</a:t>
            </a:r>
            <a:r>
              <a:rPr lang="zh-CN" altLang="en-US" sz="1400"/>
              <a:t>插入代码</a:t>
            </a:r>
            <a:r>
              <a:rPr lang="en-US" altLang="zh-CN" sz="1400"/>
              <a:t>&gt;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400"/>
              <a:t># </a:t>
            </a:r>
            <a:r>
              <a:rPr lang="zh-CN" altLang="en-US" sz="1400"/>
              <a:t>改进后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400"/>
              <a:t>(</a:t>
            </a:r>
            <a:r>
              <a:rPr lang="en-US" altLang="zh-CN" sz="1400"/>
              <a:t>catch</a:t>
            </a:r>
            <a:r>
              <a:rPr lang="zh-CN" altLang="en-US" sz="1400"/>
              <a:t> "ans" ans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400"/>
              <a:t>  (&gt;&gt;&gt; "n")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400"/>
              <a:t>  (= "ans" 0)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400"/>
              <a:t>  (= "m" 0)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400"/>
              <a:t>  (</a:t>
            </a:r>
            <a:r>
              <a:rPr lang="en-US" altLang="zh-CN" sz="1400"/>
              <a:t>loop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400"/>
              <a:t>    (= "m" (+ m 1))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400"/>
              <a:t>    (= "ans" (+ ans m))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400"/>
              <a:t>    (</a:t>
            </a:r>
            <a:r>
              <a:rPr lang="en-US" altLang="zh-CN" sz="1400"/>
              <a:t>if</a:t>
            </a:r>
            <a:r>
              <a:rPr lang="zh-CN" altLang="en-US" sz="1400"/>
              <a:t> (== m n ) (</a:t>
            </a:r>
            <a:r>
              <a:rPr lang="en-US" altLang="zh-CN" sz="1400"/>
              <a:t>throw</a:t>
            </a:r>
            <a:r>
              <a:rPr lang="zh-CN" altLang="en-US" sz="1400"/>
              <a:t> ans))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400"/>
              <a:t>  )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400"/>
              <a:t>)</a:t>
            </a:r>
            <a:endParaRPr lang="zh-CN" altLang="en-US" sz="1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简介、</a:t>
            </a:r>
            <a:r>
              <a:rPr lang="zh-CN" altLang="en-US"/>
              <a:t>速览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动态性（</a:t>
            </a:r>
            <a:r>
              <a:rPr lang="zh-CN" altLang="en-US">
                <a:sym typeface="+mn-ea"/>
              </a:rPr>
              <a:t>二）</a:t>
            </a:r>
            <a:endParaRPr lang="zh-CN" altLang="en-US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示例</a:t>
            </a:r>
            <a:r>
              <a:rPr lang="zh-CN" altLang="en-US"/>
              <a:t>二：在运行时编译一段程序给自己</a:t>
            </a:r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4275" y="1975485"/>
            <a:ext cx="7284085" cy="42741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开放性（</a:t>
            </a:r>
            <a:r>
              <a:rPr lang="zh-CN" altLang="en-US"/>
              <a:t>一）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用例：在执行前，创建一个</a:t>
            </a:r>
            <a:r>
              <a:rPr lang="en-US" altLang="zh-CN"/>
              <a:t>100</a:t>
            </a:r>
            <a:r>
              <a:rPr lang="zh-CN" altLang="en-US"/>
              <a:t>以内的质数表给用户代码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6175" y="2623185"/>
            <a:ext cx="4258310" cy="30949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255" y="2379980"/>
            <a:ext cx="3550920" cy="35814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开放性（</a:t>
            </a:r>
            <a:r>
              <a:rPr lang="zh-CN" altLang="en-US"/>
              <a:t>二）</a:t>
            </a:r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4686300" cy="4712970"/>
          </a:xfrm>
        </p:spPr>
        <p:txBody>
          <a:bodyPr>
            <a:noAutofit/>
          </a:bodyPr>
          <a:p>
            <a:r>
              <a:rPr lang="zh-CN" altLang="en-US"/>
              <a:t>容纳得下各种前端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类似</a:t>
            </a:r>
            <a:r>
              <a:rPr lang="en-US" altLang="zh-CN"/>
              <a:t>“</a:t>
            </a:r>
            <a:r>
              <a:rPr lang="zh-CN" altLang="en-US"/>
              <a:t>公共运行时</a:t>
            </a:r>
            <a:r>
              <a:rPr lang="en-US" altLang="zh-CN"/>
              <a:t>”</a:t>
            </a:r>
            <a:r>
              <a:rPr lang="zh-CN" altLang="en-US"/>
              <a:t>的地位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系统侧的直接操作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不同前端的程序完全可以相互引用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很容易推广到多进程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整个系统不再是单一演变的状态机，而是一个状态场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利于描述现实生活中的逻辑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lvl="0" algn="l">
              <a:buClrTx/>
              <a:buSzTx/>
            </a:pPr>
            <a:r>
              <a:rPr lang="zh-CN" altLang="en-US" sz="1800"/>
              <a:t>添加其它类型、子系统</a:t>
            </a:r>
            <a:r>
              <a:rPr lang="en-US" altLang="zh-CN" sz="1800"/>
              <a:t>……</a:t>
            </a:r>
            <a:endParaRPr lang="en-US" altLang="zh-CN" sz="1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内容占位符 13" descr="未命名文件(13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94630" y="164465"/>
            <a:ext cx="6692900" cy="60490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意义与</a:t>
            </a:r>
            <a:r>
              <a:rPr lang="zh-CN" altLang="en-US"/>
              <a:t>接下来的</a:t>
            </a:r>
            <a:r>
              <a:rPr lang="zh-CN" altLang="en-US"/>
              <a:t>打算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08400" y="353510"/>
            <a:ext cx="5342400" cy="381600"/>
          </a:xfrm>
        </p:spPr>
        <p:txBody>
          <a:bodyPr>
            <a:normAutofit fontScale="90000"/>
          </a:bodyPr>
          <a:p>
            <a:r>
              <a:rPr lang="zh-CN" altLang="en-US"/>
              <a:t>意义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608330" y="778510"/>
            <a:ext cx="5342255" cy="5542280"/>
          </a:xfrm>
        </p:spPr>
        <p:txBody>
          <a:bodyPr/>
          <a:p>
            <a:r>
              <a:rPr lang="en-US" altLang="zh-CN" sz="1600"/>
              <a:t>Lispy</a:t>
            </a:r>
            <a:r>
              <a:rPr lang="zh-CN" altLang="en-US" sz="1600"/>
              <a:t>语言</a:t>
            </a:r>
            <a:r>
              <a:rPr lang="zh-CN" altLang="en-US" sz="1600">
                <a:sym typeface="+mn-ea"/>
              </a:rPr>
              <a:t>真的</a:t>
            </a:r>
            <a:r>
              <a:rPr lang="zh-CN" altLang="en-US" sz="1600"/>
              <a:t>不重要。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设计了一个高度开放可拓展的运行时模型。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验证了</a:t>
            </a:r>
            <a:r>
              <a:rPr lang="en-US" altLang="zh-CN" sz="1600"/>
              <a:t>“</a:t>
            </a:r>
            <a:r>
              <a:rPr lang="zh-CN" altLang="en-US" sz="1600"/>
              <a:t>把程序作为对象</a:t>
            </a:r>
            <a:r>
              <a:rPr lang="en-US" altLang="zh-CN" sz="1600"/>
              <a:t>”</a:t>
            </a:r>
            <a:r>
              <a:rPr lang="zh-CN" altLang="en-US" sz="1600"/>
              <a:t>的这一想法。</a:t>
            </a:r>
            <a:endParaRPr lang="zh-CN" altLang="en-US" sz="1600"/>
          </a:p>
          <a:p>
            <a:pPr marL="457200" lvl="1" indent="0">
              <a:buNone/>
            </a:pPr>
            <a:r>
              <a:rPr lang="zh-CN" altLang="en-US" sz="1400"/>
              <a:t>元编程、多前端</a:t>
            </a:r>
            <a:endParaRPr lang="zh-CN" altLang="en-US" sz="1400"/>
          </a:p>
          <a:p>
            <a:endParaRPr lang="zh-CN" altLang="en-US" sz="1600"/>
          </a:p>
          <a:p>
            <a:r>
              <a:rPr lang="zh-CN" altLang="en-US" sz="1600"/>
              <a:t>得到了一个可用的最小语言特性集合：</a:t>
            </a:r>
            <a:endParaRPr lang="zh-CN" altLang="en-US" sz="1600"/>
          </a:p>
          <a:p>
            <a:pPr marL="457200" lvl="1" indent="0">
              <a:buNone/>
            </a:pPr>
            <a:endParaRPr lang="zh-CN" altLang="en-US" sz="16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>
          <a:xfrm>
            <a:off x="6235750" y="346039"/>
            <a:ext cx="5342400" cy="381600"/>
          </a:xfrm>
        </p:spPr>
        <p:txBody>
          <a:bodyPr>
            <a:normAutofit fontScale="90000"/>
          </a:bodyPr>
          <a:p>
            <a:r>
              <a:rPr lang="zh-CN" altLang="en-US"/>
              <a:t>打算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>
          <a:xfrm>
            <a:off x="6235700" y="778510"/>
            <a:ext cx="5342255" cy="5542280"/>
          </a:xfrm>
        </p:spPr>
        <p:txBody>
          <a:bodyPr>
            <a:normAutofit fontScale="80000"/>
          </a:bodyPr>
          <a:p>
            <a:r>
              <a:rPr lang="zh-CN" altLang="en-US"/>
              <a:t>利用</a:t>
            </a:r>
            <a:r>
              <a:rPr lang="en-US" altLang="zh-CN"/>
              <a:t>“</a:t>
            </a:r>
            <a:r>
              <a:rPr lang="zh-CN" altLang="en-US"/>
              <a:t>程序对象</a:t>
            </a:r>
            <a:r>
              <a:rPr lang="en-US" altLang="zh-CN"/>
              <a:t>”</a:t>
            </a:r>
            <a:r>
              <a:rPr lang="zh-CN" altLang="en-US"/>
              <a:t>的概念，实现一个</a:t>
            </a:r>
            <a:r>
              <a:rPr lang="en-US" altLang="zh-CN"/>
              <a:t>GUI</a:t>
            </a:r>
            <a:r>
              <a:rPr lang="zh-CN" altLang="en-US"/>
              <a:t>前端，并实现跨前端的</a:t>
            </a:r>
            <a:r>
              <a:rPr lang="zh-CN" altLang="en-US"/>
              <a:t>调用。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在语言中调用图形化编程的</a:t>
            </a:r>
            <a:r>
              <a:rPr lang="zh-CN" altLang="en-US"/>
              <a:t>程序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效果：添加一个函数对象，能自动支持在</a:t>
            </a:r>
            <a:r>
              <a:rPr lang="zh-CN" altLang="en-US">
                <a:sym typeface="+mn-ea"/>
              </a:rPr>
              <a:t>多个前端中</a:t>
            </a:r>
            <a:r>
              <a:rPr lang="zh-CN" altLang="en-US"/>
              <a:t>使用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将计算过程从程序对象中拆分</a:t>
            </a:r>
            <a:r>
              <a:rPr lang="zh-CN" altLang="en-US"/>
              <a:t>出来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形成</a:t>
            </a:r>
            <a:r>
              <a:rPr lang="en-US" altLang="zh-CN">
                <a:sym typeface="+mn-ea"/>
              </a:rPr>
              <a:t>“</a:t>
            </a:r>
            <a:r>
              <a:rPr lang="zh-CN" altLang="en-US"/>
              <a:t>进程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对象，实现</a:t>
            </a:r>
            <a:r>
              <a:rPr lang="zh-CN" altLang="en-US"/>
              <a:t>并发，进而探索中断机制和</a:t>
            </a:r>
            <a:r>
              <a:rPr lang="en-US" altLang="zh-CN"/>
              <a:t>“serialize the world”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安全并发：无竞争导致的类型安全问题，</a:t>
            </a:r>
            <a:r>
              <a:rPr lang="zh-CN" altLang="en-US">
                <a:sym typeface="+mn-ea"/>
              </a:rPr>
              <a:t>侦测与消除死锁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zh-CN" altLang="en-US"/>
              <a:t>基于</a:t>
            </a:r>
            <a:r>
              <a:rPr lang="en-US" altLang="zh-CN"/>
              <a:t>LLVM</a:t>
            </a:r>
            <a:r>
              <a:rPr lang="zh-CN" altLang="en-US"/>
              <a:t>的</a:t>
            </a:r>
            <a:r>
              <a:rPr lang="en-US" altLang="zh-CN">
                <a:sym typeface="+mn-ea"/>
              </a:rPr>
              <a:t>JIT</a:t>
            </a:r>
            <a:r>
              <a:rPr lang="zh-CN" altLang="zh-CN" i="1" strike="sngStrike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（</a:t>
            </a:r>
            <a:r>
              <a:rPr lang="en-US" altLang="zh-CN" i="1" strike="sngStrike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HLVM</a:t>
            </a:r>
            <a:r>
              <a:rPr lang="zh-CN" altLang="en-US" i="1" strike="sngStrike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？）</a:t>
            </a:r>
            <a:endParaRPr lang="en-US" altLang="zh-CN" strike="sngStrike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0"/>
            <a:endParaRPr lang="en-US" altLang="zh-CN"/>
          </a:p>
          <a:p>
            <a:pPr lvl="0"/>
            <a:r>
              <a:rPr lang="zh-CN" altLang="en-US"/>
              <a:t>参考现有的语言，设计一个更好用的文本前端作为</a:t>
            </a:r>
            <a:r>
              <a:rPr lang="zh-CN" altLang="en-US"/>
              <a:t>基准？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手工实现</a:t>
            </a:r>
            <a:r>
              <a:rPr lang="en-US" altLang="zh-CN"/>
              <a:t>RTTI</a:t>
            </a:r>
            <a:r>
              <a:rPr lang="zh-CN" altLang="en-US"/>
              <a:t>，完备的类型</a:t>
            </a:r>
            <a:r>
              <a:rPr lang="zh-CN" altLang="en-US"/>
              <a:t>系统？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878235" y="6323290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77925" y="4305935"/>
            <a:ext cx="3600450" cy="23342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谢谢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乘号 7"/>
          <p:cNvSpPr/>
          <p:nvPr/>
        </p:nvSpPr>
        <p:spPr>
          <a:xfrm>
            <a:off x="7839710" y="4930775"/>
            <a:ext cx="1985010" cy="1621155"/>
          </a:xfrm>
          <a:prstGeom prst="mathMultiply">
            <a:avLst>
              <a:gd name="adj1" fmla="val 783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r>
              <a:rPr lang="en-US" altLang="zh-CN"/>
              <a:t>“</a:t>
            </a:r>
            <a:r>
              <a:rPr lang="zh-CN" altLang="en-US"/>
              <a:t>一切皆对象</a:t>
            </a:r>
            <a:r>
              <a:rPr lang="en-US" altLang="zh-CN"/>
              <a:t>”</a:t>
            </a:r>
            <a:r>
              <a:rPr lang="zh-CN" altLang="en-US"/>
              <a:t>，</a:t>
            </a:r>
            <a:r>
              <a:rPr lang="en-US" altLang="zh-CN"/>
              <a:t>“</a:t>
            </a:r>
            <a:r>
              <a:rPr lang="zh-CN" altLang="en-US"/>
              <a:t>完全面向对象</a:t>
            </a:r>
            <a:r>
              <a:rPr lang="en-US" altLang="zh-CN"/>
              <a:t>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三个常量（</a:t>
            </a:r>
            <a:r>
              <a:rPr lang="zh-CN" altLang="en-US"/>
              <a:t>全局固定</a:t>
            </a:r>
            <a:r>
              <a:rPr lang="zh-CN" altLang="en-US"/>
              <a:t>对象）</a:t>
            </a:r>
            <a:endParaRPr lang="zh-CN" altLang="en-US"/>
          </a:p>
          <a:p>
            <a:r>
              <a:rPr lang="en-US" altLang="zh-CN"/>
              <a:t>Number</a:t>
            </a:r>
            <a:r>
              <a:rPr lang="zh-CN" altLang="en-US"/>
              <a:t>：数值，</a:t>
            </a:r>
            <a:r>
              <a:rPr lang="en-US" altLang="zh-CN"/>
              <a:t>64</a:t>
            </a:r>
            <a:r>
              <a:rPr lang="zh-CN" altLang="en-US"/>
              <a:t>位浮点数，无另外的</a:t>
            </a:r>
            <a:r>
              <a:rPr lang="zh-CN" altLang="en-US"/>
              <a:t>整数类型</a:t>
            </a:r>
            <a:endParaRPr lang="zh-CN" altLang="en-US"/>
          </a:p>
          <a:p>
            <a:r>
              <a:rPr lang="en-US" altLang="zh-CN"/>
              <a:t>String</a:t>
            </a:r>
            <a:r>
              <a:rPr lang="zh-CN" altLang="en-US"/>
              <a:t>：字</a:t>
            </a:r>
            <a:r>
              <a:rPr lang="zh-CN" altLang="en-US" b="1"/>
              <a:t>节</a:t>
            </a:r>
            <a:r>
              <a:rPr lang="zh-CN" altLang="en-US"/>
              <a:t>串</a:t>
            </a:r>
            <a:endParaRPr lang="zh-CN" altLang="en-US"/>
          </a:p>
          <a:p>
            <a:r>
              <a:rPr lang="en-US" altLang="zh-CN"/>
              <a:t>Vector</a:t>
            </a:r>
            <a:r>
              <a:rPr lang="zh-CN" altLang="en-US"/>
              <a:t>：向量、列表、</a:t>
            </a:r>
            <a:r>
              <a:rPr lang="zh-CN" altLang="en-US"/>
              <a:t>数组</a:t>
            </a:r>
            <a:endParaRPr lang="zh-CN" altLang="en-US"/>
          </a:p>
          <a:p>
            <a:r>
              <a:rPr lang="en-US" altLang="zh-CN"/>
              <a:t>HashMap</a:t>
            </a:r>
            <a:r>
              <a:rPr lang="zh-CN" altLang="en-US"/>
              <a:t>：对象到对象的</a:t>
            </a:r>
            <a:r>
              <a:rPr lang="zh-CN" altLang="en-US"/>
              <a:t>无序映射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29705" y="2061845"/>
            <a:ext cx="5229225" cy="3390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85125" y="5449570"/>
            <a:ext cx="19215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tx1"/>
                </a:solidFill>
              </a:rPr>
              <a:t>cons (list)</a:t>
            </a:r>
            <a:endParaRPr lang="en-US" altLang="zh-CN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示例（</a:t>
            </a:r>
            <a:r>
              <a:rPr lang="en-US" altLang="zh-CN"/>
              <a:t>hello, world!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方式</a:t>
            </a:r>
            <a:r>
              <a:rPr lang="zh-CN" altLang="en-US"/>
              <a:t>一：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latin typeface="JetBrains Mono" panose="02000009000000000000" charset="0"/>
                <a:cs typeface="JetBrains Mono" panose="02000009000000000000" charset="0"/>
              </a:rPr>
              <a:t>“hello, world!”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创建一个字符串，在</a:t>
            </a:r>
            <a:r>
              <a:rPr lang="en-US" altLang="zh-CN"/>
              <a:t>repl</a:t>
            </a:r>
            <a:r>
              <a:rPr lang="zh-CN" altLang="en-US"/>
              <a:t>中会自动</a:t>
            </a:r>
            <a:r>
              <a:rPr lang="zh-CN" altLang="en-US"/>
              <a:t>打印求值结果</a:t>
            </a:r>
            <a:endParaRPr lang="zh-CN" altLang="en-US"/>
          </a:p>
          <a:p>
            <a:pPr marL="457200" lvl="1" indent="0">
              <a:buNone/>
            </a:pPr>
            <a:endParaRPr lang="en-US" altLang="zh-CN"/>
          </a:p>
          <a:p>
            <a:pPr lvl="0"/>
            <a:r>
              <a:rPr lang="zh-CN" altLang="en-US"/>
              <a:t>方式</a:t>
            </a:r>
            <a:r>
              <a:rPr lang="zh-CN" altLang="en-US"/>
              <a:t>二：</a:t>
            </a:r>
            <a:endParaRPr lang="zh-CN" altLang="en-US"/>
          </a:p>
          <a:p>
            <a:pPr marL="457200" lvl="2" indent="0">
              <a:buNone/>
            </a:pPr>
            <a:r>
              <a:rPr lang="en-US" altLang="zh-CN">
                <a:latin typeface="JetBrains Mono" panose="02000009000000000000" charset="0"/>
                <a:cs typeface="JetBrains Mono" panose="02000009000000000000" charset="0"/>
                <a:sym typeface="+mn-ea"/>
              </a:rPr>
              <a:t>(&lt;&lt;&lt; “hello, world!”)</a:t>
            </a:r>
            <a:endParaRPr lang="zh-CN" altLang="en-US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打印字符串，由于返回值也是</a:t>
            </a:r>
            <a:r>
              <a:rPr lang="zh-CN" altLang="en-US"/>
              <a:t>它，所以在</a:t>
            </a:r>
            <a:r>
              <a:rPr lang="en-US" altLang="zh-CN"/>
              <a:t>repl</a:t>
            </a:r>
            <a:r>
              <a:rPr lang="zh-CN" altLang="en-US"/>
              <a:t>中会打印</a:t>
            </a:r>
            <a:r>
              <a:rPr lang="zh-CN" altLang="en-US"/>
              <a:t>两行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同时体现了</a:t>
            </a:r>
            <a:r>
              <a:rPr lang="en-US" altLang="zh-CN"/>
              <a:t>“</a:t>
            </a:r>
            <a:r>
              <a:rPr lang="zh-CN" altLang="en-US"/>
              <a:t>调用</a:t>
            </a:r>
            <a:r>
              <a:rPr lang="en-US" altLang="zh-CN"/>
              <a:t>”</a:t>
            </a:r>
            <a:r>
              <a:rPr lang="zh-CN" altLang="en-US"/>
              <a:t>的语法：表示调用</a:t>
            </a:r>
            <a:r>
              <a:rPr lang="en-US" altLang="zh-CN"/>
              <a:t>“&lt;&lt;&lt;”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内容占位符 14" descr="C:\Users\GuYuhao\Desktop\1.gif1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978843" y="1970088"/>
            <a:ext cx="5817235" cy="3298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示例（数字和</a:t>
            </a:r>
            <a:r>
              <a:rPr lang="zh-CN" altLang="en-US"/>
              <a:t>逻辑）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08330" y="1429385"/>
            <a:ext cx="3420745" cy="381635"/>
          </a:xfrm>
        </p:spPr>
        <p:txBody>
          <a:bodyPr>
            <a:normAutofit fontScale="90000"/>
          </a:bodyPr>
          <a:p>
            <a:r>
              <a:rPr lang="zh-CN" altLang="en-US"/>
              <a:t>数</a:t>
            </a:r>
            <a:r>
              <a:rPr lang="zh-CN" altLang="en-US"/>
              <a:t>字计算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08330" y="1854200"/>
            <a:ext cx="3420745" cy="4395470"/>
          </a:xfrm>
        </p:spPr>
        <p:txBody>
          <a:bodyPr>
            <a:normAutofit lnSpcReduction="20000"/>
          </a:bodyPr>
          <a:p>
            <a:r>
              <a:rPr lang="zh-CN" altLang="en-US"/>
              <a:t>加减乘除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取余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整除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/>
          </a:p>
          <a:p>
            <a:r>
              <a:rPr lang="zh-CN" altLang="en-US"/>
              <a:t>乘方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4820920" y="1421765"/>
            <a:ext cx="6527165" cy="381635"/>
          </a:xfrm>
        </p:spPr>
        <p:txBody>
          <a:bodyPr>
            <a:normAutofit fontScale="90000"/>
          </a:bodyPr>
          <a:p>
            <a:r>
              <a:rPr lang="zh-CN" altLang="en-US"/>
              <a:t>逻辑</a:t>
            </a:r>
            <a:r>
              <a:rPr lang="zh-CN" altLang="en-US"/>
              <a:t>比较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4820285" y="1911350"/>
            <a:ext cx="3132000" cy="4140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JetBrains Mono" panose="02000009000000000000" charset="0"/>
                <a:cs typeface="JetBrains Mono" panose="02000009000000000000" charset="0"/>
              </a:rPr>
              <a:t>!  # Null</a:t>
            </a:r>
            <a:r>
              <a:rPr lang="zh-CN" altLang="zh-CN">
                <a:solidFill>
                  <a:schemeClr val="tx1"/>
                </a:solidFill>
                <a:latin typeface="JetBrains Mono" panose="02000009000000000000" charset="0"/>
                <a:cs typeface="JetBrains Mono" panose="02000009000000000000" charset="0"/>
              </a:rPr>
              <a:t>对象</a:t>
            </a:r>
            <a:endParaRPr lang="zh-CN" altLang="zh-CN">
              <a:solidFill>
                <a:schemeClr val="tx1"/>
              </a:solidFill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JetBrains Mono" panose="02000009000000000000" charset="0"/>
                <a:cs typeface="JetBrains Mono" panose="02000009000000000000" charset="0"/>
              </a:rPr>
              <a:t>!t # True</a:t>
            </a:r>
            <a:r>
              <a:rPr lang="zh-CN" altLang="zh-CN">
                <a:solidFill>
                  <a:schemeClr val="tx1"/>
                </a:solidFill>
                <a:latin typeface="JetBrains Mono" panose="02000009000000000000" charset="0"/>
                <a:cs typeface="JetBrains Mono" panose="02000009000000000000" charset="0"/>
              </a:rPr>
              <a:t>对象</a:t>
            </a:r>
            <a:endParaRPr lang="zh-CN" altLang="zh-CN">
              <a:solidFill>
                <a:schemeClr val="tx1"/>
              </a:solidFill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JetBrains Mono" panose="02000009000000000000" charset="0"/>
                <a:cs typeface="JetBrains Mono" panose="02000009000000000000" charset="0"/>
              </a:rPr>
              <a:t>!f # False</a:t>
            </a:r>
            <a:r>
              <a:rPr lang="zh-CN" altLang="zh-CN">
                <a:solidFill>
                  <a:schemeClr val="tx1"/>
                </a:solidFill>
                <a:latin typeface="JetBrains Mono" panose="02000009000000000000" charset="0"/>
                <a:cs typeface="JetBrains Mono" panose="02000009000000000000" charset="0"/>
              </a:rPr>
              <a:t>对象</a:t>
            </a:r>
            <a:endParaRPr lang="zh-CN" altLang="zh-CN">
              <a:solidFill>
                <a:schemeClr val="tx1"/>
              </a:solidFill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endParaRPr lang="zh-CN" altLang="zh-CN">
              <a:solidFill>
                <a:schemeClr val="tx1"/>
              </a:solidFill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JetBrains Mono" panose="02000009000000000000" charset="0"/>
                <a:cs typeface="JetBrains Mono" panose="02000009000000000000" charset="0"/>
                <a:sym typeface="+mn-ea"/>
              </a:rPr>
              <a:t>~	# </a:t>
            </a:r>
            <a:r>
              <a:rPr lang="zh-CN" altLang="zh-CN">
                <a:solidFill>
                  <a:schemeClr val="tx1"/>
                </a:solidFill>
                <a:latin typeface="JetBrains Mono" panose="02000009000000000000" charset="0"/>
                <a:cs typeface="JetBrains Mono" panose="02000009000000000000" charset="0"/>
                <a:sym typeface="+mn-ea"/>
              </a:rPr>
              <a:t>非</a:t>
            </a:r>
            <a:endParaRPr lang="zh-CN" altLang="zh-CN">
              <a:solidFill>
                <a:schemeClr val="tx1"/>
              </a:solidFill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JetBrains Mono" panose="02000009000000000000" charset="0"/>
                <a:cs typeface="JetBrains Mono" panose="02000009000000000000" charset="0"/>
                <a:sym typeface="+mn-ea"/>
              </a:rPr>
              <a:t>&amp;	# </a:t>
            </a:r>
            <a:r>
              <a:rPr lang="zh-CN" altLang="en-US">
                <a:solidFill>
                  <a:schemeClr val="tx1"/>
                </a:solidFill>
                <a:latin typeface="JetBrains Mono" panose="02000009000000000000" charset="0"/>
                <a:cs typeface="JetBrains Mono" panose="02000009000000000000" charset="0"/>
                <a:sym typeface="+mn-ea"/>
              </a:rPr>
              <a:t>与</a:t>
            </a:r>
            <a:endParaRPr lang="zh-CN" altLang="en-US">
              <a:solidFill>
                <a:schemeClr val="tx1"/>
              </a:solidFill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JetBrains Mono" panose="02000009000000000000" charset="0"/>
                <a:cs typeface="JetBrains Mono" panose="02000009000000000000" charset="0"/>
                <a:sym typeface="+mn-ea"/>
              </a:rPr>
              <a:t>|	# </a:t>
            </a:r>
            <a:r>
              <a:rPr lang="zh-CN" altLang="en-US">
                <a:solidFill>
                  <a:schemeClr val="tx1"/>
                </a:solidFill>
                <a:latin typeface="JetBrains Mono" panose="02000009000000000000" charset="0"/>
                <a:cs typeface="JetBrains Mono" panose="02000009000000000000" charset="0"/>
                <a:sym typeface="+mn-ea"/>
              </a:rPr>
              <a:t>或</a:t>
            </a:r>
            <a:endParaRPr lang="zh-CN" altLang="en-US">
              <a:solidFill>
                <a:schemeClr val="tx1"/>
              </a:solidFill>
              <a:latin typeface="JetBrains Mono" panose="02000009000000000000" charset="0"/>
              <a:cs typeface="JetBrains Mono" panose="02000009000000000000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49325" y="2244725"/>
            <a:ext cx="2503805" cy="11988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eaLnBrk="0" fontAlgn="auto" latinLnBrk="1" hangingPunct="0"/>
            <a:r>
              <a:rPr lang="en-US" altLang="zh-CN">
                <a:solidFill>
                  <a:schemeClr val="tx1"/>
                </a:solidFill>
                <a:uFillTx/>
                <a:latin typeface="JetBrains Mono" panose="02000009000000000000" charset="0"/>
              </a:rPr>
              <a:t>(+ 1 2 3)  # 6</a:t>
            </a:r>
            <a:endParaRPr lang="en-US" altLang="zh-CN">
              <a:solidFill>
                <a:schemeClr val="tx1"/>
              </a:solidFill>
              <a:uFillTx/>
              <a:latin typeface="JetBrains Mono" panose="02000009000000000000" charset="0"/>
            </a:endParaRPr>
          </a:p>
          <a:p>
            <a:pPr eaLnBrk="0" fontAlgn="auto" latinLnBrk="1" hangingPunct="0"/>
            <a:r>
              <a:rPr lang="en-US" altLang="zh-CN">
                <a:solidFill>
                  <a:schemeClr val="tx1"/>
                </a:solidFill>
                <a:uFillTx/>
                <a:latin typeface="JetBrains Mono" panose="02000009000000000000" charset="0"/>
              </a:rPr>
              <a:t>(- 1 2 3)  # -4</a:t>
            </a:r>
            <a:endParaRPr lang="en-US" altLang="zh-CN">
              <a:solidFill>
                <a:schemeClr val="tx1"/>
              </a:solidFill>
              <a:uFillTx/>
              <a:latin typeface="JetBrains Mono" panose="02000009000000000000" charset="0"/>
            </a:endParaRPr>
          </a:p>
          <a:p>
            <a:pPr eaLnBrk="0" fontAlgn="auto" latinLnBrk="1" hangingPunct="0"/>
            <a:r>
              <a:rPr lang="en-US" altLang="zh-CN">
                <a:solidFill>
                  <a:schemeClr val="tx1"/>
                </a:solidFill>
                <a:uFillTx/>
                <a:latin typeface="JetBrains Mono" panose="02000009000000000000" charset="0"/>
              </a:rPr>
              <a:t>(* 2 3 4)  # 24</a:t>
            </a:r>
            <a:endParaRPr lang="en-US" altLang="zh-CN">
              <a:solidFill>
                <a:schemeClr val="tx1"/>
              </a:solidFill>
              <a:uFillTx/>
              <a:latin typeface="JetBrains Mono" panose="02000009000000000000" charset="0"/>
            </a:endParaRPr>
          </a:p>
          <a:p>
            <a:pPr eaLnBrk="0" fontAlgn="auto" latinLnBrk="1" hangingPunct="0"/>
            <a:r>
              <a:rPr lang="en-US" altLang="zh-CN">
                <a:solidFill>
                  <a:schemeClr val="tx1"/>
                </a:solidFill>
                <a:uFillTx/>
                <a:latin typeface="JetBrains Mono" panose="02000009000000000000" charset="0"/>
              </a:rPr>
              <a:t>(/ 6 3 2)  # 1</a:t>
            </a:r>
            <a:endParaRPr lang="en-US" altLang="zh-CN">
              <a:solidFill>
                <a:schemeClr val="tx1"/>
              </a:solidFill>
              <a:uFillTx/>
              <a:latin typeface="JetBrains Mono" panose="02000009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9325" y="3938270"/>
            <a:ext cx="2503805" cy="6451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eaLnBrk="0" fontAlgn="auto" latinLnBrk="1" hangingPunct="0"/>
            <a:r>
              <a:rPr lang="en-US" altLang="zh-CN">
                <a:solidFill>
                  <a:schemeClr val="tx1"/>
                </a:solidFill>
                <a:uFillTx/>
                <a:latin typeface="JetBrains Mono" panose="02000009000000000000" charset="0"/>
              </a:rPr>
              <a:t>(% 8 5)    # 3</a:t>
            </a:r>
            <a:endParaRPr lang="en-US" altLang="zh-CN">
              <a:solidFill>
                <a:schemeClr val="tx1"/>
              </a:solidFill>
              <a:uFillTx/>
              <a:latin typeface="JetBrains Mono" panose="02000009000000000000" charset="0"/>
            </a:endParaRPr>
          </a:p>
          <a:p>
            <a:pPr eaLnBrk="0" fontAlgn="auto" latinLnBrk="1" hangingPunct="0"/>
            <a:r>
              <a:rPr lang="en-US" altLang="zh-CN">
                <a:solidFill>
                  <a:schemeClr val="tx1"/>
                </a:solidFill>
                <a:uFillTx/>
                <a:latin typeface="JetBrains Mono" panose="02000009000000000000" charset="0"/>
              </a:rPr>
              <a:t>(% 8 5 2)  # 1</a:t>
            </a:r>
            <a:endParaRPr lang="en-US" altLang="zh-CN">
              <a:solidFill>
                <a:schemeClr val="tx1"/>
              </a:solidFill>
              <a:uFillTx/>
              <a:latin typeface="JetBrains Mono" panose="02000009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9325" y="5021580"/>
            <a:ext cx="2503805" cy="3683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eaLnBrk="0" fontAlgn="auto" latinLnBrk="1" hangingPunct="0"/>
            <a:r>
              <a:rPr lang="en-US" altLang="zh-CN">
                <a:solidFill>
                  <a:schemeClr val="tx1"/>
                </a:solidFill>
                <a:uFillTx/>
                <a:latin typeface="JetBrains Mono" panose="02000009000000000000" charset="0"/>
              </a:rPr>
              <a:t>(// 6 1.3) # 4</a:t>
            </a:r>
            <a:endParaRPr lang="en-US" altLang="zh-CN">
              <a:solidFill>
                <a:schemeClr val="tx1"/>
              </a:solidFill>
              <a:uFillTx/>
              <a:latin typeface="JetBrains Mono" panose="02000009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49325" y="5741035"/>
            <a:ext cx="2712720" cy="3683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eaLnBrk="0" fontAlgn="auto" latinLnBrk="1" hangingPunct="0"/>
            <a:r>
              <a:rPr lang="en-US" altLang="zh-CN">
                <a:solidFill>
                  <a:schemeClr val="tx1"/>
                </a:solidFill>
                <a:uFillTx/>
                <a:latin typeface="JetBrains Mono" panose="02000009000000000000" charset="0"/>
              </a:rPr>
              <a:t>(** 2 3 4) # 4096</a:t>
            </a:r>
            <a:endParaRPr lang="en-US" altLang="zh-CN">
              <a:solidFill>
                <a:schemeClr val="tx1"/>
              </a:solidFill>
              <a:uFillTx/>
              <a:latin typeface="JetBrains Mono" panose="02000009000000000000" charset="0"/>
            </a:endParaRPr>
          </a:p>
        </p:txBody>
      </p:sp>
      <p:sp>
        <p:nvSpPr>
          <p:cNvPr id="14" name="内容占位符 7"/>
          <p:cNvSpPr>
            <a:spLocks noGrp="1"/>
          </p:cNvSpPr>
          <p:nvPr/>
        </p:nvSpPr>
        <p:spPr>
          <a:xfrm>
            <a:off x="8216265" y="1911350"/>
            <a:ext cx="3132000" cy="41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JetBrains Mono" panose="02000009000000000000" charset="0"/>
                <a:cs typeface="JetBrains Mono" panose="02000009000000000000" charset="0"/>
                <a:sym typeface="+mn-ea"/>
              </a:rPr>
              <a:t>(&gt; 3 2 1)	# !t</a:t>
            </a:r>
            <a:endParaRPr lang="en-US" altLang="zh-CN">
              <a:solidFill>
                <a:schemeClr val="tx1"/>
              </a:solidFill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JetBrains Mono" panose="02000009000000000000" charset="0"/>
                <a:cs typeface="JetBrains Mono" panose="02000009000000000000" charset="0"/>
                <a:sym typeface="+mn-ea"/>
              </a:rPr>
              <a:t>(&gt;= 3 2 4)	# !f</a:t>
            </a:r>
            <a:endParaRPr lang="en-US" altLang="zh-CN">
              <a:solidFill>
                <a:schemeClr val="tx1"/>
              </a:solidFill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JetBrains Mono" panose="02000009000000000000" charset="0"/>
                <a:cs typeface="JetBrains Mono" panose="02000009000000000000" charset="0"/>
                <a:sym typeface="+mn-ea"/>
              </a:rPr>
              <a:t>&lt; 	# </a:t>
            </a:r>
            <a:r>
              <a:rPr lang="zh-CN" altLang="zh-CN">
                <a:solidFill>
                  <a:schemeClr val="tx1"/>
                </a:solidFill>
                <a:latin typeface="JetBrains Mono" panose="02000009000000000000" charset="0"/>
                <a:cs typeface="JetBrains Mono" panose="02000009000000000000" charset="0"/>
                <a:sym typeface="+mn-ea"/>
              </a:rPr>
              <a:t>小于</a:t>
            </a:r>
            <a:endParaRPr lang="en-US" altLang="zh-CN">
              <a:solidFill>
                <a:schemeClr val="tx1"/>
              </a:solidFill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JetBrains Mono" panose="02000009000000000000" charset="0"/>
                <a:cs typeface="JetBrains Mono" panose="02000009000000000000" charset="0"/>
                <a:sym typeface="+mn-ea"/>
              </a:rPr>
              <a:t>&lt;=	# </a:t>
            </a:r>
            <a:r>
              <a:rPr lang="zh-CN" altLang="en-US">
                <a:solidFill>
                  <a:schemeClr val="tx1"/>
                </a:solidFill>
                <a:latin typeface="JetBrains Mono" panose="02000009000000000000" charset="0"/>
                <a:cs typeface="JetBrains Mono" panose="02000009000000000000" charset="0"/>
                <a:sym typeface="+mn-ea"/>
              </a:rPr>
              <a:t>小于等于</a:t>
            </a:r>
            <a:endParaRPr lang="zh-CN" altLang="en-US">
              <a:solidFill>
                <a:schemeClr val="tx1"/>
              </a:solidFill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JetBrains Mono" panose="02000009000000000000" charset="0"/>
                <a:cs typeface="JetBrains Mono" panose="02000009000000000000" charset="0"/>
                <a:sym typeface="+mn-ea"/>
              </a:rPr>
              <a:t>==	# </a:t>
            </a:r>
            <a:r>
              <a:rPr lang="zh-CN">
                <a:solidFill>
                  <a:schemeClr val="tx1"/>
                </a:solidFill>
                <a:latin typeface="JetBrains Mono" panose="02000009000000000000" charset="0"/>
                <a:cs typeface="JetBrains Mono" panose="02000009000000000000" charset="0"/>
                <a:sym typeface="+mn-ea"/>
              </a:rPr>
              <a:t>等于（特殊）</a:t>
            </a:r>
            <a:endParaRPr lang="zh-CN" altLang="en-US">
              <a:solidFill>
                <a:schemeClr val="tx1"/>
              </a:solidFill>
              <a:latin typeface="JetBrains Mono" panose="02000009000000000000" charset="0"/>
              <a:cs typeface="JetBrains Mono" panose="02000009000000000000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示例（结构化编程）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顺序、分支、循环、</a:t>
            </a:r>
            <a:r>
              <a:rPr lang="zh-CN" altLang="en-US"/>
              <a:t>异常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pPr marL="0" indent="0">
              <a:buNone/>
            </a:pPr>
            <a:r>
              <a:rPr lang="en-US" altLang="zh-CN" sz="1300">
                <a:latin typeface="JetBrains Mono" panose="02000009000000000000" charset="0"/>
                <a:cs typeface="JetBrains Mono" panose="02000009000000000000" charset="0"/>
              </a:rPr>
              <a:t># </a:t>
            </a:r>
            <a:r>
              <a:rPr lang="zh-CN" altLang="zh-CN" sz="1300">
                <a:latin typeface="JetBrains Mono" panose="02000009000000000000" charset="0"/>
                <a:cs typeface="JetBrains Mono" panose="02000009000000000000" charset="0"/>
              </a:rPr>
              <a:t>分支示例，运行结果：打印</a:t>
            </a:r>
            <a:r>
              <a:rPr lang="en-US" altLang="zh-CN" sz="1300">
                <a:latin typeface="JetBrains Mono" panose="02000009000000000000" charset="0"/>
                <a:cs typeface="JetBrains Mono" panose="02000009000000000000" charset="0"/>
              </a:rPr>
              <a:t>“else”</a:t>
            </a:r>
            <a:r>
              <a:rPr lang="zh-CN" altLang="en-US" sz="1300">
                <a:latin typeface="JetBrains Mono" panose="02000009000000000000" charset="0"/>
                <a:cs typeface="JetBrains Mono" panose="02000009000000000000" charset="0"/>
              </a:rPr>
              <a:t>，返回</a:t>
            </a:r>
            <a:r>
              <a:rPr lang="en-US" altLang="zh-CN" sz="1300">
                <a:latin typeface="JetBrains Mono" panose="02000009000000000000" charset="0"/>
                <a:cs typeface="JetBrains Mono" panose="02000009000000000000" charset="0"/>
              </a:rPr>
              <a:t>3</a:t>
            </a:r>
            <a:endParaRPr lang="zh-CN" altLang="zh-CN" sz="1300"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altLang="zh-CN" sz="1300">
                <a:latin typeface="JetBrains Mono" panose="02000009000000000000" charset="0"/>
                <a:cs typeface="JetBrains Mono" panose="02000009000000000000" charset="0"/>
              </a:rPr>
              <a:t>(? (~ !t) (&lt;&lt;&lt; “then”) (&lt;&lt;&lt; “else”) 3)</a:t>
            </a:r>
            <a:endParaRPr lang="en-US" altLang="zh-CN" sz="1300"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endParaRPr lang="en-US" altLang="zh-CN" sz="1300"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altLang="zh-CN" sz="1300">
                <a:latin typeface="JetBrains Mono" panose="02000009000000000000" charset="0"/>
                <a:cs typeface="JetBrains Mono" panose="02000009000000000000" charset="0"/>
              </a:rPr>
              <a:t># </a:t>
            </a:r>
            <a:r>
              <a:rPr lang="zh-CN" altLang="zh-CN" sz="1300">
                <a:latin typeface="JetBrains Mono" panose="02000009000000000000" charset="0"/>
                <a:cs typeface="JetBrains Mono" panose="02000009000000000000" charset="0"/>
              </a:rPr>
              <a:t>（死）</a:t>
            </a:r>
            <a:r>
              <a:rPr lang="zh-CN" altLang="en-US" sz="1300">
                <a:latin typeface="JetBrains Mono" panose="02000009000000000000" charset="0"/>
                <a:cs typeface="JetBrains Mono" panose="02000009000000000000" charset="0"/>
              </a:rPr>
              <a:t>循环，运行结果：不停打印两句话</a:t>
            </a:r>
            <a:endParaRPr lang="zh-CN" altLang="en-US" sz="1300"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altLang="en-US" sz="1300">
                <a:latin typeface="JetBrains Mono" panose="02000009000000000000" charset="0"/>
                <a:cs typeface="JetBrains Mono" panose="02000009000000000000" charset="0"/>
              </a:rPr>
              <a:t>(: (&lt;&lt;&lt; “loop body 1”) </a:t>
            </a:r>
            <a:r>
              <a:rPr lang="en-US" altLang="en-US" sz="1300">
                <a:latin typeface="JetBrains Mono" panose="02000009000000000000" charset="0"/>
                <a:cs typeface="JetBrains Mono" panose="02000009000000000000" charset="0"/>
                <a:sym typeface="+mn-ea"/>
              </a:rPr>
              <a:t>(&lt;&lt;&lt; “loop body 2”) )</a:t>
            </a:r>
            <a:endParaRPr lang="en-US" altLang="en-US" sz="1300">
              <a:latin typeface="JetBrains Mono" panose="02000009000000000000" charset="0"/>
              <a:cs typeface="JetBrains Mono" panose="02000009000000000000" charset="0"/>
              <a:sym typeface="+mn-ea"/>
            </a:endParaRPr>
          </a:p>
          <a:p>
            <a:pPr marL="0" indent="0">
              <a:buNone/>
            </a:pPr>
            <a:endParaRPr lang="en-US" altLang="en-US" sz="1300"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altLang="en-US" sz="1300">
                <a:latin typeface="JetBrains Mono" panose="02000009000000000000" charset="0"/>
                <a:cs typeface="JetBrains Mono" panose="02000009000000000000" charset="0"/>
              </a:rPr>
              <a:t># </a:t>
            </a:r>
            <a:r>
              <a:rPr lang="zh-CN" altLang="en-US" sz="1300">
                <a:latin typeface="JetBrains Mono" panose="02000009000000000000" charset="0"/>
                <a:cs typeface="JetBrains Mono" panose="02000009000000000000" charset="0"/>
              </a:rPr>
              <a:t>异常，运行结果：打印</a:t>
            </a:r>
            <a:r>
              <a:rPr lang="en-US" altLang="zh-CN" sz="1300">
                <a:latin typeface="JetBrains Mono" panose="02000009000000000000" charset="0"/>
                <a:cs typeface="JetBrains Mono" panose="02000009000000000000" charset="0"/>
              </a:rPr>
              <a:t>“try 1”</a:t>
            </a:r>
            <a:r>
              <a:rPr lang="zh-CN" altLang="en-US" sz="1300">
                <a:latin typeface="JetBrains Mono" panose="02000009000000000000" charset="0"/>
                <a:cs typeface="JetBrains Mono" panose="02000009000000000000" charset="0"/>
              </a:rPr>
              <a:t>和</a:t>
            </a:r>
            <a:r>
              <a:rPr lang="en-US" altLang="zh-CN" sz="1300">
                <a:latin typeface="JetBrains Mono" panose="02000009000000000000" charset="0"/>
                <a:cs typeface="JetBrains Mono" panose="02000009000000000000" charset="0"/>
              </a:rPr>
              <a:t>6</a:t>
            </a:r>
            <a:r>
              <a:rPr lang="zh-CN" altLang="en-US" sz="1300">
                <a:latin typeface="JetBrains Mono" panose="02000009000000000000" charset="0"/>
                <a:cs typeface="JetBrains Mono" panose="02000009000000000000" charset="0"/>
              </a:rPr>
              <a:t>，返回</a:t>
            </a:r>
            <a:r>
              <a:rPr lang="en-US" altLang="zh-CN" sz="1300">
                <a:latin typeface="JetBrains Mono" panose="02000009000000000000" charset="0"/>
                <a:cs typeface="JetBrains Mono" panose="02000009000000000000" charset="0"/>
              </a:rPr>
              <a:t>6</a:t>
            </a:r>
            <a:endParaRPr lang="zh-CN" altLang="en-US" sz="1300"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altLang="en-US" sz="1300">
                <a:latin typeface="JetBrains Mono" panose="02000009000000000000" charset="0"/>
                <a:cs typeface="JetBrains Mono" panose="02000009000000000000" charset="0"/>
              </a:rPr>
              <a:t>(; “e” (&lt;&lt;&lt; (+ e 3)) (&lt;&lt;&lt; “try 1”) (, 3) )</a:t>
            </a:r>
            <a:endParaRPr lang="en-US" altLang="en-US" sz="1300"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endParaRPr lang="en-US" altLang="zh-CN" sz="1300">
              <a:latin typeface="JetBrains Mono" panose="02000009000000000000" charset="0"/>
              <a:cs typeface="JetBrains Mono" panose="020000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1300">
                <a:latin typeface="JetBrains Mono" panose="02000009000000000000" charset="0"/>
                <a:cs typeface="JetBrains Mono" panose="02000009000000000000" charset="0"/>
                <a:sym typeface="+mn-ea"/>
              </a:rPr>
              <a:t># </a:t>
            </a:r>
            <a:r>
              <a:rPr lang="zh-CN" altLang="en-US" sz="1300">
                <a:latin typeface="JetBrains Mono" panose="02000009000000000000" charset="0"/>
                <a:cs typeface="JetBrains Mono" panose="02000009000000000000" charset="0"/>
                <a:sym typeface="+mn-ea"/>
              </a:rPr>
              <a:t>顺序没有专门语法，</a:t>
            </a:r>
            <a:r>
              <a:rPr lang="zh-CN" altLang="zh-CN" sz="1300">
                <a:latin typeface="JetBrains Mono" panose="02000009000000000000" charset="0"/>
                <a:cs typeface="JetBrains Mono" panose="02000009000000000000" charset="0"/>
                <a:sym typeface="+mn-ea"/>
              </a:rPr>
              <a:t>很多地方自带顺序结构</a:t>
            </a:r>
            <a:endParaRPr lang="en-US" altLang="en-US" sz="1300"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altLang="en-US" sz="1300">
                <a:latin typeface="JetBrains Mono" panose="02000009000000000000" charset="0"/>
                <a:cs typeface="JetBrains Mono" panose="02000009000000000000" charset="0"/>
              </a:rPr>
              <a:t># </a:t>
            </a:r>
            <a:r>
              <a:rPr lang="zh-CN" altLang="en-US" sz="1300">
                <a:latin typeface="JetBrains Mono" panose="02000009000000000000" charset="0"/>
                <a:cs typeface="JetBrains Mono" panose="02000009000000000000" charset="0"/>
              </a:rPr>
              <a:t>使用异常打断循环</a:t>
            </a:r>
            <a:endParaRPr lang="zh-CN" altLang="en-US" sz="1300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0000"/>
          </a:bodyPr>
          <a:p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>
                <a:latin typeface="JetBrains Mono" panose="02000009000000000000" charset="0"/>
                <a:cs typeface="JetBrains Mono" panose="02000009000000000000" charset="0"/>
              </a:rPr>
              <a:t># </a:t>
            </a:r>
            <a:r>
              <a:rPr lang="zh-CN" altLang="en-US">
                <a:latin typeface="JetBrains Mono" panose="02000009000000000000" charset="0"/>
                <a:cs typeface="JetBrains Mono" panose="02000009000000000000" charset="0"/>
              </a:rPr>
              <a:t>赋值变量</a:t>
            </a:r>
            <a:endParaRPr lang="en-US" altLang="zh-CN"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altLang="zh-CN">
                <a:latin typeface="JetBrains Mono" panose="02000009000000000000" charset="0"/>
                <a:cs typeface="JetBrains Mono" panose="02000009000000000000" charset="0"/>
              </a:rPr>
              <a:t>(= "k" 3 "b" 6)</a:t>
            </a:r>
            <a:endParaRPr lang="en-US" altLang="zh-CN"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endParaRPr lang="en-US" altLang="zh-CN"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altLang="zh-CN">
                <a:latin typeface="JetBrains Mono" panose="02000009000000000000" charset="0"/>
                <a:cs typeface="JetBrains Mono" panose="02000009000000000000" charset="0"/>
              </a:rPr>
              <a:t>(= "linear" (</a:t>
            </a:r>
            <a:r>
              <a:rPr lang="en-US" altLang="zh-CN">
                <a:highlight>
                  <a:srgbClr val="FFFF00"/>
                </a:highlight>
                <a:latin typeface="JetBrains Mono" panose="02000009000000000000" charset="0"/>
                <a:cs typeface="JetBrains Mono" panose="02000009000000000000" charset="0"/>
              </a:rPr>
              <a:t>``</a:t>
            </a:r>
            <a:r>
              <a:rPr lang="en-US" altLang="zh-CN">
                <a:latin typeface="JetBrains Mono" panose="02000009000000000000" charset="0"/>
                <a:cs typeface="JetBrains Mono" panose="02000009000000000000" charset="0"/>
              </a:rPr>
              <a:t> "args"</a:t>
            </a:r>
            <a:endParaRPr lang="en-US" altLang="zh-CN"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altLang="zh-CN">
                <a:latin typeface="JetBrains Mono" panose="02000009000000000000" charset="0"/>
                <a:cs typeface="JetBrains Mono" panose="02000009000000000000" charset="0"/>
              </a:rPr>
              <a:t>  </a:t>
            </a:r>
            <a:r>
              <a:rPr lang="en-US" altLang="zh-CN">
                <a:latin typeface="JetBrains Mono" panose="02000009000000000000" charset="0"/>
                <a:cs typeface="JetBrains Mono" panose="02000009000000000000" charset="0"/>
                <a:sym typeface="+mn-ea"/>
              </a:rPr>
              <a:t># y = k * x + b</a:t>
            </a:r>
            <a:endParaRPr lang="en-US" altLang="zh-CN"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altLang="zh-CN">
                <a:latin typeface="JetBrains Mono" panose="02000009000000000000" charset="0"/>
                <a:cs typeface="JetBrains Mono" panose="02000009000000000000" charset="0"/>
              </a:rPr>
              <a:t>  (+ b (* k (vector-get args 0)))</a:t>
            </a:r>
            <a:endParaRPr lang="en-US" altLang="zh-CN"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altLang="zh-CN">
                <a:latin typeface="JetBrains Mono" panose="02000009000000000000" charset="0"/>
                <a:cs typeface="JetBrains Mono" panose="02000009000000000000" charset="0"/>
              </a:rPr>
              <a:t>))</a:t>
            </a:r>
            <a:endParaRPr lang="en-US" altLang="zh-CN"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endParaRPr lang="en-US" altLang="zh-CN"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altLang="zh-CN">
                <a:latin typeface="JetBrains Mono" panose="02000009000000000000" charset="0"/>
                <a:cs typeface="JetBrains Mono" panose="02000009000000000000" charset="0"/>
              </a:rPr>
              <a:t># 打印 15</a:t>
            </a:r>
            <a:endParaRPr lang="en-US" altLang="zh-CN"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altLang="zh-CN">
                <a:latin typeface="JetBrains Mono" panose="02000009000000000000" charset="0"/>
                <a:cs typeface="JetBrains Mono" panose="02000009000000000000" charset="0"/>
              </a:rPr>
              <a:t>(&lt;&lt;&lt; (linear 3))</a:t>
            </a:r>
            <a:endParaRPr lang="en-US" altLang="zh-CN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示例（元</a:t>
            </a:r>
            <a:r>
              <a:rPr lang="zh-CN" altLang="en-US"/>
              <a:t>编程）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定义</a:t>
            </a:r>
            <a:r>
              <a:rPr lang="zh-CN" altLang="en-US"/>
              <a:t>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/>
                </a:solidFill>
              </a:rPr>
              <a:t># 定义一个带标签的循环语法：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/>
                </a:solidFill>
              </a:rPr>
              <a:t>#  (:: tag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/>
                </a:solidFill>
              </a:rPr>
              <a:t>#    &lt;body&gt;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/>
                </a:solidFill>
              </a:rPr>
              <a:t>#    (, tag)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/>
                </a:solidFill>
              </a:rPr>
              <a:t>#  )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/>
                </a:solidFill>
              </a:rPr>
              <a:t>(= "::" (` "ctx" "args"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/>
                </a:solidFill>
              </a:rPr>
              <a:t>  (= "tag" ($ ctx (vector-get args 0)))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/>
                </a:solidFill>
              </a:rPr>
              <a:t>  (; "t"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/>
                </a:solidFill>
              </a:rPr>
              <a:t>    (? (== t tag) ! (, t))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/>
                </a:solidFill>
              </a:rPr>
              <a:t>    (= "size" (vector-size args))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/>
                </a:solidFill>
              </a:rPr>
              <a:t>    (= "i" 0)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/>
                </a:solidFill>
              </a:rPr>
              <a:t>    (: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/>
                </a:solidFill>
              </a:rPr>
              <a:t>      (? (== i size) (= "i" 0)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/>
                </a:solidFill>
              </a:rPr>
              <a:t>        ($ ctx (vector-get args i))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/>
                </a:solidFill>
              </a:rPr>
              <a:t>      )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/>
                </a:solidFill>
              </a:rPr>
              <a:t>      (= "i" (+ i 1))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/>
                </a:solidFill>
              </a:rPr>
              <a:t>))))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0000"/>
          </a:bodyPr>
          <a:p>
            <a:r>
              <a:rPr lang="zh-CN" altLang="en-US"/>
              <a:t>使用</a:t>
            </a:r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algn="l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</a:rPr>
              <a:t>(= "x" 0)</a:t>
            </a:r>
            <a:endParaRPr lang="zh-CN" altLang="en-US" sz="160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zh-CN" altLang="en-US" sz="160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altLang="en-US" sz="1600">
                <a:solidFill>
                  <a:schemeClr val="tx1"/>
                </a:solidFill>
              </a:rPr>
              <a:t>(;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"</a:t>
            </a:r>
            <a:r>
              <a:rPr lang="en-US" altLang="en-US" sz="1600">
                <a:solidFill>
                  <a:schemeClr val="tx1"/>
                </a:solidFill>
              </a:rPr>
              <a:t>e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"</a:t>
            </a:r>
            <a:r>
              <a:rPr lang="en-US" altLang="en-US" sz="1600">
                <a:solidFill>
                  <a:schemeClr val="tx1"/>
                </a:solidFill>
              </a:rPr>
              <a:t> e </a:t>
            </a:r>
            <a:r>
              <a:rPr lang="zh-CN" altLang="en-US" sz="1600">
                <a:solidFill>
                  <a:schemeClr val="tx1"/>
                </a:solidFill>
              </a:rPr>
              <a:t>(:: "outer"</a:t>
            </a:r>
            <a:endParaRPr lang="zh-CN" altLang="en-US" sz="160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</a:rPr>
              <a:t>  (? (== x 4) (, x))</a:t>
            </a:r>
            <a:endParaRPr lang="zh-CN" altLang="en-US" sz="160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zh-CN" altLang="en-US" sz="160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</a:rPr>
              <a:t>  (= "y" 0)</a:t>
            </a:r>
            <a:endParaRPr lang="zh-CN" altLang="en-US" sz="160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</a:rPr>
              <a:t>  (:: "inner"</a:t>
            </a:r>
            <a:endParaRPr lang="zh-CN" altLang="en-US" sz="160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</a:rPr>
              <a:t>    (? (== y 10) (, "outer"))</a:t>
            </a:r>
            <a:endParaRPr lang="zh-CN" altLang="en-US" sz="160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</a:rPr>
              <a:t> </a:t>
            </a:r>
            <a:r>
              <a:rPr lang="en-US" altLang="zh-CN" sz="1600">
                <a:solidFill>
                  <a:schemeClr val="tx1"/>
                </a:solidFill>
              </a:rPr>
              <a:t>   </a:t>
            </a:r>
            <a:r>
              <a:rPr lang="zh-CN" altLang="en-US" sz="1600">
                <a:solidFill>
                  <a:schemeClr val="tx1"/>
                </a:solidFill>
              </a:rPr>
              <a:t># 这会直接让外层循环退出</a:t>
            </a:r>
            <a:endParaRPr lang="zh-CN" altLang="en-US" sz="160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zh-CN" altLang="en-US" sz="160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</a:rPr>
              <a:t>    (= "y" (+ y 1))</a:t>
            </a:r>
            <a:endParaRPr lang="zh-CN" altLang="en-US" sz="160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</a:rPr>
              <a:t>  )</a:t>
            </a:r>
            <a:endParaRPr lang="zh-CN" altLang="en-US" sz="160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zh-CN" altLang="en-US" sz="160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</a:rPr>
              <a:t>  (= "x" (+ x 1))</a:t>
            </a:r>
            <a:endParaRPr lang="zh-CN" altLang="en-US" sz="160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</a:rPr>
              <a:t>)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  <a:endParaRPr lang="zh-CN" altLang="en-US" sz="160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zh-CN" altLang="en-US" sz="160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</a:rPr>
              <a:t>(&lt;&lt;&lt; x) # </a:t>
            </a:r>
            <a:r>
              <a:rPr lang="zh-CN" altLang="en-US" sz="1600">
                <a:solidFill>
                  <a:schemeClr val="tx1"/>
                </a:solidFill>
              </a:rPr>
              <a:t>这里会输出</a:t>
            </a:r>
            <a:r>
              <a:rPr lang="en-US" altLang="zh-CN" sz="1600">
                <a:solidFill>
                  <a:schemeClr val="tx1"/>
                </a:solidFill>
              </a:rPr>
              <a:t>0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运行时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运行时模型（</a:t>
            </a:r>
            <a:r>
              <a:rPr lang="zh-CN" altLang="en-US"/>
              <a:t>一）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一切的开始是</a:t>
            </a:r>
            <a:r>
              <a:rPr lang="en-US" altLang="zh-CN"/>
              <a:t>“</a:t>
            </a:r>
            <a:r>
              <a:rPr lang="zh-CN" altLang="en-US"/>
              <a:t>对象</a:t>
            </a:r>
            <a:r>
              <a:rPr lang="en-US" altLang="zh-CN"/>
              <a:t>”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对象是什么？（开放性）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对象上有些东西</a:t>
            </a:r>
            <a:endParaRPr lang="zh-CN" altLang="zh-CN"/>
          </a:p>
          <a:p>
            <a:pPr lvl="1"/>
            <a:r>
              <a:rPr lang="zh-CN" altLang="en-US"/>
              <a:t>类型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一个形而上的</a:t>
            </a:r>
            <a:r>
              <a:rPr lang="zh-CN" altLang="en-US"/>
              <a:t>性质</a:t>
            </a:r>
            <a:endParaRPr lang="zh-CN" altLang="en-US"/>
          </a:p>
          <a:p>
            <a:pPr lvl="1"/>
            <a:r>
              <a:rPr lang="zh-CN" altLang="en-US"/>
              <a:t>属性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和其它一些对象的联系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9" name="内容占位符 8" descr="未命名文件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91855" y="1313815"/>
            <a:ext cx="1143000" cy="1143000"/>
          </a:xfrm>
          <a:prstGeom prst="rect">
            <a:avLst/>
          </a:prstGeom>
        </p:spPr>
      </p:pic>
      <p:pic>
        <p:nvPicPr>
          <p:cNvPr id="10" name="图片 9" descr="未命名文件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855" y="1014095"/>
            <a:ext cx="2076450" cy="1781175"/>
          </a:xfrm>
          <a:prstGeom prst="rect">
            <a:avLst/>
          </a:prstGeom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PLACING_PICTURE_USER_VIEWPORT" val="{&quot;height&quot;:5340,&quot;width&quot;:8235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UNIT_PLACING_PICTURE_USER_VIEWPORT" val="{&quot;height&quot;:3864,&quot;width&quot;:5316}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PLACING_PICTURE_USER_VIEWPORT" val="{&quot;height&quot;:5340,&quot;width&quot;:8235}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COMMONDATA" val="eyJoZGlkIjoiMzMzOTRlNGNlMTE2ZThmOTIzYzUwZDU3MDk3MzgzNmIifQ==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3380</Words>
  <Application>WPS 演示</Application>
  <PresentationFormat>宽屏</PresentationFormat>
  <Paragraphs>397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Wingdings</vt:lpstr>
      <vt:lpstr>JetBrains Mono</vt:lpstr>
      <vt:lpstr>微软雅黑</vt:lpstr>
      <vt:lpstr>Arial Unicode MS</vt:lpstr>
      <vt:lpstr>Calibri</vt:lpstr>
      <vt:lpstr>Office 主题​​</vt:lpstr>
      <vt:lpstr>一个可拓展的、极简的 类Lisp解释系统（语言）</vt:lpstr>
      <vt:lpstr>简介、速览</vt:lpstr>
      <vt:lpstr>数据类型</vt:lpstr>
      <vt:lpstr>示例（hello, world!）</vt:lpstr>
      <vt:lpstr>示例（数字和逻辑）</vt:lpstr>
      <vt:lpstr>示例（结构化编程）</vt:lpstr>
      <vt:lpstr>示例（元编程）</vt:lpstr>
      <vt:lpstr>运行时模型</vt:lpstr>
      <vt:lpstr>运行时模型（一）</vt:lpstr>
      <vt:lpstr>运行时模型（二）</vt:lpstr>
      <vt:lpstr>运行时模型（三）</vt:lpstr>
      <vt:lpstr>运行时模型（四）</vt:lpstr>
      <vt:lpstr>运行时模型（五）</vt:lpstr>
      <vt:lpstr>语法语义详解</vt:lpstr>
      <vt:lpstr>语法语义详解（一）</vt:lpstr>
      <vt:lpstr>语法语义详解（二）</vt:lpstr>
      <vt:lpstr>语法语义详解（三）</vt:lpstr>
      <vt:lpstr>有什么特别的？</vt:lpstr>
      <vt:lpstr>动态性（一）</vt:lpstr>
      <vt:lpstr>动态性（二）</vt:lpstr>
      <vt:lpstr>开放性（一）</vt:lpstr>
      <vt:lpstr>开放性（二）</vt:lpstr>
      <vt:lpstr>意义与接下来的打算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这个人的名字真的好长好长好长啊</cp:lastModifiedBy>
  <cp:revision>378</cp:revision>
  <dcterms:created xsi:type="dcterms:W3CDTF">2019-06-19T02:08:00Z</dcterms:created>
  <dcterms:modified xsi:type="dcterms:W3CDTF">2022-06-22T07:00:21Z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761CD22D53F64FF58502279EC0D8649C</vt:lpwstr>
  </property>
</Properties>
</file>