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2" r:id="rId3"/>
    <p:sldId id="272" r:id="rId4"/>
    <p:sldId id="312" r:id="rId5"/>
    <p:sldId id="273" r:id="rId6"/>
    <p:sldId id="264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298" r:id="rId15"/>
    <p:sldId id="266" r:id="rId16"/>
    <p:sldId id="265" r:id="rId17"/>
    <p:sldId id="283" r:id="rId18"/>
    <p:sldId id="285" r:id="rId19"/>
    <p:sldId id="284" r:id="rId20"/>
    <p:sldId id="287" r:id="rId21"/>
    <p:sldId id="288" r:id="rId22"/>
    <p:sldId id="289" r:id="rId23"/>
    <p:sldId id="311" r:id="rId24"/>
    <p:sldId id="286" r:id="rId25"/>
    <p:sldId id="295" r:id="rId26"/>
    <p:sldId id="296" r:id="rId27"/>
    <p:sldId id="310" r:id="rId28"/>
    <p:sldId id="297" r:id="rId29"/>
    <p:sldId id="308" r:id="rId30"/>
    <p:sldId id="299" r:id="rId31"/>
    <p:sldId id="303" r:id="rId32"/>
    <p:sldId id="304" r:id="rId33"/>
    <p:sldId id="300" r:id="rId34"/>
    <p:sldId id="302" r:id="rId35"/>
    <p:sldId id="301" r:id="rId36"/>
    <p:sldId id="307" r:id="rId37"/>
    <p:sldId id="305" r:id="rId38"/>
    <p:sldId id="309" r:id="rId39"/>
    <p:sldId id="306" r:id="rId40"/>
    <p:sldId id="263" r:id="rId41"/>
    <p:sldId id="276" r:id="rId42"/>
    <p:sldId id="277" r:id="rId43"/>
    <p:sldId id="279" r:id="rId44"/>
    <p:sldId id="280" r:id="rId45"/>
    <p:sldId id="281" r:id="rId46"/>
    <p:sldId id="282" r:id="rId47"/>
    <p:sldId id="278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rsonal Intro" id="{40B81BB4-DF7B-499B-A49C-2F3604FC0D64}">
          <p14:sldIdLst>
            <p14:sldId id="256"/>
            <p14:sldId id="262"/>
            <p14:sldId id="272"/>
            <p14:sldId id="312"/>
          </p14:sldIdLst>
        </p14:section>
        <p14:section name="Introduction" id="{C2413331-63A4-433C-B926-C47A87D584FD}">
          <p14:sldIdLst>
            <p14:sldId id="273"/>
            <p14:sldId id="264"/>
            <p14:sldId id="267"/>
            <p14:sldId id="268"/>
            <p14:sldId id="269"/>
            <p14:sldId id="270"/>
            <p14:sldId id="271"/>
            <p14:sldId id="274"/>
            <p14:sldId id="275"/>
          </p14:sldIdLst>
        </p14:section>
        <p14:section name="Summary" id="{A9D9D059-A6AC-48E4-96A1-CDBECE767B8D}">
          <p14:sldIdLst>
            <p14:sldId id="298"/>
          </p14:sldIdLst>
        </p14:section>
        <p14:section name="Build your own shit" id="{9F988CDA-B77E-4B11-8FCD-69C96888C8AF}">
          <p14:sldIdLst>
            <p14:sldId id="266"/>
            <p14:sldId id="265"/>
            <p14:sldId id="283"/>
            <p14:sldId id="285"/>
            <p14:sldId id="284"/>
            <p14:sldId id="287"/>
            <p14:sldId id="288"/>
            <p14:sldId id="289"/>
            <p14:sldId id="311"/>
            <p14:sldId id="286"/>
            <p14:sldId id="295"/>
            <p14:sldId id="296"/>
            <p14:sldId id="310"/>
          </p14:sldIdLst>
        </p14:section>
        <p14:section name="Why should I do this?" id="{4B6C02AF-A71C-48BD-A59D-5C85E101DD10}">
          <p14:sldIdLst>
            <p14:sldId id="297"/>
            <p14:sldId id="308"/>
            <p14:sldId id="299"/>
            <p14:sldId id="303"/>
            <p14:sldId id="304"/>
            <p14:sldId id="300"/>
            <p14:sldId id="302"/>
            <p14:sldId id="301"/>
            <p14:sldId id="307"/>
            <p14:sldId id="305"/>
            <p14:sldId id="309"/>
            <p14:sldId id="306"/>
          </p14:sldIdLst>
        </p14:section>
        <p14:section name="END+QA" id="{1E32D58F-8EB9-47DF-98C2-18305ACE0135}">
          <p14:sldIdLst>
            <p14:sldId id="263"/>
            <p14:sldId id="276"/>
          </p14:sldIdLst>
        </p14:section>
        <p14:section name="Maya's rant on AI" id="{2E5F18B9-4D5C-4DAC-B3AA-FBEFBD2D3692}">
          <p14:sldIdLst>
            <p14:sldId id="277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18" autoAdjust="0"/>
  </p:normalViewPr>
  <p:slideViewPr>
    <p:cSldViewPr snapToGrid="0">
      <p:cViewPr varScale="1">
        <p:scale>
          <a:sx n="77" d="100"/>
          <a:sy n="77" d="100"/>
        </p:scale>
        <p:origin x="3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2DD2-8080-4965-818A-2E60C72E5957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B75F4-BEE6-4836-8A15-8517530721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21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over_Avian_Carriers#:~:text=In%20computer%20networking%2C%20IP%20over,released%20on%20April%201%2C%201990.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From </a:t>
            </a:r>
            <a:r>
              <a:rPr lang="fr-FR" dirty="0"/>
              <a:t>S</a:t>
            </a:r>
            <a:r>
              <a:rPr lang="en-CH" dirty="0" err="1"/>
              <a:t>witzerland</a:t>
            </a:r>
            <a:r>
              <a:rPr lang="en-CH" dirty="0"/>
              <a:t>, sadly not the </a:t>
            </a:r>
            <a:r>
              <a:rPr lang="fr-FR" dirty="0"/>
              <a:t>N</a:t>
            </a:r>
            <a:r>
              <a:rPr lang="en-CH" dirty="0" err="1"/>
              <a:t>ordic</a:t>
            </a:r>
            <a:r>
              <a:rPr lang="en-CH" dirty="0"/>
              <a:t> land of </a:t>
            </a:r>
            <a:r>
              <a:rPr lang="en-CH" dirty="0" err="1"/>
              <a:t>Blahaj</a:t>
            </a:r>
            <a:r>
              <a:rPr lang="en-CH" dirty="0"/>
              <a:t> (my beloved) or meatballs, but the </a:t>
            </a:r>
            <a:r>
              <a:rPr lang="en-CH" dirty="0" err="1"/>
              <a:t>cou</a:t>
            </a:r>
            <a:r>
              <a:rPr lang="fr-FR" dirty="0"/>
              <a:t>nt</a:t>
            </a:r>
            <a:r>
              <a:rPr lang="en-CH" dirty="0" err="1"/>
              <a:t>ry</a:t>
            </a:r>
            <a:r>
              <a:rPr lang="en-CH" dirty="0"/>
              <a:t> with about 50 different </a:t>
            </a:r>
            <a:r>
              <a:rPr lang="en-CH" dirty="0" err="1"/>
              <a:t>swiss</a:t>
            </a:r>
            <a:r>
              <a:rPr lang="en-CH" dirty="0"/>
              <a:t> </a:t>
            </a:r>
            <a:r>
              <a:rPr lang="en-CH" dirty="0" err="1"/>
              <a:t>german</a:t>
            </a:r>
            <a:r>
              <a:rPr lang="en-CH" dirty="0"/>
              <a:t> dialects (none of which are remotely close to </a:t>
            </a:r>
            <a:r>
              <a:rPr lang="en-CH" dirty="0" err="1"/>
              <a:t>german</a:t>
            </a:r>
            <a:r>
              <a:rPr lang="en-CH" dirty="0"/>
              <a:t>) and with 3 ways of saying 80 in French. Also cheese.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652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16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8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391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CH" b="0" i="0" dirty="0">
                <a:solidFill>
                  <a:srgbClr val="D1D5DB"/>
                </a:solidFill>
                <a:effectLst/>
                <a:latin typeface="Söhne"/>
              </a:rPr>
              <a:t>U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two neural networks (a generator and a discriminator) to generate new data that is similar to a training dataset. </a:t>
            </a:r>
            <a:endParaRPr lang="en-CH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CH" b="0" i="0" dirty="0">
                <a:solidFill>
                  <a:srgbClr val="D1D5DB"/>
                </a:solidFill>
                <a:effectLst/>
                <a:latin typeface="Söhne"/>
              </a:rPr>
              <a:t>S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ubset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of machine learning that uses neural networks with multiple layers to learn complex patterns in data</a:t>
            </a:r>
          </a:p>
          <a:p>
            <a:pPr algn="l">
              <a:buFont typeface="+mj-lt"/>
              <a:buAutoNum type="arabicPeriod"/>
            </a:pPr>
            <a:r>
              <a:rPr lang="en-CH" b="0" i="0" dirty="0">
                <a:solidFill>
                  <a:srgbClr val="D1D5DB"/>
                </a:solidFill>
                <a:effectLst/>
                <a:latin typeface="Söhne"/>
              </a:rPr>
              <a:t>T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ype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of AI that focuses on enabling machines to understand and generate human language. </a:t>
            </a:r>
            <a:r>
              <a:rPr lang="en-CH" b="0" i="0" dirty="0">
                <a:solidFill>
                  <a:srgbClr val="D1D5DB"/>
                </a:solidFill>
                <a:effectLst/>
                <a:latin typeface="Söhne"/>
              </a:rPr>
              <a:t>See also LLMs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Reinforcement learning is a type of machine learning that uses a reward-based system to train an AI agent to make decisions in an environment. Reinforcement learning has been used in robotics, game AI,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Computer Vision: Computer vision is a type of AI that focuses on enabling machines to interpret and analyze visual data, such as images and videos. Computer vision has been used in self-driving cars, facial recognition,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Expert Systems: Expert systems are AI programs that mimic the decision-making ability of a human expert in a specific field. Expert systems have been used in medical diagnosis, financial analysis, and other applications.</a:t>
            </a:r>
            <a:endParaRPr lang="en-CH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Swarm Intelligence: This is a type of AI that is inspired by the collective behavior of social animals such as ants, bees, and birds. Swarm intelligence algorithms are used in optimization, clustering,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Fuzzy Logic: Fuzzy logic is a type of AI that deals with uncertainty and imprecision in data. Fuzzy logic systems are used in control systems, decision-making,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Knowledge Representation and Reasoning (KRR): KRR is a type of AI that focuses on representing and reasoning about knowledge in a machine-readable form. KRR has been used in expert systems, natural language processing,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Cognitive Computing: Cognitive computing is a type of AI that is designed to mimic the human brain's ability to learn, reason, and make decisions. Cognitive computing has been used in healthcare, finance, and other industries.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Bayesian Networks: Bayesian networks are a type of AI that use probabilistic models to represent relationships between variables. Bayesian networks have been used in decision-making, risk assessment,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Evolutionary Computation: Evolutionary computation is a type of AI that is inspired by the process of natural selection. Evolutionary computation algorithms are used in optimization, machine learning, and other applications.</a:t>
            </a:r>
          </a:p>
          <a:p>
            <a:pPr algn="l">
              <a:buFont typeface="+mj-lt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89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4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My issue with that sentiment is that most wheels out there feel like they've been engineered for a bloody spaceship when I just need the cart to go over the hill to the next village.</a:t>
            </a:r>
            <a:br>
              <a:rPr lang="en-US" dirty="0"/>
            </a:b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75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Arrow 1: User</a:t>
            </a:r>
          </a:p>
          <a:p>
            <a:pPr marL="171450" indent="-171450">
              <a:buFontTx/>
              <a:buChar char="-"/>
            </a:pPr>
            <a:r>
              <a:rPr lang="en-CH" dirty="0"/>
              <a:t>Training</a:t>
            </a:r>
          </a:p>
          <a:p>
            <a:pPr marL="0" indent="0">
              <a:buFontTx/>
              <a:buNone/>
            </a:pPr>
            <a:endParaRPr lang="en-CH" dirty="0"/>
          </a:p>
          <a:p>
            <a:pPr marL="0" indent="0">
              <a:buFontTx/>
              <a:buNone/>
            </a:pPr>
            <a:r>
              <a:rPr lang="en-CH" dirty="0"/>
              <a:t>Arrow 2: Computer</a:t>
            </a:r>
          </a:p>
          <a:p>
            <a:pPr marL="171450" indent="-171450">
              <a:buFontTx/>
              <a:buChar char="-"/>
            </a:pPr>
            <a:r>
              <a:rPr lang="en-CH" dirty="0"/>
              <a:t>AV + Endpoint protection</a:t>
            </a:r>
          </a:p>
          <a:p>
            <a:pPr marL="0" indent="0">
              <a:buFontTx/>
              <a:buNone/>
            </a:pPr>
            <a:endParaRPr lang="en-CH" dirty="0"/>
          </a:p>
          <a:p>
            <a:pPr marL="0" indent="0">
              <a:buFontTx/>
              <a:buNone/>
            </a:pPr>
            <a:r>
              <a:rPr lang="en-CH" dirty="0"/>
              <a:t>Arrow 3: Inbound </a:t>
            </a:r>
            <a:r>
              <a:rPr lang="en-CH" dirty="0" err="1"/>
              <a:t>mailserver</a:t>
            </a:r>
            <a:endParaRPr lang="en-CH" dirty="0"/>
          </a:p>
          <a:p>
            <a:pPr marL="171450" indent="-171450">
              <a:buFontTx/>
              <a:buChar char="-"/>
            </a:pPr>
            <a:r>
              <a:rPr lang="en-CH" dirty="0"/>
              <a:t>The fun bits</a:t>
            </a:r>
          </a:p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</a:t>
            </a:r>
            <a:r>
              <a:rPr lang="en-CH" dirty="0" err="1"/>
              <a:t>ou</a:t>
            </a:r>
            <a:r>
              <a:rPr lang="en-CH" dirty="0"/>
              <a:t> give it to some person called AL, and they decide what to do with it.</a:t>
            </a:r>
          </a:p>
          <a:p>
            <a:endParaRPr lang="en-CH" dirty="0"/>
          </a:p>
          <a:p>
            <a:r>
              <a:rPr lang="en-CH" dirty="0"/>
              <a:t>Parenthesis about AI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79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</a:t>
            </a:r>
            <a:r>
              <a:rPr lang="en-CH" dirty="0" err="1"/>
              <a:t>ou</a:t>
            </a:r>
            <a:r>
              <a:rPr lang="en-CH" dirty="0"/>
              <a:t> give it to some person called AL, and they decide what to do with it.</a:t>
            </a:r>
          </a:p>
          <a:p>
            <a:endParaRPr lang="en-CH" dirty="0"/>
          </a:p>
          <a:p>
            <a:r>
              <a:rPr lang="en-CH" dirty="0"/>
              <a:t>Parenthesis about AI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1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7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RFC 1149: </a:t>
            </a:r>
            <a:r>
              <a:rPr lang="fr-FR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IP over </a:t>
            </a:r>
            <a:r>
              <a:rPr lang="fr-FR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Avian</a:t>
            </a:r>
            <a:r>
              <a:rPr lang="fr-FR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 Carriers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16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Fun fact, have you heard of </a:t>
            </a:r>
            <a:r>
              <a:rPr lang="en-CH" dirty="0" err="1"/>
              <a:t>polyfills</a:t>
            </a:r>
            <a:r>
              <a:rPr lang="en-CH" dirty="0"/>
              <a:t>? Or of core-</a:t>
            </a:r>
            <a:r>
              <a:rPr lang="en-CH" dirty="0" err="1"/>
              <a:t>js</a:t>
            </a:r>
            <a:r>
              <a:rPr lang="en-CH" dirty="0"/>
              <a:t>?</a:t>
            </a:r>
          </a:p>
          <a:p>
            <a:endParaRPr lang="en-CH" dirty="0"/>
          </a:p>
          <a:p>
            <a:r>
              <a:rPr lang="en-CH" dirty="0"/>
              <a:t>Cool, here’s the story of </a:t>
            </a:r>
            <a:r>
              <a:rPr lang="en-CH" dirty="0" err="1"/>
              <a:t>zloirock</a:t>
            </a:r>
            <a:r>
              <a:rPr lang="en-CH" dirty="0"/>
              <a:t>, aka Denis </a:t>
            </a:r>
            <a:r>
              <a:rPr lang="en-CH" dirty="0" err="1"/>
              <a:t>Pushkarev</a:t>
            </a:r>
            <a:r>
              <a:rPr lang="en-CH" dirty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60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H" dirty="0"/>
          </a:p>
          <a:p>
            <a:pPr marL="171450" indent="-171450">
              <a:buFontTx/>
              <a:buChar char="-"/>
            </a:pPr>
            <a:r>
              <a:rPr lang="en-CH" dirty="0"/>
              <a:t>Talk about </a:t>
            </a:r>
            <a:r>
              <a:rPr lang="en-CH" dirty="0" err="1"/>
              <a:t>Wavegame</a:t>
            </a:r>
            <a:endParaRPr lang="en-CH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81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790E-D388-1C97-B3E9-8F25B7D4F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FF806-084D-65E9-D575-E82FA6CC2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C1D31-28F5-9AA7-3777-6AF3975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2A30-09F1-7189-75C6-CD407D28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F7EB-8D0D-FE21-B2ED-9A71180D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1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0E11-4ADB-BCE2-90BF-737075BE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03857-2B07-5CFC-9DEE-C9F8371E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7159-E82A-C774-B826-0306D148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A5BF-8CD7-ADE6-DF3F-04CD3763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E4F5-B5CC-F588-7969-7D4CFBDF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97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E08D6-0C4D-CE46-0E32-9D2D3906B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A5590-0B85-AB75-5B7A-A70ABD0D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C087-D935-63FE-8707-3A64433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209B-0201-7B55-538C-CEBB8743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CAF8-530F-B530-2B9D-9FB9D53F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04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0AA6-B83A-A0AA-6A4E-17ECC37C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FA83-CB34-D561-4C36-B86B1924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BCAE-7F2F-CB11-5D89-F34EAFB8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2CF4-6672-5A47-9530-5D71538C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2861-1CFE-2776-6D72-2FF31C82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7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3830-D110-C9F2-2706-E0A3E044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EE74-4640-E020-F11E-EAE2D59D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040-34E5-FDFB-BD71-6A0C6678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6B75-0E87-2434-DA6F-1470EF3A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6C96-B5A9-6BE4-7795-D99F274B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6D85-9E1D-1A77-C5EA-4E72EE46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E6EB-3EEF-9AB2-32E0-7563AAE9B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51CC-FE75-1E54-5C88-0FDF27559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6C1CC-E532-6BA5-C051-2AD14D88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2203-817B-593B-7BE2-1FC538ED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822FB-DC97-F0E0-38C2-43DC4E4F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8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6F64-9A54-E74D-4E62-FAD868DA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844F-6386-D0E5-6A0C-A6E3828D7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A1CA7-2993-DAAA-DF2E-1E403803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61212-7046-9BAA-E528-FDCBFB19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370D8-FADD-8F21-0A8E-E5B88C19B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6B86B-3321-F34C-B0B7-6824EE0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5540A-A8A4-73C0-6F5D-6672744E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298B8-20D0-8837-63D5-C215E773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28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0541-44C0-B0AD-3770-B7A0431D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BE092-976C-78E4-787C-5FEA5FBB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83748-5E9B-AB20-E6F1-2E83A1AE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D6E43-B9C9-F8FA-5780-4D15AFB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0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98D68-C593-0AD4-9EE8-98C2411C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A0292-5968-DA20-3362-64E25A89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6CCC8-4724-D021-1BC0-BA1410C8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41D0-B534-C7FC-8C16-7641B76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29FB-1FEF-718C-6CEC-9EB4695E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6866-1811-3452-59C6-11593865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A80C-728D-0C53-0AFE-8AF3EC1F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9C25-32CC-8F72-C889-31ADBE12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0CB1-12ED-D835-77E7-E78307D3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6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E23-D267-A829-6FF7-1AD26C7B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13B76-A143-DA8D-8E52-9E5949F3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C3D2-27AB-9D57-184D-6ADCE50A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F14A7-9F88-3CD2-B87B-BBBA1135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99239-E417-61DF-0BE1-C92BCD93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C5B6-7231-F130-1FFF-1D9319F8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2EA03-D4E0-97D9-BECE-7F7F5B38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1A8F-01BA-8AA9-5ACF-A13A1F86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7E39-7BA8-79F3-6B2D-51959C739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C5BE-DFC0-4428-97D6-7BEC7C375876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4C918-2D55-56A5-D662-5E2DA66B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AE39-1D01-4277-16B7-A00A48D5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27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o/tview/" TargetMode="External"/><Relationship Id="rId2" Type="http://schemas.openxmlformats.org/officeDocument/2006/relationships/hyperlink" Target="https://github.com/Textualize/textua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hyperlink" Target="https://atomicnicos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www.linkedin.com/in/nicolas-boeckh" TargetMode="Externa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guide.com/symbols/cross-mar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DC60-5459-B2E6-4A37-210E01944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 err="1">
                <a:effectLst/>
                <a:latin typeface="Inter"/>
              </a:rPr>
              <a:t>Bring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your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own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tooling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0D0E-FE1C-7BE0-1513-37142211B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hidden art of building shit that works for your specific use 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8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292D-9D48-0990-782F-075504D0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people at &lt;workplace&gt; get </a:t>
            </a:r>
            <a:r>
              <a:rPr lang="en-CH" dirty="0" err="1"/>
              <a:t>thes</a:t>
            </a:r>
            <a:r>
              <a:rPr lang="fr-FR" dirty="0"/>
              <a:t>e</a:t>
            </a:r>
            <a:r>
              <a:rPr lang="en-CH" dirty="0"/>
              <a:t>!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8DEEF-D8A2-1A4C-CE58-A3D8A930C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320" y="1825625"/>
            <a:ext cx="682336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141ED2-4417-6C85-48EE-2137E3A4A91B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9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E541-4E70-DA65-4C4C-65BC176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 I need to have a *thing* in a *place*</a:t>
            </a:r>
            <a:endParaRPr lang="fr-FR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40C8A2B-9065-2601-CFE4-1571AA5E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89" y="2199253"/>
            <a:ext cx="3917620" cy="40152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EBCA6E-CB20-A906-6B77-4F97F5DF964E}"/>
              </a:ext>
            </a:extLst>
          </p:cNvPr>
          <p:cNvCxnSpPr>
            <a:cxnSpLocks/>
          </p:cNvCxnSpPr>
          <p:nvPr/>
        </p:nvCxnSpPr>
        <p:spPr>
          <a:xfrm>
            <a:off x="5251010" y="1801640"/>
            <a:ext cx="844990" cy="118600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66551-7E0F-BE05-BA48-833F6FF1AEEA}"/>
              </a:ext>
            </a:extLst>
          </p:cNvPr>
          <p:cNvCxnSpPr>
            <a:cxnSpLocks/>
          </p:cNvCxnSpPr>
          <p:nvPr/>
        </p:nvCxnSpPr>
        <p:spPr>
          <a:xfrm flipH="1">
            <a:off x="7657722" y="5397759"/>
            <a:ext cx="1676401" cy="28707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9294B-40E0-7843-DACC-4195AA063E23}"/>
              </a:ext>
            </a:extLst>
          </p:cNvPr>
          <p:cNvCxnSpPr>
            <a:cxnSpLocks/>
          </p:cNvCxnSpPr>
          <p:nvPr/>
        </p:nvCxnSpPr>
        <p:spPr>
          <a:xfrm>
            <a:off x="5673505" y="5069941"/>
            <a:ext cx="1533053" cy="47135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E30E3F-ACFD-AA65-CC8A-95D61432A1CC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8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B3C1-1A00-7663-B125-80BF7919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 this *purely hypothetical* scenario</a:t>
            </a:r>
            <a:endParaRPr lang="fr-F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650BDCF-34F6-4B9B-C170-5E3C7543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43" y="1825625"/>
            <a:ext cx="349851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C716F-07AA-3EC2-541F-21276108CCAB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D60C31-39B6-2849-6AFB-E15291F35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80" y="601373"/>
            <a:ext cx="6040839" cy="5655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679205-A4C2-1BCC-6BD2-82DCC3D5625D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8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C0C75-1F93-6FE7-EFA7-DBD99D4A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070E5-D008-838E-45A6-449391A72C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The general idea (</a:t>
            </a:r>
            <a:r>
              <a:rPr lang="fr-FR" b="0" i="0" dirty="0">
                <a:solidFill>
                  <a:srgbClr val="E8EAED"/>
                </a:solidFill>
                <a:effectLst/>
                <a:latin typeface="Google Sans"/>
              </a:rPr>
              <a:t>⬆️</a:t>
            </a:r>
            <a:r>
              <a:rPr lang="en-CH" dirty="0"/>
              <a:t>)</a:t>
            </a:r>
          </a:p>
          <a:p>
            <a:r>
              <a:rPr lang="en-CH" dirty="0"/>
              <a:t>What is scripting?</a:t>
            </a:r>
          </a:p>
          <a:p>
            <a:r>
              <a:rPr lang="en-CH" dirty="0"/>
              <a:t>What are the best languages to script in? (opinion)</a:t>
            </a:r>
          </a:p>
          <a:p>
            <a:r>
              <a:rPr lang="en-CH" dirty="0"/>
              <a:t>No, really why would I script?</a:t>
            </a:r>
          </a:p>
          <a:p>
            <a:r>
              <a:rPr lang="en-CH" dirty="0"/>
              <a:t>Bac</a:t>
            </a:r>
            <a:r>
              <a:rPr lang="fr-FR" dirty="0"/>
              <a:t>k</a:t>
            </a:r>
            <a:r>
              <a:rPr lang="en-CH" dirty="0"/>
              <a:t> to basics</a:t>
            </a:r>
            <a:endParaRPr lang="fr-FR" dirty="0"/>
          </a:p>
        </p:txBody>
      </p:sp>
      <p:pic>
        <p:nvPicPr>
          <p:cNvPr id="3074" name="Picture 2" descr="How to Write a Press Release Summary and Why It Matters - Newswire">
            <a:extLst>
              <a:ext uri="{FF2B5EF4-FFF2-40B4-BE49-F238E27FC236}">
                <a16:creationId xmlns:a16="http://schemas.microsoft.com/office/drawing/2014/main" id="{08325FC2-EF32-5CBE-E2B5-8E5955D25D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3F70D1-9307-444B-E26E-273DFB9B3CFF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2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BBB5B-C039-2328-4258-F61144B0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82" y="1850460"/>
            <a:ext cx="4984813" cy="315708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“Sometimes you just need a very fancy hammer”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5C540-65C4-293B-20B3-02CA8ED34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9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D7FCB2-7347-F115-681B-31ECB2F9BECE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CBA09-285C-C548-6908-B56CD41E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“I’m no software engineer”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1745AC-759D-7DDE-8312-DA8075A5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H" sz="3200" dirty="0"/>
              <a:t>Software Engineering</a:t>
            </a:r>
          </a:p>
          <a:p>
            <a:pPr marL="0" indent="0" algn="ctr">
              <a:buNone/>
            </a:pPr>
            <a:r>
              <a:rPr lang="en-CH" sz="3200" dirty="0"/>
              <a:t>≠</a:t>
            </a:r>
          </a:p>
          <a:p>
            <a:pPr marL="0" indent="0" algn="ctr">
              <a:buNone/>
            </a:pPr>
            <a:r>
              <a:rPr lang="en-CH" sz="3200" dirty="0"/>
              <a:t>“throwing together some hacky piece of kit that does the job”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290A3-0EDC-8B4E-9B46-381832E8BDE0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E5AF-62E1-1854-B258-1354B4A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 script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5224-3B05-E924-8517-04673154B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Test out ideas</a:t>
            </a:r>
          </a:p>
          <a:p>
            <a:r>
              <a:rPr lang="en-CH" dirty="0"/>
              <a:t>Automate a query</a:t>
            </a:r>
          </a:p>
          <a:p>
            <a:r>
              <a:rPr lang="en-CH" dirty="0"/>
              <a:t>Automate an action</a:t>
            </a:r>
          </a:p>
          <a:p>
            <a:r>
              <a:rPr lang="en-CH" dirty="0"/>
              <a:t>Do some fancy math</a:t>
            </a:r>
          </a:p>
          <a:p>
            <a:r>
              <a:rPr lang="en-CH" dirty="0"/>
              <a:t>Play with spreadsheets</a:t>
            </a:r>
          </a:p>
          <a:p>
            <a:r>
              <a:rPr lang="en-CH" dirty="0"/>
              <a:t>Play with API’s</a:t>
            </a:r>
          </a:p>
        </p:txBody>
      </p:sp>
      <p:pic>
        <p:nvPicPr>
          <p:cNvPr id="4098" name="Picture 2" descr="How to Create Better UI for Your Python Scripts | by Howard Tucan | The  Startup | Medium">
            <a:extLst>
              <a:ext uri="{FF2B5EF4-FFF2-40B4-BE49-F238E27FC236}">
                <a16:creationId xmlns:a16="http://schemas.microsoft.com/office/drawing/2014/main" id="{9FBC5CCB-A2EF-3E5F-DAD2-30393343A7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36475"/>
            <a:ext cx="5181600" cy="29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3F1307-ABFD-883D-9E9A-73BA303940BB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7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D7F5-06E1-B2A1-9A1D-1B815BA3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Life of a script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124E-8BDC-EF83-BB72-C4709D26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CH" dirty="0"/>
              <a:t>Do Thing 1</a:t>
            </a:r>
          </a:p>
          <a:p>
            <a:r>
              <a:rPr lang="en-CH" dirty="0"/>
              <a:t>Do Thing 1 and then Thing 2</a:t>
            </a:r>
          </a:p>
          <a:p>
            <a:r>
              <a:rPr lang="en-CH" dirty="0"/>
              <a:t>Do Thing 1 and then either (Thing 2 or Thing 3)</a:t>
            </a:r>
          </a:p>
          <a:p>
            <a:r>
              <a:rPr lang="en-CH" dirty="0"/>
              <a:t>Oh now I need user input or an argument to differentiate</a:t>
            </a:r>
          </a:p>
          <a:p>
            <a:r>
              <a:rPr lang="en-CH" dirty="0"/>
              <a:t>Oh I’m calling this from somewhere else so I </a:t>
            </a:r>
            <a:r>
              <a:rPr lang="en-CH" dirty="0" err="1"/>
              <a:t>needmore</a:t>
            </a:r>
            <a:r>
              <a:rPr lang="en-CH" dirty="0"/>
              <a:t> arguments</a:t>
            </a:r>
          </a:p>
          <a:p>
            <a:r>
              <a:rPr lang="en-CH" dirty="0"/>
              <a:t>Oh I’ve </a:t>
            </a:r>
            <a:r>
              <a:rPr lang="en-CH" dirty="0" err="1"/>
              <a:t>Dockerized</a:t>
            </a:r>
            <a:r>
              <a:rPr lang="en-CH" dirty="0"/>
              <a:t> it</a:t>
            </a:r>
          </a:p>
          <a:p>
            <a:r>
              <a:rPr lang="en-CH" dirty="0"/>
              <a:t>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6A116-845F-9A35-79C4-0416B5D61061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31ED-B546-5BF6-9FCE-AEAE75B8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Best languages to script in (</a:t>
            </a:r>
            <a:r>
              <a:rPr lang="en-CH" dirty="0" err="1"/>
              <a:t>imho</a:t>
            </a:r>
            <a:r>
              <a:rPr lang="en-CH" dirty="0"/>
              <a:t>)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CBC23-C2B5-F941-291E-18617E40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47420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AA92-3CEE-A829-F83A-09406EAD9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55372"/>
            <a:ext cx="5157787" cy="4034291"/>
          </a:xfrm>
        </p:spPr>
        <p:txBody>
          <a:bodyPr>
            <a:noAutofit/>
          </a:bodyPr>
          <a:lstStyle/>
          <a:p>
            <a:r>
              <a:rPr lang="en-CH" sz="2200" dirty="0"/>
              <a:t>Interpreted language</a:t>
            </a:r>
          </a:p>
          <a:p>
            <a:r>
              <a:rPr lang="en-CH" sz="2200" dirty="0"/>
              <a:t>Interpreters everywhere</a:t>
            </a:r>
          </a:p>
          <a:p>
            <a:endParaRPr lang="en-CH" sz="2200" dirty="0"/>
          </a:p>
          <a:p>
            <a:endParaRPr lang="en-CH" sz="2200" dirty="0"/>
          </a:p>
          <a:p>
            <a:r>
              <a:rPr lang="en-CH" sz="2200" dirty="0"/>
              <a:t>Pre-loaded with modules</a:t>
            </a:r>
          </a:p>
          <a:p>
            <a:r>
              <a:rPr lang="en-CH" sz="2200" dirty="0"/>
              <a:t>pypi.org has many more modules</a:t>
            </a:r>
          </a:p>
          <a:p>
            <a:endParaRPr lang="en-CH" sz="2200" dirty="0"/>
          </a:p>
          <a:p>
            <a:r>
              <a:rPr lang="en-CH" sz="2200" dirty="0"/>
              <a:t>Syntactically easy to understand</a:t>
            </a:r>
          </a:p>
          <a:p>
            <a:r>
              <a:rPr lang="en-CH" sz="2200" dirty="0"/>
              <a:t>Updated regularly</a:t>
            </a:r>
          </a:p>
          <a:p>
            <a:endParaRPr lang="en-CH" sz="2200" dirty="0"/>
          </a:p>
          <a:p>
            <a:endParaRPr lang="en-CH" sz="2200" dirty="0"/>
          </a:p>
          <a:p>
            <a:endParaRPr lang="en-CH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97934-1AC8-1450-2D10-668390B7C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47420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EB5B83-6691-B0DB-D2C8-3981924E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5372"/>
            <a:ext cx="5183188" cy="4337503"/>
          </a:xfrm>
        </p:spPr>
        <p:txBody>
          <a:bodyPr>
            <a:normAutofit/>
          </a:bodyPr>
          <a:lstStyle/>
          <a:p>
            <a:r>
              <a:rPr lang="en-CH" sz="2200" dirty="0"/>
              <a:t>Compiled language</a:t>
            </a:r>
          </a:p>
          <a:p>
            <a:r>
              <a:rPr lang="en-CH" sz="2200" dirty="0"/>
              <a:t>Compiles to many platforms</a:t>
            </a:r>
          </a:p>
          <a:p>
            <a:r>
              <a:rPr lang="en-CH" sz="2200" dirty="0"/>
              <a:t>Lightweight binaries</a:t>
            </a:r>
          </a:p>
          <a:p>
            <a:endParaRPr lang="en-CH" sz="2200" dirty="0"/>
          </a:p>
          <a:p>
            <a:r>
              <a:rPr lang="en-CH" sz="2200" dirty="0"/>
              <a:t>Many packages pre-loaded</a:t>
            </a:r>
          </a:p>
          <a:p>
            <a:r>
              <a:rPr lang="en-CH" sz="2200" dirty="0" err="1"/>
              <a:t>pkg.go.dev</a:t>
            </a:r>
            <a:r>
              <a:rPr lang="en-CH" sz="2200" dirty="0"/>
              <a:t> has many more packages</a:t>
            </a:r>
          </a:p>
          <a:p>
            <a:endParaRPr lang="en-CH" sz="2200" dirty="0"/>
          </a:p>
          <a:p>
            <a:r>
              <a:rPr lang="en-CH" sz="2200" dirty="0"/>
              <a:t>Syntactically easy to understand</a:t>
            </a:r>
          </a:p>
          <a:p>
            <a:r>
              <a:rPr lang="en-CH" sz="2200" dirty="0"/>
              <a:t>Updated regularly</a:t>
            </a:r>
          </a:p>
          <a:p>
            <a:r>
              <a:rPr lang="en-CH" sz="2200" dirty="0"/>
              <a:t>More graceful error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0DCD6-5D80-67B0-D971-DB3E95DC830E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493-25CA-D699-422B-D1F074F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whoami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6FE9-2CF3-36EB-A1C2-C6BD2E28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7" y="1480457"/>
            <a:ext cx="10515600" cy="4696506"/>
          </a:xfrm>
        </p:spPr>
        <p:txBody>
          <a:bodyPr>
            <a:normAutofit lnSpcReduction="10000"/>
          </a:bodyPr>
          <a:lstStyle/>
          <a:p>
            <a:r>
              <a:rPr lang="en-CH" dirty="0"/>
              <a:t>(cyber/</a:t>
            </a:r>
            <a:r>
              <a:rPr lang="en-US" dirty="0"/>
              <a:t>info</a:t>
            </a:r>
            <a:r>
              <a:rPr lang="en-CH" dirty="0"/>
              <a:t>)</a:t>
            </a:r>
            <a:r>
              <a:rPr lang="en-US" dirty="0"/>
              <a:t>sec</a:t>
            </a:r>
            <a:r>
              <a:rPr lang="en-CH" dirty="0"/>
              <a:t> multi-practitioner</a:t>
            </a:r>
          </a:p>
          <a:p>
            <a:r>
              <a:rPr lang="en-CH" dirty="0"/>
              <a:t>Someone made a mistake putting me </a:t>
            </a:r>
            <a:br>
              <a:rPr lang="en-CH" dirty="0"/>
            </a:br>
            <a:r>
              <a:rPr lang="en-CH" dirty="0"/>
              <a:t>“in charge” of security</a:t>
            </a:r>
            <a:endParaRPr lang="en-US" dirty="0"/>
          </a:p>
          <a:p>
            <a:endParaRPr lang="en-US" dirty="0"/>
          </a:p>
          <a:p>
            <a:r>
              <a:rPr lang="en-CH" dirty="0"/>
              <a:t>O</a:t>
            </a:r>
            <a:r>
              <a:rPr lang="en-US" dirty="0"/>
              <a:t>n the side? </a:t>
            </a:r>
          </a:p>
          <a:p>
            <a:pPr lvl="1"/>
            <a:r>
              <a:rPr lang="en-US" dirty="0"/>
              <a:t> </a:t>
            </a:r>
            <a:r>
              <a:rPr lang="en-US" strike="sngStrike" dirty="0"/>
              <a:t>studies</a:t>
            </a:r>
            <a:r>
              <a:rPr lang="en-US" dirty="0"/>
              <a:t>, communities,</a:t>
            </a:r>
            <a:r>
              <a:rPr lang="en-CH" dirty="0"/>
              <a:t> CTF</a:t>
            </a:r>
            <a:r>
              <a:rPr lang="en-US" dirty="0"/>
              <a:t>’s, conferences</a:t>
            </a:r>
          </a:p>
          <a:p>
            <a:endParaRPr lang="en-US" dirty="0"/>
          </a:p>
          <a:p>
            <a:r>
              <a:rPr lang="en-US" dirty="0"/>
              <a:t>I do stupid (fun?) things</a:t>
            </a:r>
          </a:p>
          <a:p>
            <a:endParaRPr lang="en-US" dirty="0"/>
          </a:p>
          <a:p>
            <a:r>
              <a:rPr lang="en-US" dirty="0"/>
              <a:t>I am not </a:t>
            </a:r>
            <a:r>
              <a:rPr lang="en-US" i="1" dirty="0"/>
              <a:t>that</a:t>
            </a:r>
            <a:r>
              <a:rPr lang="en-US" dirty="0"/>
              <a:t> </a:t>
            </a:r>
            <a:r>
              <a:rPr lang="en-CH" dirty="0"/>
              <a:t>S</a:t>
            </a:r>
            <a:r>
              <a:rPr lang="en-US" dirty="0" err="1"/>
              <a:t>wiss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CH" dirty="0"/>
              <a:t>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502A6F-FEE8-168E-089D-0FF6D022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13" y="2190378"/>
            <a:ext cx="3276664" cy="32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05437-D9A4-2434-9244-646372E08806}"/>
              </a:ext>
            </a:extLst>
          </p:cNvPr>
          <p:cNvSpPr txBox="1"/>
          <p:nvPr/>
        </p:nvSpPr>
        <p:spPr>
          <a:xfrm>
            <a:off x="8071991" y="1329401"/>
            <a:ext cx="32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Maya (aka. </a:t>
            </a:r>
            <a:r>
              <a:rPr lang="en-CH" sz="2400" dirty="0" err="1"/>
              <a:t>AtomicMaya</a:t>
            </a:r>
            <a:r>
              <a:rPr lang="en-CH" sz="2400" dirty="0"/>
              <a:t>)</a:t>
            </a:r>
          </a:p>
          <a:p>
            <a:pPr algn="ctr"/>
            <a:r>
              <a:rPr lang="en-CH" sz="2400" i="1" dirty="0"/>
              <a:t>they/she</a:t>
            </a:r>
          </a:p>
        </p:txBody>
      </p:sp>
    </p:spTree>
    <p:extLst>
      <p:ext uri="{BB962C8B-B14F-4D97-AF65-F5344CB8AC3E}">
        <p14:creationId xmlns:p14="http://schemas.microsoft.com/office/powerpoint/2010/main" val="21717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I/O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2232762"/>
          </a:xfrm>
        </p:spPr>
        <p:txBody>
          <a:bodyPr/>
          <a:lstStyle/>
          <a:p>
            <a:r>
              <a:rPr lang="en-CH" dirty="0"/>
              <a:t>Embedded</a:t>
            </a:r>
          </a:p>
          <a:p>
            <a:endParaRPr lang="en-CH" dirty="0"/>
          </a:p>
          <a:p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 = open(file, mode, encoding)</a:t>
            </a: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1995939"/>
          </a:xfrm>
        </p:spPr>
        <p:txBody>
          <a:bodyPr/>
          <a:lstStyle/>
          <a:p>
            <a:r>
              <a:rPr lang="en-CH" dirty="0"/>
              <a:t>Package: </a:t>
            </a:r>
            <a:r>
              <a:rPr lang="en-CH" dirty="0" err="1"/>
              <a:t>ioutil</a:t>
            </a:r>
            <a:endParaRPr lang="en-CH" dirty="0"/>
          </a:p>
          <a:p>
            <a:endParaRPr lang="en-CH" dirty="0"/>
          </a:p>
          <a:p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fr-FR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content, e</a:t>
            </a:r>
            <a:r>
              <a:rPr lang="en-CH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rr</a:t>
            </a:r>
            <a:r>
              <a:rPr lang="fr-FR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:= </a:t>
            </a:r>
            <a:r>
              <a:rPr lang="fr-FR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ioutil.ReadFile</a:t>
            </a:r>
            <a:r>
              <a:rPr lang="fr-FR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("words.txt")</a:t>
            </a:r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586FC-750D-350F-EC45-D053158A48F4}"/>
              </a:ext>
            </a:extLst>
          </p:cNvPr>
          <p:cNvSpPr txBox="1"/>
          <p:nvPr/>
        </p:nvSpPr>
        <p:spPr>
          <a:xfrm>
            <a:off x="839788" y="4433853"/>
            <a:ext cx="105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Can handle file modes (RO, WO, RW, A, etc.)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BF7E3-6D8E-5F71-3602-F902E9FF1C45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System commands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/>
          <a:lstStyle/>
          <a:p>
            <a:r>
              <a:rPr lang="en-CH" dirty="0"/>
              <a:t>Module: </a:t>
            </a:r>
            <a:r>
              <a:rPr lang="en-CH" dirty="0" err="1"/>
              <a:t>os</a:t>
            </a:r>
            <a:endParaRPr lang="en-CH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= </a:t>
            </a:r>
            <a:r>
              <a:rPr lang="en-CH" sz="1800" dirty="0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os.popen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"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command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"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).read()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H" dirty="0"/>
              <a:t>Alternatively, use the 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subprocess </a:t>
            </a:r>
            <a:r>
              <a:rPr lang="en-CH" dirty="0"/>
              <a:t>module</a:t>
            </a: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endParaRPr lang="fr-F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3988572"/>
          </a:xfrm>
        </p:spPr>
        <p:txBody>
          <a:bodyPr/>
          <a:lstStyle/>
          <a:p>
            <a:r>
              <a:rPr lang="en-CH" dirty="0"/>
              <a:t>Package: </a:t>
            </a:r>
            <a:r>
              <a:rPr lang="en-CH" dirty="0" err="1"/>
              <a:t>os</a:t>
            </a:r>
            <a:r>
              <a:rPr lang="en-CH" dirty="0"/>
              <a:t>/exec</a:t>
            </a:r>
          </a:p>
          <a:p>
            <a:endParaRPr lang="en-CH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var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out, err :=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exec.Command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("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command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").Output()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2A395-D9A6-C52D-76DE-EBEA646BB488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7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Advanced formatting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/>
          <a:lstStyle/>
          <a:p>
            <a:r>
              <a:rPr lang="en-CH" dirty="0"/>
              <a:t>Embedded (f-strings)</a:t>
            </a:r>
          </a:p>
          <a:p>
            <a:endParaRPr lang="en-CH" dirty="0"/>
          </a:p>
          <a:p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f"Hello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{name}. You are {age}."</a:t>
            </a:r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support for arbitrary content (arithmetic, etc.)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3988572"/>
          </a:xfrm>
        </p:spPr>
        <p:txBody>
          <a:bodyPr/>
          <a:lstStyle/>
          <a:p>
            <a:r>
              <a:rPr lang="en-CH" dirty="0"/>
              <a:t>Embedded + Package: </a:t>
            </a:r>
            <a:r>
              <a:rPr lang="en-CH" dirty="0" err="1"/>
              <a:t>fmt</a:t>
            </a:r>
            <a:endParaRPr lang="en-CH" dirty="0"/>
          </a:p>
          <a:p>
            <a:endParaRPr lang="en-CH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var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s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 = </a:t>
            </a: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fmt.Sprintf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"Hello, </a:t>
            </a:r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%s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 You are </a:t>
            </a:r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%s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name, age)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endParaRPr lang="en-CH" dirty="0"/>
          </a:p>
          <a:p>
            <a:r>
              <a:rPr lang="en-CH" dirty="0"/>
              <a:t>Has a catch-all %v type.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74239-69F8-34AA-D3E0-1D25B7803139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Lambda functions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Embedded</a:t>
            </a:r>
          </a:p>
          <a:p>
            <a:pPr marL="0" indent="0">
              <a:buNone/>
            </a:pPr>
            <a:endParaRPr lang="en-CH" dirty="0"/>
          </a:p>
          <a:p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lambda x: x**2</a:t>
            </a: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can be executed anonymously:</a:t>
            </a:r>
            <a:b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lambda x: x**2)(4)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398857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Embedded</a:t>
            </a:r>
          </a:p>
          <a:p>
            <a:endParaRPr lang="en-CH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var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 := </a:t>
            </a: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func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(x int) int {</a:t>
            </a:r>
            <a:b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	return x**2</a:t>
            </a:r>
            <a:b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}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endParaRPr lang="en-CH" dirty="0"/>
          </a:p>
          <a:p>
            <a: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can be executed anonymously:</a:t>
            </a:r>
            <a:b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func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(x int) int {</a:t>
            </a:r>
            <a:b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	return x**2;</a:t>
            </a:r>
            <a:b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}(4)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E5AF3-9632-52B6-52DB-E97F7D069B93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HTTP requests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/>
          <a:lstStyle/>
          <a:p>
            <a:r>
              <a:rPr lang="en-CH" dirty="0"/>
              <a:t>Module: requests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x = </a:t>
            </a: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requests.get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</a:t>
            </a: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url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endParaRPr lang="en-CH" dirty="0"/>
          </a:p>
          <a:p>
            <a:endParaRPr lang="fr-F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3988572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H" dirty="0"/>
              <a:t>Package: net/http</a:t>
            </a: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x, err := </a:t>
            </a:r>
            <a:r>
              <a:rPr lang="en-CH" sz="1800" dirty="0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http.Get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CH" sz="1800" dirty="0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url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A5224-43C3-236A-FF53-D20CAAA48907}"/>
              </a:ext>
            </a:extLst>
          </p:cNvPr>
          <p:cNvSpPr txBox="1"/>
          <p:nvPr/>
        </p:nvSpPr>
        <p:spPr>
          <a:xfrm>
            <a:off x="839788" y="4195245"/>
            <a:ext cx="105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Parse contents, </a:t>
            </a:r>
            <a:r>
              <a:rPr lang="fr-FR" sz="2400" dirty="0" err="1"/>
              <a:t>status</a:t>
            </a:r>
            <a:r>
              <a:rPr lang="fr-FR" sz="2400" dirty="0"/>
              <a:t> codes, headers,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E1B22-EAE1-A09A-BE88-BE505C720C66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uiExpand="1" build="p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Text User Interface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What’s a TUI?</a:t>
            </a:r>
          </a:p>
          <a:p>
            <a:pPr lvl="1"/>
            <a:r>
              <a:rPr lang="en-CH" dirty="0"/>
              <a:t>A GUI but in your terminal</a:t>
            </a:r>
          </a:p>
          <a:p>
            <a:endParaRPr lang="en-CH" dirty="0"/>
          </a:p>
          <a:p>
            <a:r>
              <a:rPr lang="en-CH" dirty="0"/>
              <a:t>Why?</a:t>
            </a:r>
          </a:p>
          <a:p>
            <a:pPr lvl="1"/>
            <a:r>
              <a:rPr lang="en-CH" dirty="0"/>
              <a:t>It’s cool</a:t>
            </a:r>
          </a:p>
          <a:p>
            <a:pPr lvl="1"/>
            <a:r>
              <a:rPr lang="en-CH" dirty="0"/>
              <a:t>It’s low resources</a:t>
            </a:r>
          </a:p>
          <a:p>
            <a:pPr lvl="1"/>
            <a:r>
              <a:rPr lang="en-CH" dirty="0"/>
              <a:t>It’s retro-compatible with shells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7FF69D-D006-A11B-60F6-0E22DFEC8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6404"/>
            <a:ext cx="5181600" cy="35297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03720E-465A-D75C-B48F-DC78D8AD4774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Text User Interface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/>
          <a:lstStyle/>
          <a:p>
            <a:r>
              <a:rPr lang="fr-FR" sz="2400" dirty="0">
                <a:hlinkClick r:id="rId2"/>
              </a:rPr>
              <a:t>https://github.com/Textualize/textual</a:t>
            </a:r>
            <a:endParaRPr lang="en-CH" sz="2400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01091"/>
            <a:ext cx="5259387" cy="3988572"/>
          </a:xfrm>
        </p:spPr>
        <p:txBody>
          <a:bodyPr>
            <a:normAutofit/>
          </a:bodyPr>
          <a:lstStyle/>
          <a:p>
            <a:r>
              <a:rPr lang="fr-FR" sz="2400" dirty="0">
                <a:hlinkClick r:id="rId3"/>
              </a:rPr>
              <a:t>https://github.com/rivo/tview/</a:t>
            </a:r>
            <a:endParaRPr lang="fr-F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DEFEFB-7FF0-333A-A1BC-C96CCA06B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t="2813" r="4205" b="6847"/>
          <a:stretch/>
        </p:blipFill>
        <p:spPr bwMode="auto">
          <a:xfrm>
            <a:off x="1945624" y="3517129"/>
            <a:ext cx="2946113" cy="27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61D23C-C20D-7926-AB5E-68C92A37D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40" y="3669683"/>
            <a:ext cx="5079908" cy="241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C788AF-2F57-CA80-CCD6-C36BD7688429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8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4438-AD2B-F944-07AC-BE0ADBFB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Bonus points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2D32-FC63-84BE-8057-7B40EE460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D8DB8-3860-8037-DB25-D3EAAB7E1D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God-tier list comprehension</a:t>
            </a:r>
          </a:p>
          <a:p>
            <a:endParaRPr lang="en-CH" dirty="0"/>
          </a:p>
          <a:p>
            <a:r>
              <a:rPr lang="en-CH" dirty="0"/>
              <a:t>API: </a:t>
            </a:r>
            <a:r>
              <a:rPr lang="en-CH" dirty="0" err="1"/>
              <a:t>fastapi</a:t>
            </a:r>
            <a:endParaRPr lang="en-CH" dirty="0"/>
          </a:p>
          <a:p>
            <a:r>
              <a:rPr lang="en-CH" dirty="0"/>
              <a:t>Data Analysis: pandas</a:t>
            </a:r>
          </a:p>
          <a:p>
            <a:r>
              <a:rPr lang="en-CH" dirty="0"/>
              <a:t>HTTP Server: </a:t>
            </a:r>
            <a:r>
              <a:rPr lang="en-CH" dirty="0" err="1"/>
              <a:t>http.server</a:t>
            </a:r>
            <a:endParaRPr lang="en-CH" dirty="0"/>
          </a:p>
          <a:p>
            <a:r>
              <a:rPr lang="en-CH" dirty="0"/>
              <a:t>HTML Tokenizer: bs4</a:t>
            </a: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68303-5A49-4ABB-973A-FDF1D071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Go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05F4A-D439-693C-5C8E-5AE9294D24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H" dirty="0"/>
              <a:t>Easy multi-threading</a:t>
            </a:r>
          </a:p>
          <a:p>
            <a:endParaRPr lang="en-CH" dirty="0"/>
          </a:p>
          <a:p>
            <a:r>
              <a:rPr lang="en-CH" dirty="0"/>
              <a:t>API: gin</a:t>
            </a:r>
          </a:p>
          <a:p>
            <a:r>
              <a:rPr lang="en-CH" dirty="0"/>
              <a:t>Data Analysis: </a:t>
            </a:r>
            <a:r>
              <a:rPr lang="en-CH" dirty="0" err="1"/>
              <a:t>gota</a:t>
            </a:r>
            <a:r>
              <a:rPr lang="en-CH" dirty="0"/>
              <a:t> + </a:t>
            </a:r>
            <a:r>
              <a:rPr lang="en-CH" dirty="0" err="1"/>
              <a:t>excelize</a:t>
            </a:r>
            <a:endParaRPr lang="en-CH" dirty="0"/>
          </a:p>
          <a:p>
            <a:r>
              <a:rPr lang="en-CH" dirty="0"/>
              <a:t>HTTP Server: net/http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43A47-A005-A824-0B6C-A89AA03D1596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sourcing Cody">
            <a:extLst>
              <a:ext uri="{FF2B5EF4-FFF2-40B4-BE49-F238E27FC236}">
                <a16:creationId xmlns:a16="http://schemas.microsoft.com/office/drawing/2014/main" id="{41013DAB-6B47-1F74-4452-F32299664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85875"/>
            <a:ext cx="8953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5CFF7-46D5-55EC-C8CA-895AE26D27D3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C44E11-B32D-A569-D2F4-3C50DE7E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Good reasons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42C7-F444-902A-7CCF-A403C75A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(To get that warm fuzzy inside feeling)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1FD5D-5C12-83EC-7801-855F490CAF7A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401422-67E2-23C2-1149-53E24CA59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008"/>
          <a:stretch/>
        </p:blipFill>
        <p:spPr>
          <a:xfrm>
            <a:off x="849923" y="508376"/>
            <a:ext cx="5770830" cy="5841248"/>
          </a:xfr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DE3A9F0-BCC2-0BC1-767B-F8A4434B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13" y="2190378"/>
            <a:ext cx="3276664" cy="32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7FAE3-5389-306E-38BA-42C28B8C429C}"/>
              </a:ext>
            </a:extLst>
          </p:cNvPr>
          <p:cNvSpPr txBox="1"/>
          <p:nvPr/>
        </p:nvSpPr>
        <p:spPr>
          <a:xfrm>
            <a:off x="8071991" y="1329401"/>
            <a:ext cx="32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Maya (aka. </a:t>
            </a:r>
            <a:r>
              <a:rPr lang="en-CH" sz="2400" dirty="0" err="1"/>
              <a:t>AtomicMaya</a:t>
            </a:r>
            <a:r>
              <a:rPr lang="en-CH" sz="2400" dirty="0"/>
              <a:t>)</a:t>
            </a:r>
          </a:p>
          <a:p>
            <a:pPr algn="ctr"/>
            <a:r>
              <a:rPr lang="en-CH" sz="2400" i="1" dirty="0"/>
              <a:t>they/she</a:t>
            </a:r>
          </a:p>
        </p:txBody>
      </p:sp>
    </p:spTree>
    <p:extLst>
      <p:ext uri="{BB962C8B-B14F-4D97-AF65-F5344CB8AC3E}">
        <p14:creationId xmlns:p14="http://schemas.microsoft.com/office/powerpoint/2010/main" val="12431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639B9-B061-E8E1-D507-47E9F7B2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Understand the seedy underbelly of tech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E2FDC-EB13-E1C9-77BA-9CAFDF298B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“Oh hey, how does this dusty piece of tech defined in RFC 1149 from 1990 actually work?”</a:t>
            </a:r>
          </a:p>
          <a:p>
            <a:endParaRPr lang="en-CH" dirty="0"/>
          </a:p>
          <a:p>
            <a:r>
              <a:rPr lang="en-CH" dirty="0"/>
              <a:t>“How does this PoC for an exploit work?”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4BEA69-1426-CFFC-8127-67A33BFC5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3000" y="1953675"/>
            <a:ext cx="4200000" cy="40952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01B0F6-6F0D-0FC2-D755-2F0890D57408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C817-39B0-DEA0-E1CB-8A98A365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More insights into system deficiencies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2339-1C7C-8E98-9D8F-3D7880C82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CH" dirty="0"/>
              <a:t>“So </a:t>
            </a:r>
            <a:r>
              <a:rPr lang="en-CH" i="1" dirty="0"/>
              <a:t>that’s</a:t>
            </a:r>
            <a:r>
              <a:rPr lang="en-CH" dirty="0"/>
              <a:t> how the buffer overflow happened”</a:t>
            </a:r>
          </a:p>
          <a:p>
            <a:endParaRPr lang="en-CH" dirty="0"/>
          </a:p>
          <a:p>
            <a:r>
              <a:rPr lang="en-CH" dirty="0"/>
              <a:t>“</a:t>
            </a:r>
            <a:r>
              <a:rPr lang="en-CH" dirty="0" err="1"/>
              <a:t>Ooooh</a:t>
            </a:r>
            <a:r>
              <a:rPr lang="en-CH" dirty="0"/>
              <a:t>, </a:t>
            </a:r>
            <a:r>
              <a:rPr lang="en-CH" i="1" dirty="0"/>
              <a:t>this</a:t>
            </a:r>
            <a:r>
              <a:rPr lang="en-CH" dirty="0"/>
              <a:t> is where the person implementing their own cryptography messed up”</a:t>
            </a:r>
          </a:p>
          <a:p>
            <a:endParaRPr lang="en-CH" dirty="0"/>
          </a:p>
          <a:p>
            <a:r>
              <a:rPr lang="en-CH" dirty="0"/>
              <a:t>“So </a:t>
            </a:r>
            <a:r>
              <a:rPr lang="en-CH" i="1" dirty="0"/>
              <a:t>that’s</a:t>
            </a:r>
            <a:r>
              <a:rPr lang="en-CH" dirty="0"/>
              <a:t> where the permissions were misconfigured”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6081C-83DE-BEF8-1A19-22391C4F4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5608" y="1900634"/>
            <a:ext cx="4762500" cy="378142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27859-ED70-5C4B-C4C2-230F7B65FD77}"/>
              </a:ext>
            </a:extLst>
          </p:cNvPr>
          <p:cNvSpPr txBox="1"/>
          <p:nvPr/>
        </p:nvSpPr>
        <p:spPr>
          <a:xfrm>
            <a:off x="7579041" y="5786752"/>
            <a:ext cx="23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u="sng" dirty="0"/>
              <a:t>Source:</a:t>
            </a:r>
            <a:r>
              <a:rPr lang="en-CH" dirty="0"/>
              <a:t> XKCD #257</a:t>
            </a:r>
            <a:br>
              <a:rPr lang="en-CH" dirty="0"/>
            </a:br>
            <a:r>
              <a:rPr lang="fr-FR" dirty="0"/>
              <a:t>https://xkcd.com/257/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EA4A-9E18-9042-F1F6-0B8FD6D85CE0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17E5-EF11-6F50-114B-4616778C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Ability to improve older systems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4770-177F-CCD8-13E3-89553EF7D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“Someone built this social security system in the 60’s in COBOL, but they’re dead now”</a:t>
            </a:r>
          </a:p>
          <a:p>
            <a:endParaRPr lang="en-CH" dirty="0"/>
          </a:p>
          <a:p>
            <a:r>
              <a:rPr lang="en-CH" dirty="0"/>
              <a:t>“The NHS system was using </a:t>
            </a:r>
            <a:r>
              <a:rPr lang="en-CH" dirty="0" err="1"/>
              <a:t>xls</a:t>
            </a:r>
            <a:r>
              <a:rPr lang="en-CH" dirty="0"/>
              <a:t> files to store COVID data”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31562-3B93-DCB6-B1FD-7446397F2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84187"/>
            <a:ext cx="5181600" cy="30342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4C5FB-404F-1926-85CC-00C99723D6A4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F43B-D242-5C4D-A87D-2CDF1821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Debug 20 year old libraries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3C70-25E8-9880-F27F-2DB1D7D3AC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“Oh this library recommended by everyone on SO was for Python 2?”</a:t>
            </a:r>
          </a:p>
          <a:p>
            <a:endParaRPr lang="en-CH" dirty="0"/>
          </a:p>
          <a:p>
            <a:r>
              <a:rPr lang="en-CH" dirty="0"/>
              <a:t>“Have you heard of our lord of browser compatibility, </a:t>
            </a:r>
            <a:r>
              <a:rPr lang="en-CH" dirty="0" err="1"/>
              <a:t>polyfills</a:t>
            </a:r>
            <a:r>
              <a:rPr lang="en-CH" dirty="0"/>
              <a:t>?”</a:t>
            </a:r>
            <a:endParaRPr lang="fr-FR" dirty="0"/>
          </a:p>
        </p:txBody>
      </p:sp>
      <p:pic>
        <p:nvPicPr>
          <p:cNvPr id="8194" name="Picture 2" descr="xkcd 2347: Dependency : r/xkcd">
            <a:extLst>
              <a:ext uri="{FF2B5EF4-FFF2-40B4-BE49-F238E27FC236}">
                <a16:creationId xmlns:a16="http://schemas.microsoft.com/office/drawing/2014/main" id="{EFD8CE28-7416-2B09-0693-6917AE11B4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372" y="1825625"/>
            <a:ext cx="2990971" cy="379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4FC28-7786-1C75-0F8B-746CA51F3C53}"/>
              </a:ext>
            </a:extLst>
          </p:cNvPr>
          <p:cNvSpPr txBox="1"/>
          <p:nvPr/>
        </p:nvSpPr>
        <p:spPr>
          <a:xfrm>
            <a:off x="7520531" y="5786752"/>
            <a:ext cx="24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u="sng" dirty="0"/>
              <a:t>Source:</a:t>
            </a:r>
            <a:r>
              <a:rPr lang="en-CH" dirty="0"/>
              <a:t> XKCD #2347</a:t>
            </a:r>
            <a:br>
              <a:rPr lang="en-CH" dirty="0"/>
            </a:br>
            <a:r>
              <a:rPr lang="fr-FR" dirty="0"/>
              <a:t>https://xkcd.com/2</a:t>
            </a:r>
            <a:r>
              <a:rPr lang="en-CH" dirty="0"/>
              <a:t>347</a:t>
            </a:r>
            <a:r>
              <a:rPr lang="fr-FR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81181-51C8-BC79-3E97-5E4133752627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0B9F-464D-ECBC-9E66-F5A93D1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Mix offensive and defensive skills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FCF3-21D9-C836-DC14-17F4EC1BA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Knowing how to do something can give you more insight</a:t>
            </a:r>
          </a:p>
          <a:p>
            <a:endParaRPr lang="en-CH" dirty="0"/>
          </a:p>
          <a:p>
            <a:r>
              <a:rPr lang="en-CH" dirty="0"/>
              <a:t>See patterns/approaches that others don’t</a:t>
            </a:r>
          </a:p>
          <a:p>
            <a:endParaRPr lang="en-CH" dirty="0"/>
          </a:p>
          <a:p>
            <a:r>
              <a:rPr lang="en-CH" dirty="0"/>
              <a:t>Transverse skills</a:t>
            </a:r>
          </a:p>
        </p:txBody>
      </p:sp>
      <p:pic>
        <p:nvPicPr>
          <p:cNvPr id="1026" name="Picture 2" descr="Matrix : l'origine du &quot;code vert&quot; enfin révélée">
            <a:extLst>
              <a:ext uri="{FF2B5EF4-FFF2-40B4-BE49-F238E27FC236}">
                <a16:creationId xmlns:a16="http://schemas.microsoft.com/office/drawing/2014/main" id="{5C9C22C1-7BA7-768F-E19F-EE929DCCDA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74689"/>
            <a:ext cx="5181600" cy="225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7CB18-E93C-634B-80D8-B3AE87C3B452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6108-93D5-CCBB-7A05-C7064510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It doesn’t look half-bad on a CV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AD1F-CB19-2C98-1D87-E7EC06D647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CH" dirty="0"/>
              <a:t>You’re probably not looking for a dev job and software engineers will look at you weird</a:t>
            </a:r>
          </a:p>
          <a:p>
            <a:endParaRPr lang="en-CH" dirty="0"/>
          </a:p>
          <a:p>
            <a:r>
              <a:rPr lang="en-CH" dirty="0"/>
              <a:t>Projects, etc. still means you can translate from </a:t>
            </a:r>
            <a:br>
              <a:rPr lang="en-CH" dirty="0"/>
            </a:br>
            <a:r>
              <a:rPr lang="en-CH" dirty="0"/>
              <a:t>security needs ↔ some code (anything’s a bonus in this hiring shitstorm)</a:t>
            </a:r>
          </a:p>
          <a:p>
            <a:endParaRPr lang="en-CH" dirty="0"/>
          </a:p>
          <a:p>
            <a:r>
              <a:rPr lang="en-CH" dirty="0"/>
              <a:t>Also AppSec is cool!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007D25-332C-51B4-8353-D3A9BBB65E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18848"/>
            <a:ext cx="5181600" cy="256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530F4-6332-DF7E-CE37-454786901C12}"/>
              </a:ext>
            </a:extLst>
          </p:cNvPr>
          <p:cNvSpPr txBox="1"/>
          <p:nvPr/>
        </p:nvSpPr>
        <p:spPr>
          <a:xfrm>
            <a:off x="7605183" y="5283740"/>
            <a:ext cx="23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u="sng" dirty="0"/>
              <a:t>Source:</a:t>
            </a:r>
            <a:r>
              <a:rPr lang="en-CH" dirty="0"/>
              <a:t> XKCD #125</a:t>
            </a:r>
            <a:br>
              <a:rPr lang="en-CH" dirty="0"/>
            </a:br>
            <a:r>
              <a:rPr lang="fr-FR" dirty="0"/>
              <a:t>https://xkcd.com/125/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4B19F-AD59-C933-BBE2-3D5263C7112F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C44E11-B32D-A569-D2F4-3C50DE7E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Malicious reasons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42C7-F444-902A-7CCF-A403C75A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(Because not all reasons have to be good and ethical)</a:t>
            </a:r>
          </a:p>
          <a:p>
            <a:endParaRPr lang="en-CH" dirty="0"/>
          </a:p>
          <a:p>
            <a:r>
              <a:rPr lang="en-CH" b="1" dirty="0"/>
              <a:t>OBVIOUSLY, DO NONE OF THIS.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9B97D-3037-096D-1EA0-6B2052E12375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3A9-A846-108E-4F77-1E682938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(Is good on a CV and your AI CTO told you to)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A418-2BF0-3F61-D9AE-052790120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But: People notice quickly when you don’t have a clue what you’re doing</a:t>
            </a:r>
          </a:p>
          <a:p>
            <a:endParaRPr lang="en-CH" dirty="0"/>
          </a:p>
          <a:p>
            <a:r>
              <a:rPr lang="en-CH" dirty="0"/>
              <a:t>This will only work at generation 0 through 1 of LLM’s existing and aiding production</a:t>
            </a:r>
          </a:p>
        </p:txBody>
      </p:sp>
      <p:pic>
        <p:nvPicPr>
          <p:cNvPr id="4098" name="Picture 2" descr="580+ Robot Puppeteer Illustrations, Royalty-Free Vector Graphics &amp; Clip Art  - iStock">
            <a:extLst>
              <a:ext uri="{FF2B5EF4-FFF2-40B4-BE49-F238E27FC236}">
                <a16:creationId xmlns:a16="http://schemas.microsoft.com/office/drawing/2014/main" id="{31A1323A-4766-535F-AD4D-B32A009309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58" y="2664426"/>
            <a:ext cx="4025742" cy="26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71E6BF-4B70-C586-6A1C-2EDD7F7284F7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2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3A9-A846-108E-4F77-1E682938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(You can always pretend you are coding)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A418-2BF0-3F61-D9AE-052790120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This will work for a day or two, but lack of tangible progress can be felt</a:t>
            </a:r>
          </a:p>
          <a:p>
            <a:endParaRPr lang="en-CH" dirty="0"/>
          </a:p>
          <a:p>
            <a:r>
              <a:rPr lang="en-CH" dirty="0"/>
              <a:t>No one wins at the end, you’re still busy pretending</a:t>
            </a:r>
            <a:endParaRPr lang="fr-FR" dirty="0"/>
          </a:p>
        </p:txBody>
      </p:sp>
      <p:pic>
        <p:nvPicPr>
          <p:cNvPr id="3074" name="Picture 2" descr="xkcd: Compiling">
            <a:extLst>
              <a:ext uri="{FF2B5EF4-FFF2-40B4-BE49-F238E27FC236}">
                <a16:creationId xmlns:a16="http://schemas.microsoft.com/office/drawing/2014/main" id="{9E6F3326-4DFD-9C18-8479-D04B4EF711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85" y="1690688"/>
            <a:ext cx="4739215" cy="413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A727ED-EE73-5BD5-FE5C-A12B93C5338F}"/>
              </a:ext>
            </a:extLst>
          </p:cNvPr>
          <p:cNvSpPr txBox="1"/>
          <p:nvPr/>
        </p:nvSpPr>
        <p:spPr>
          <a:xfrm>
            <a:off x="7826376" y="5821723"/>
            <a:ext cx="23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u="sng" dirty="0"/>
              <a:t>Source:</a:t>
            </a:r>
            <a:r>
              <a:rPr lang="en-CH" dirty="0"/>
              <a:t> XKCD #303</a:t>
            </a:r>
            <a:br>
              <a:rPr lang="en-CH" dirty="0"/>
            </a:br>
            <a:r>
              <a:rPr lang="fr-FR" dirty="0"/>
              <a:t>https://xkcd.com/</a:t>
            </a:r>
            <a:r>
              <a:rPr lang="en-CH" dirty="0"/>
              <a:t>303</a:t>
            </a:r>
            <a:r>
              <a:rPr lang="fr-FR" dirty="0"/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0875-AE29-2C9E-F84A-6A4DE48733B1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0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B264-A606-D5CE-32E9-A892A844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(Forget to write the docs &amp; be </a:t>
            </a:r>
            <a:r>
              <a:rPr lang="en-CH" dirty="0" err="1"/>
              <a:t>unfireable</a:t>
            </a:r>
            <a:r>
              <a:rPr lang="en-CH" dirty="0"/>
              <a:t>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2C16-F257-1E6A-C104-816069E18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Unless you’re the last person on Earth to know COBOL, that won’t work</a:t>
            </a:r>
          </a:p>
          <a:p>
            <a:pPr lvl="1"/>
            <a:r>
              <a:rPr lang="en-CH" dirty="0"/>
              <a:t>Also I’m learning COBOL for fun</a:t>
            </a:r>
          </a:p>
          <a:p>
            <a:pPr lvl="1"/>
            <a:endParaRPr lang="en-CH" dirty="0"/>
          </a:p>
          <a:p>
            <a:r>
              <a:rPr lang="en-CH" dirty="0"/>
              <a:t>Documentation is also a very nice way to understand what you wrote (but the next day)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570811-E926-226A-DA36-B1B4DB7F9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40999"/>
            <a:ext cx="5181600" cy="39205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5E8D8-AD3E-13A0-6CD3-662FEDBF7996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7A6D-05FF-7B28-793B-52524FC4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Disclaimer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B08D-774A-563B-F065-67F57528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CH" dirty="0"/>
              <a:t>Opinions are mostly my own (my sharks had some say)</a:t>
            </a:r>
          </a:p>
          <a:p>
            <a:endParaRPr lang="en-CH" dirty="0"/>
          </a:p>
          <a:p>
            <a:r>
              <a:rPr lang="en-CH" dirty="0"/>
              <a:t>Any scenarios / individuals cited are purely fictional, regardless of the resemblance to any (living, dead, other) ● (person, entity, cat)</a:t>
            </a:r>
          </a:p>
          <a:p>
            <a:endParaRPr lang="en-CH" dirty="0"/>
          </a:p>
          <a:p>
            <a:r>
              <a:rPr lang="en-CH" dirty="0"/>
              <a:t>Please feel free to interrupt with questions </a:t>
            </a:r>
            <a:r>
              <a:rPr lang="en-CH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1B01C-1056-CA5B-3268-2D47F74989B7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493-25CA-D699-422B-D1F074F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CH" dirty="0"/>
              <a:t> </a:t>
            </a:r>
            <a:r>
              <a:rPr lang="en-CH" dirty="0" err="1"/>
              <a:t>wanna</a:t>
            </a:r>
            <a:r>
              <a:rPr lang="en-CH" dirty="0"/>
              <a:t> know a bit more?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502A6F-FEE8-168E-089D-0FF6D022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60" y="2054076"/>
            <a:ext cx="3276664" cy="32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06EAB53-A520-B095-BC8A-4F951CE61215}"/>
              </a:ext>
            </a:extLst>
          </p:cNvPr>
          <p:cNvGrpSpPr/>
          <p:nvPr/>
        </p:nvGrpSpPr>
        <p:grpSpPr>
          <a:xfrm>
            <a:off x="1155441" y="1855023"/>
            <a:ext cx="2948076" cy="3901259"/>
            <a:chOff x="838200" y="1889741"/>
            <a:chExt cx="2948076" cy="3901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240365-C292-F86D-7EB3-FFD973227475}"/>
                </a:ext>
              </a:extLst>
            </p:cNvPr>
            <p:cNvGrpSpPr/>
            <p:nvPr/>
          </p:nvGrpSpPr>
          <p:grpSpPr>
            <a:xfrm>
              <a:off x="849230" y="1889741"/>
              <a:ext cx="2937046" cy="830997"/>
              <a:chOff x="7883970" y="4599375"/>
              <a:chExt cx="2937046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00682-7487-8081-D409-57C64B21915F}"/>
                  </a:ext>
                </a:extLst>
              </p:cNvPr>
              <p:cNvSpPr txBox="1"/>
              <p:nvPr/>
            </p:nvSpPr>
            <p:spPr>
              <a:xfrm>
                <a:off x="8612816" y="4599375"/>
                <a:ext cx="2208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@AtomicMaya@tech.lgbt</a:t>
                </a:r>
                <a:endParaRPr lang="en-CH" sz="2400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657C6F8-B7C7-D91F-0459-E5C122C4C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3970" y="4683956"/>
                <a:ext cx="661834" cy="66183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9951C2-2CD1-321C-839E-626C77699C62}"/>
                </a:ext>
              </a:extLst>
            </p:cNvPr>
            <p:cNvGrpSpPr/>
            <p:nvPr/>
          </p:nvGrpSpPr>
          <p:grpSpPr>
            <a:xfrm>
              <a:off x="883041" y="3081855"/>
              <a:ext cx="2903235" cy="511094"/>
              <a:chOff x="8505854" y="5479156"/>
              <a:chExt cx="2903235" cy="5110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AFB457-A74C-492B-C89D-723DC3BF1D31}"/>
                  </a:ext>
                </a:extLst>
              </p:cNvPr>
              <p:cNvSpPr txBox="1"/>
              <p:nvPr/>
            </p:nvSpPr>
            <p:spPr>
              <a:xfrm>
                <a:off x="9200889" y="5503870"/>
                <a:ext cx="220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@AtomicMaya</a:t>
                </a:r>
                <a:r>
                  <a:rPr lang="en-CH" sz="2400" dirty="0">
                    <a:solidFill>
                      <a:srgbClr val="00B0F0"/>
                    </a:solidFill>
                  </a:rPr>
                  <a:t>_</a:t>
                </a:r>
              </a:p>
            </p:txBody>
          </p:sp>
          <p:pic>
            <p:nvPicPr>
              <p:cNvPr id="8" name="Picture 8" descr="Twitter Logo bird drawing free image">
                <a:extLst>
                  <a:ext uri="{FF2B5EF4-FFF2-40B4-BE49-F238E27FC236}">
                    <a16:creationId xmlns:a16="http://schemas.microsoft.com/office/drawing/2014/main" id="{F6A5D6EB-1C10-A64E-1CD4-5B960B2936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5854" y="5479156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E55CD6-4823-4FB1-135A-4A9166C0C0E7}"/>
                </a:ext>
              </a:extLst>
            </p:cNvPr>
            <p:cNvGrpSpPr/>
            <p:nvPr/>
          </p:nvGrpSpPr>
          <p:grpSpPr>
            <a:xfrm>
              <a:off x="883041" y="4007429"/>
              <a:ext cx="2903235" cy="594212"/>
              <a:chOff x="872011" y="3808376"/>
              <a:chExt cx="2903235" cy="594212"/>
            </a:xfrm>
          </p:grpSpPr>
          <p:pic>
            <p:nvPicPr>
              <p:cNvPr id="28" name="Picture 4" descr="Linkedin Logo Icon of Flat style - Available in SVG, PNG, EPS, AI &amp; Icon  fonts">
                <a:hlinkClick r:id="rId5"/>
                <a:extLst>
                  <a:ext uri="{FF2B5EF4-FFF2-40B4-BE49-F238E27FC236}">
                    <a16:creationId xmlns:a16="http://schemas.microsoft.com/office/drawing/2014/main" id="{2A0547F3-CDFC-42EA-1E5F-6FCF11FDD1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2011" y="3808376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ADC22F-28AB-0614-0264-FD4599F022BE}"/>
                  </a:ext>
                </a:extLst>
              </p:cNvPr>
              <p:cNvSpPr txBox="1"/>
              <p:nvPr/>
            </p:nvSpPr>
            <p:spPr>
              <a:xfrm>
                <a:off x="1567046" y="3874649"/>
                <a:ext cx="220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solidFill>
                      <a:srgbClr val="00B0F0"/>
                    </a:solidFill>
                  </a:rPr>
                  <a:t>m-</a:t>
                </a:r>
                <a:r>
                  <a:rPr lang="en-CH" sz="2400" dirty="0" err="1">
                    <a:solidFill>
                      <a:srgbClr val="00B0F0"/>
                    </a:solidFill>
                  </a:rPr>
                  <a:t>boeckh</a:t>
                </a:r>
                <a:endParaRPr lang="en-CH" sz="2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750BC06-D591-4299-42F7-28E660122430}"/>
                </a:ext>
              </a:extLst>
            </p:cNvPr>
            <p:cNvGrpSpPr/>
            <p:nvPr/>
          </p:nvGrpSpPr>
          <p:grpSpPr>
            <a:xfrm>
              <a:off x="838200" y="5107108"/>
              <a:ext cx="2948076" cy="683892"/>
              <a:chOff x="827170" y="4908055"/>
              <a:chExt cx="2948076" cy="68389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447F9-F68F-0E21-0DED-A7C219C39BDF}"/>
                  </a:ext>
                </a:extLst>
              </p:cNvPr>
              <p:cNvSpPr txBox="1"/>
              <p:nvPr/>
            </p:nvSpPr>
            <p:spPr>
              <a:xfrm>
                <a:off x="1567046" y="5019168"/>
                <a:ext cx="220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solidFill>
                      <a:srgbClr val="00B0F0"/>
                    </a:solidFill>
                  </a:rPr>
                  <a:t>atomicmaya.me</a:t>
                </a:r>
              </a:p>
            </p:txBody>
          </p:sp>
          <p:pic>
            <p:nvPicPr>
              <p:cNvPr id="36" name="Picture 4" descr="undefined">
                <a:hlinkClick r:id="rId7"/>
                <a:extLst>
                  <a:ext uri="{FF2B5EF4-FFF2-40B4-BE49-F238E27FC236}">
                    <a16:creationId xmlns:a16="http://schemas.microsoft.com/office/drawing/2014/main" id="{729A08EA-9DFA-C706-C839-832DD85A4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170" y="4908055"/>
                <a:ext cx="683892" cy="683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126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e Titre De Écrire Fin Sur Le Bacground Rond Rouge Vieil Écran De Fin De  Film Illustration Vectorielle Vecteurs libres de droits et plus d'images  vectorielles de La Fin - iStock">
            <a:extLst>
              <a:ext uri="{FF2B5EF4-FFF2-40B4-BE49-F238E27FC236}">
                <a16:creationId xmlns:a16="http://schemas.microsoft.com/office/drawing/2014/main" id="{EEF90D6B-1FA2-DFF7-C6D3-C94972CAF1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" b="801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CBB10-29AA-34F3-8039-F6EEFA71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13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1199C4-A18B-8682-B4B2-18BD0CB9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1833E-90AB-706C-88F7-4FF830457521}"/>
              </a:ext>
            </a:extLst>
          </p:cNvPr>
          <p:cNvSpPr/>
          <p:nvPr/>
        </p:nvSpPr>
        <p:spPr>
          <a:xfrm>
            <a:off x="3379960" y="2971800"/>
            <a:ext cx="2536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ARTIFICIAL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D2213-6B8F-A1D4-6F4D-5837A7225869}"/>
              </a:ext>
            </a:extLst>
          </p:cNvPr>
          <p:cNvSpPr/>
          <p:nvPr/>
        </p:nvSpPr>
        <p:spPr>
          <a:xfrm>
            <a:off x="6275560" y="2971800"/>
            <a:ext cx="2536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Comic Sans MS" panose="030F0702030302020204" pitchFamily="66" charset="0"/>
              </a:rPr>
              <a:t>INTELLIGENCE</a:t>
            </a:r>
            <a:endParaRPr lang="fr-FR" sz="2400" dirty="0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6698B-FAFF-DF97-588D-38A37A46C1EC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14C8-E4E7-1088-FBEC-AC6C6D0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It’s been in the news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C6A86-2919-C775-BD55-3099B1D8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32" y="2281381"/>
            <a:ext cx="8208768" cy="1811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83DD4-855D-EFC6-8365-3D03F853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63" y="3307947"/>
            <a:ext cx="5442537" cy="2553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10258-03C0-390E-72A5-4F31C7C7C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142" y="3764668"/>
            <a:ext cx="6038095" cy="1838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C9E06-522C-7B2B-55BC-320D2A2C1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29" y="1781381"/>
            <a:ext cx="7428571" cy="3295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BEC27-8DEF-CE4C-D841-177E35A7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3" y="220443"/>
            <a:ext cx="10542857" cy="282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9D164-FF7B-D649-6E93-6874B019218F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5F57-CD2B-6B9E-6AD4-65136D4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Types of AI?</a:t>
            </a: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E565B5-42DA-3723-6106-F8FC5E1214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67095" y="1982246"/>
            <a:ext cx="3523809" cy="403809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23704-78CC-0483-A647-A22348EA5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CH" dirty="0"/>
              <a:t>Reactive Machines</a:t>
            </a:r>
          </a:p>
          <a:p>
            <a:r>
              <a:rPr lang="en-CH" dirty="0"/>
              <a:t>Limited Memory</a:t>
            </a:r>
          </a:p>
          <a:p>
            <a:r>
              <a:rPr lang="en-CH" dirty="0"/>
              <a:t>Theory of Mind</a:t>
            </a:r>
          </a:p>
          <a:p>
            <a:r>
              <a:rPr lang="en-CH" dirty="0"/>
              <a:t>Self-Aware</a:t>
            </a:r>
          </a:p>
          <a:p>
            <a:r>
              <a:rPr lang="en-CH" dirty="0" err="1">
                <a:solidFill>
                  <a:srgbClr val="FF0000"/>
                </a:solidFill>
              </a:rPr>
              <a:t>AGI’s</a:t>
            </a:r>
            <a:endParaRPr lang="en-CH" dirty="0">
              <a:solidFill>
                <a:srgbClr val="FF0000"/>
              </a:solidFill>
            </a:endParaRPr>
          </a:p>
          <a:p>
            <a:r>
              <a:rPr lang="en-CH" dirty="0">
                <a:solidFill>
                  <a:srgbClr val="FF0000"/>
                </a:solidFill>
              </a:rPr>
              <a:t>Superintelligence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EF3DD-2AD8-21F7-F7A7-C90DC38FFF57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50197B-C551-DDA4-F4EE-117D4AB9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don’t those terms resonate?</a:t>
            </a:r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843360-184B-70A1-BE96-8A83787CA8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GAN</a:t>
            </a:r>
          </a:p>
          <a:p>
            <a:r>
              <a:rPr lang="en-CH" dirty="0"/>
              <a:t>Deep Learning</a:t>
            </a:r>
          </a:p>
          <a:p>
            <a:r>
              <a:rPr lang="en-CH" dirty="0"/>
              <a:t>NLP</a:t>
            </a:r>
          </a:p>
          <a:p>
            <a:r>
              <a:rPr lang="en-CH" dirty="0"/>
              <a:t>Reinforcement </a:t>
            </a:r>
            <a:r>
              <a:rPr lang="en-CH" dirty="0" err="1"/>
              <a:t>Learni</a:t>
            </a:r>
            <a:r>
              <a:rPr lang="fr-FR" dirty="0"/>
              <a:t>n</a:t>
            </a:r>
            <a:r>
              <a:rPr lang="en-CH" dirty="0"/>
              <a:t>g</a:t>
            </a:r>
          </a:p>
          <a:p>
            <a:r>
              <a:rPr lang="en-CH" dirty="0"/>
              <a:t>Computer Vision</a:t>
            </a:r>
          </a:p>
          <a:p>
            <a:r>
              <a:rPr lang="en-CH" dirty="0"/>
              <a:t>Expert Systems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DFD43F-40DD-8283-1C50-093E70A5BD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CH" dirty="0"/>
              <a:t>Swarm Intelligence</a:t>
            </a:r>
          </a:p>
          <a:p>
            <a:r>
              <a:rPr lang="en-CH" dirty="0"/>
              <a:t>Fuzzy Logic</a:t>
            </a:r>
          </a:p>
          <a:p>
            <a:r>
              <a:rPr lang="en-CH" dirty="0"/>
              <a:t>KRR</a:t>
            </a:r>
          </a:p>
          <a:p>
            <a:r>
              <a:rPr lang="en-CH" dirty="0"/>
              <a:t>Cognitive Computing</a:t>
            </a:r>
          </a:p>
          <a:p>
            <a:r>
              <a:rPr lang="en-CH" dirty="0"/>
              <a:t>Bayesian Networks</a:t>
            </a:r>
          </a:p>
          <a:p>
            <a:r>
              <a:rPr lang="en-CH" dirty="0"/>
              <a:t>Evolutionary Computation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1337-6DAD-3BC2-C040-C18797AA99DB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  <p:bldP spid="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8D2D-44AF-FFFC-F643-E112CA7D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But at the end of the day: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FD33-F3BC-6310-80D4-AB381251BA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It’s (</a:t>
            </a:r>
            <a:r>
              <a:rPr lang="en-CH" i="1" dirty="0"/>
              <a:t>mostly</a:t>
            </a:r>
            <a:r>
              <a:rPr lang="en-CH" dirty="0"/>
              <a:t>) all (</a:t>
            </a:r>
            <a:r>
              <a:rPr lang="en-CH" i="1" dirty="0"/>
              <a:t>extremely</a:t>
            </a:r>
            <a:r>
              <a:rPr lang="en-CH" dirty="0"/>
              <a:t>) spicy maths and probabilities</a:t>
            </a:r>
            <a:br>
              <a:rPr lang="en-CH" dirty="0"/>
            </a:br>
            <a:endParaRPr lang="en-CH" dirty="0"/>
          </a:p>
          <a:p>
            <a:r>
              <a:rPr lang="en-CH" dirty="0"/>
              <a:t>The rest is usually a bunch of </a:t>
            </a:r>
            <a:r>
              <a:rPr lang="en-CH" i="1" dirty="0"/>
              <a:t>if/else</a:t>
            </a:r>
            <a:r>
              <a:rPr lang="en-CH" dirty="0"/>
              <a:t> statements </a:t>
            </a:r>
            <a:br>
              <a:rPr lang="en-CH" dirty="0"/>
            </a:br>
            <a:r>
              <a:rPr lang="en-CH" dirty="0"/>
              <a:t>	See rule-based AI’s</a:t>
            </a:r>
            <a:endParaRPr lang="fr-FR" dirty="0"/>
          </a:p>
        </p:txBody>
      </p:sp>
      <p:pic>
        <p:nvPicPr>
          <p:cNvPr id="4098" name="Picture 2" descr="How to make an AI 101 : r/ProgrammerAnimemes">
            <a:extLst>
              <a:ext uri="{FF2B5EF4-FFF2-40B4-BE49-F238E27FC236}">
                <a16:creationId xmlns:a16="http://schemas.microsoft.com/office/drawing/2014/main" id="{9288450A-6A3F-16F4-682E-59513B9FE0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715" y="1825625"/>
            <a:ext cx="25785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AB38E5-FBDC-9AD5-38BF-06AC27EDAB44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1199C4-A18B-8682-B4B2-18BD0CB9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1833E-90AB-706C-88F7-4FF830457521}"/>
              </a:ext>
            </a:extLst>
          </p:cNvPr>
          <p:cNvSpPr/>
          <p:nvPr/>
        </p:nvSpPr>
        <p:spPr>
          <a:xfrm>
            <a:off x="3379960" y="2971800"/>
            <a:ext cx="2536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ARTIFICIAL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D2213-6B8F-A1D4-6F4D-5837A7225869}"/>
              </a:ext>
            </a:extLst>
          </p:cNvPr>
          <p:cNvSpPr/>
          <p:nvPr/>
        </p:nvSpPr>
        <p:spPr>
          <a:xfrm>
            <a:off x="6275560" y="2971800"/>
            <a:ext cx="2536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Comic Sans MS" panose="030F0702030302020204" pitchFamily="66" charset="0"/>
              </a:rPr>
              <a:t>INTELLIGENCE</a:t>
            </a:r>
            <a:endParaRPr lang="fr-FR" sz="2400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022A5-AE3C-578B-71E0-B3D10E83A12F}"/>
              </a:ext>
            </a:extLst>
          </p:cNvPr>
          <p:cNvSpPr txBox="1"/>
          <p:nvPr/>
        </p:nvSpPr>
        <p:spPr>
          <a:xfrm>
            <a:off x="3864841" y="2705725"/>
            <a:ext cx="17857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✅</a:t>
            </a:r>
            <a:endParaRPr lang="fr-FR" sz="8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00776-58A0-CD68-C880-E985BC98508D}"/>
              </a:ext>
            </a:extLst>
          </p:cNvPr>
          <p:cNvSpPr txBox="1"/>
          <p:nvPr/>
        </p:nvSpPr>
        <p:spPr>
          <a:xfrm>
            <a:off x="6768596" y="27057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46084-0076-66BF-6A1B-A67B3474A93B}"/>
              </a:ext>
            </a:extLst>
          </p:cNvPr>
          <p:cNvSpPr txBox="1"/>
          <p:nvPr/>
        </p:nvSpPr>
        <p:spPr>
          <a:xfrm>
            <a:off x="6920996" y="28581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FACA8-3469-2B9C-D2CD-6ABCBE82B461}"/>
              </a:ext>
            </a:extLst>
          </p:cNvPr>
          <p:cNvSpPr txBox="1"/>
          <p:nvPr/>
        </p:nvSpPr>
        <p:spPr>
          <a:xfrm>
            <a:off x="7073396" y="30105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1AE13-28EB-EBD2-1ABB-0F6AEBDE755E}"/>
              </a:ext>
            </a:extLst>
          </p:cNvPr>
          <p:cNvSpPr txBox="1"/>
          <p:nvPr/>
        </p:nvSpPr>
        <p:spPr>
          <a:xfrm>
            <a:off x="5988488" y="19437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B906D-3423-A05B-3C5E-580B2BE0B577}"/>
              </a:ext>
            </a:extLst>
          </p:cNvPr>
          <p:cNvSpPr txBox="1"/>
          <p:nvPr/>
        </p:nvSpPr>
        <p:spPr>
          <a:xfrm>
            <a:off x="6140888" y="20961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CE029-1248-FDF7-0CDE-06334CD4543B}"/>
              </a:ext>
            </a:extLst>
          </p:cNvPr>
          <p:cNvSpPr txBox="1"/>
          <p:nvPr/>
        </p:nvSpPr>
        <p:spPr>
          <a:xfrm>
            <a:off x="6293288" y="22485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879CA-0359-0541-1A6F-89D663FB6FDE}"/>
              </a:ext>
            </a:extLst>
          </p:cNvPr>
          <p:cNvSpPr txBox="1"/>
          <p:nvPr/>
        </p:nvSpPr>
        <p:spPr>
          <a:xfrm>
            <a:off x="6445688" y="24009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CE4BB-14D4-36AE-967C-1E242B7EFC74}"/>
              </a:ext>
            </a:extLst>
          </p:cNvPr>
          <p:cNvSpPr txBox="1"/>
          <p:nvPr/>
        </p:nvSpPr>
        <p:spPr>
          <a:xfrm>
            <a:off x="6598088" y="25533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93DBC-58C5-48D3-E970-F20B5B7FB45C}"/>
              </a:ext>
            </a:extLst>
          </p:cNvPr>
          <p:cNvSpPr txBox="1"/>
          <p:nvPr/>
        </p:nvSpPr>
        <p:spPr>
          <a:xfrm>
            <a:off x="6750488" y="27057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40E8C-0A8F-2337-56AF-3995277259EF}"/>
              </a:ext>
            </a:extLst>
          </p:cNvPr>
          <p:cNvSpPr txBox="1"/>
          <p:nvPr/>
        </p:nvSpPr>
        <p:spPr>
          <a:xfrm>
            <a:off x="6902888" y="28581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1F62AA-4AD2-3C34-499E-AC2DC4A382F3}"/>
              </a:ext>
            </a:extLst>
          </p:cNvPr>
          <p:cNvSpPr txBox="1"/>
          <p:nvPr/>
        </p:nvSpPr>
        <p:spPr>
          <a:xfrm>
            <a:off x="7055288" y="30105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C70A1D-84FB-F6EC-8784-CACD6432975F}"/>
              </a:ext>
            </a:extLst>
          </p:cNvPr>
          <p:cNvSpPr txBox="1"/>
          <p:nvPr/>
        </p:nvSpPr>
        <p:spPr>
          <a:xfrm>
            <a:off x="5646251" y="3004103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68E-6BB3-1015-9F5A-1025A380DDD3}"/>
              </a:ext>
            </a:extLst>
          </p:cNvPr>
          <p:cNvSpPr txBox="1"/>
          <p:nvPr/>
        </p:nvSpPr>
        <p:spPr>
          <a:xfrm>
            <a:off x="7534745" y="3122706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C18C49-F075-512D-2BD3-07EE27F617F5}"/>
              </a:ext>
            </a:extLst>
          </p:cNvPr>
          <p:cNvSpPr txBox="1"/>
          <p:nvPr/>
        </p:nvSpPr>
        <p:spPr>
          <a:xfrm>
            <a:off x="6494158" y="3617137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1457FF-AE16-342E-FA0F-8475EFABEBF0}"/>
              </a:ext>
            </a:extLst>
          </p:cNvPr>
          <p:cNvSpPr txBox="1"/>
          <p:nvPr/>
        </p:nvSpPr>
        <p:spPr>
          <a:xfrm>
            <a:off x="5939261" y="245270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C270C-7374-7672-374E-B6ED33947A61}"/>
              </a:ext>
            </a:extLst>
          </p:cNvPr>
          <p:cNvSpPr txBox="1"/>
          <p:nvPr/>
        </p:nvSpPr>
        <p:spPr>
          <a:xfrm>
            <a:off x="6091661" y="260510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4B28E-F165-9430-CE27-54A0C9EC6BAA}"/>
              </a:ext>
            </a:extLst>
          </p:cNvPr>
          <p:cNvSpPr txBox="1"/>
          <p:nvPr/>
        </p:nvSpPr>
        <p:spPr>
          <a:xfrm>
            <a:off x="6244061" y="275750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FE414D-B5A3-5731-63DB-16E111EF5AE0}"/>
              </a:ext>
            </a:extLst>
          </p:cNvPr>
          <p:cNvSpPr txBox="1"/>
          <p:nvPr/>
        </p:nvSpPr>
        <p:spPr>
          <a:xfrm>
            <a:off x="7261634" y="2313131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FAC48-26C8-924D-27DF-86E3961DC956}"/>
              </a:ext>
            </a:extLst>
          </p:cNvPr>
          <p:cNvSpPr txBox="1"/>
          <p:nvPr/>
        </p:nvSpPr>
        <p:spPr>
          <a:xfrm>
            <a:off x="7414034" y="2465531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7FABA-8AD0-3AD9-B9DA-2A62EEB8B78E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DC60-5459-B2E6-4A37-210E01944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 err="1">
                <a:effectLst/>
                <a:latin typeface="Inter"/>
              </a:rPr>
              <a:t>Bring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your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own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tooling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0D0E-FE1C-7BE0-1513-37142211B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hidden art of building shit that works for your specific use 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03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B5B-C039-2328-4258-F61144B0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795"/>
            <a:ext cx="10515600" cy="1024409"/>
          </a:xfrm>
        </p:spPr>
        <p:txBody>
          <a:bodyPr/>
          <a:lstStyle/>
          <a:p>
            <a:pPr algn="ctr"/>
            <a:r>
              <a:rPr lang="en-CH" dirty="0"/>
              <a:t>“Don’t reinvent the wheel”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54E74-0BD9-C146-CA61-DA599E8CDF36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85CC1-FDC8-20C4-EF1F-134A2DE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Mapping stuff?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0EBBE-B8CB-E0C6-6AFE-DF20B1D84A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 err="1"/>
              <a:t>nmap</a:t>
            </a:r>
            <a:endParaRPr lang="en-CH" dirty="0"/>
          </a:p>
          <a:p>
            <a:r>
              <a:rPr lang="en-CH" dirty="0" err="1"/>
              <a:t>masscan</a:t>
            </a:r>
            <a:endParaRPr lang="en-CH" dirty="0"/>
          </a:p>
          <a:p>
            <a:r>
              <a:rPr lang="en-CH" dirty="0" err="1"/>
              <a:t>portSpider</a:t>
            </a:r>
            <a:endParaRPr lang="en-CH" dirty="0"/>
          </a:p>
          <a:p>
            <a:r>
              <a:rPr lang="en-CH" dirty="0"/>
              <a:t>Service Map (Azure)</a:t>
            </a:r>
          </a:p>
          <a:p>
            <a:r>
              <a:rPr lang="en-CH" dirty="0"/>
              <a:t>Leviathan Framework</a:t>
            </a:r>
          </a:p>
          <a:p>
            <a:r>
              <a:rPr lang="en-CH" dirty="0" err="1"/>
              <a:t>sqlmap</a:t>
            </a:r>
            <a:endParaRPr lang="en-CH" dirty="0"/>
          </a:p>
          <a:p>
            <a:r>
              <a:rPr lang="en-CH" dirty="0" err="1"/>
              <a:t>tplmap</a:t>
            </a:r>
            <a:endParaRPr lang="fr-FR" dirty="0"/>
          </a:p>
        </p:txBody>
      </p:sp>
      <p:pic>
        <p:nvPicPr>
          <p:cNvPr id="8" name="Picture 2" descr="Three-quarters of UK adults can't read a map – here's how to get better |  Maps | The Guardian">
            <a:extLst>
              <a:ext uri="{FF2B5EF4-FFF2-40B4-BE49-F238E27FC236}">
                <a16:creationId xmlns:a16="http://schemas.microsoft.com/office/drawing/2014/main" id="{E5ED5ADC-B2CF-A3B6-F575-DA8676D46B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6"/>
          <a:stretch/>
        </p:blipFill>
        <p:spPr bwMode="auto">
          <a:xfrm>
            <a:off x="6998905" y="1825625"/>
            <a:ext cx="4070811" cy="38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4E3FD-59B2-4F21-563D-EF34956E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65" y="4930276"/>
            <a:ext cx="6588251" cy="1513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5777D8-1F6A-12A0-8EAF-36897B325770}"/>
              </a:ext>
            </a:extLst>
          </p:cNvPr>
          <p:cNvSpPr txBox="1"/>
          <p:nvPr/>
        </p:nvSpPr>
        <p:spPr>
          <a:xfrm>
            <a:off x="0" y="6496050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872F-8519-8EB4-2491-2F7811A0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Querying stuff and modifying data?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16F8-F5A4-6786-760A-3ED1223BC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6737" cy="4351338"/>
          </a:xfrm>
        </p:spPr>
        <p:txBody>
          <a:bodyPr anchor="ctr"/>
          <a:lstStyle/>
          <a:p>
            <a:r>
              <a:rPr lang="en-CH" dirty="0"/>
              <a:t>Postman</a:t>
            </a:r>
          </a:p>
          <a:p>
            <a:r>
              <a:rPr lang="en-CH" dirty="0" err="1"/>
              <a:t>Hoppscotch</a:t>
            </a:r>
            <a:r>
              <a:rPr lang="en-CH" dirty="0"/>
              <a:t> (formerly Postwoman)</a:t>
            </a:r>
          </a:p>
          <a:p>
            <a:r>
              <a:rPr lang="en-CH" dirty="0" err="1"/>
              <a:t>ZAProxy</a:t>
            </a:r>
            <a:endParaRPr lang="en-CH" dirty="0"/>
          </a:p>
          <a:p>
            <a:r>
              <a:rPr lang="en-CH" dirty="0" err="1"/>
              <a:t>Burpsuite</a:t>
            </a:r>
            <a:endParaRPr lang="en-CH" dirty="0"/>
          </a:p>
          <a:p>
            <a:r>
              <a:rPr lang="en-CH" dirty="0" err="1"/>
              <a:t>FoxyProxy</a:t>
            </a:r>
            <a:endParaRPr lang="en-CH" dirty="0"/>
          </a:p>
          <a:p>
            <a:r>
              <a:rPr lang="en-CH" dirty="0"/>
              <a:t>curl</a:t>
            </a:r>
          </a:p>
        </p:txBody>
      </p:sp>
      <p:pic>
        <p:nvPicPr>
          <p:cNvPr id="2050" name="Picture 2" descr="email interceptor thief criminal">
            <a:extLst>
              <a:ext uri="{FF2B5EF4-FFF2-40B4-BE49-F238E27FC236}">
                <a16:creationId xmlns:a16="http://schemas.microsoft.com/office/drawing/2014/main" id="{4F0E4472-5F88-B524-6507-CDC628C1E5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38" y="2160800"/>
            <a:ext cx="3680988" cy="3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190DB-09A2-036B-2C21-BD63E7D48585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0E51-0E83-877A-4AD8-8DF4C898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That’s very nice, but...</a:t>
            </a:r>
            <a:endParaRPr lang="fr-FR" dirty="0"/>
          </a:p>
        </p:txBody>
      </p: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29FB0BE2-9044-7CC4-E613-64D2DD675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56" y="2199253"/>
            <a:ext cx="3937087" cy="1373077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4E44A34E-3DDF-896E-B51B-09C78ACD7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45" y="2199253"/>
            <a:ext cx="3922909" cy="3462212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3DB70588-10B6-D6B3-2D46-EDF0C02F6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89" y="2199253"/>
            <a:ext cx="3917620" cy="4015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100AB-150D-90ED-A88E-24A051958B49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2073</Words>
  <Application>Microsoft Office PowerPoint</Application>
  <PresentationFormat>Widescreen</PresentationFormat>
  <Paragraphs>380</Paragraphs>
  <Slides>47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</vt:lpstr>
      <vt:lpstr>Calibri</vt:lpstr>
      <vt:lpstr>Calibri Light</vt:lpstr>
      <vt:lpstr>Comic Sans MS</vt:lpstr>
      <vt:lpstr>Google Sans</vt:lpstr>
      <vt:lpstr>Inter</vt:lpstr>
      <vt:lpstr>Söhne</vt:lpstr>
      <vt:lpstr>Source Code Pro</vt:lpstr>
      <vt:lpstr>Office Theme</vt:lpstr>
      <vt:lpstr>Bring your own tooling</vt:lpstr>
      <vt:lpstr># whoami</vt:lpstr>
      <vt:lpstr>PowerPoint Presentation</vt:lpstr>
      <vt:lpstr>The Disclaimer</vt:lpstr>
      <vt:lpstr>Bring your own tooling</vt:lpstr>
      <vt:lpstr>“Don’t reinvent the wheel”</vt:lpstr>
      <vt:lpstr>Mapping stuff?</vt:lpstr>
      <vt:lpstr>Querying stuff and modifying data?</vt:lpstr>
      <vt:lpstr>That’s very nice, but...</vt:lpstr>
      <vt:lpstr>people at &lt;workplace&gt; get these!</vt:lpstr>
      <vt:lpstr>So I need to have a *thing* in a *place*</vt:lpstr>
      <vt:lpstr>In this *purely hypothetical* scenario</vt:lpstr>
      <vt:lpstr>PowerPoint Presentation</vt:lpstr>
      <vt:lpstr>Summary</vt:lpstr>
      <vt:lpstr>“Sometimes you just need a very fancy hammer”</vt:lpstr>
      <vt:lpstr>“I’m no software engineer”</vt:lpstr>
      <vt:lpstr>To script</vt:lpstr>
      <vt:lpstr>Life of a script</vt:lpstr>
      <vt:lpstr>Best languages to script in (imho)</vt:lpstr>
      <vt:lpstr>Feature: I/O</vt:lpstr>
      <vt:lpstr>Feature: System commands</vt:lpstr>
      <vt:lpstr>Feature: Advanced formatting</vt:lpstr>
      <vt:lpstr>Feature: Lambda functions</vt:lpstr>
      <vt:lpstr>Feature: HTTP requests</vt:lpstr>
      <vt:lpstr>Feature: Text User Interface</vt:lpstr>
      <vt:lpstr>Feature: Text User Interface</vt:lpstr>
      <vt:lpstr>Bonus points</vt:lpstr>
      <vt:lpstr>PowerPoint Presentation</vt:lpstr>
      <vt:lpstr>Good reasons</vt:lpstr>
      <vt:lpstr>Understand the seedy underbelly of tech</vt:lpstr>
      <vt:lpstr>More insights into system deficiencies</vt:lpstr>
      <vt:lpstr>Ability to improve older systems</vt:lpstr>
      <vt:lpstr>Debug 20 year old libraries</vt:lpstr>
      <vt:lpstr>Mix offensive and defensive skills</vt:lpstr>
      <vt:lpstr>It doesn’t look half-bad on a CV</vt:lpstr>
      <vt:lpstr>Malicious reasons</vt:lpstr>
      <vt:lpstr>(Is good on a CV and your AI CTO told you to)</vt:lpstr>
      <vt:lpstr>(You can always pretend you are coding)</vt:lpstr>
      <vt:lpstr>(Forget to write the docs &amp; be unfireable)</vt:lpstr>
      <vt:lpstr># wanna know a bit more?</vt:lpstr>
      <vt:lpstr>Questions?</vt:lpstr>
      <vt:lpstr>PowerPoint Presentation</vt:lpstr>
      <vt:lpstr>It’s been in the news</vt:lpstr>
      <vt:lpstr>Types of AI?</vt:lpstr>
      <vt:lpstr>Why don’t those terms resonate?</vt:lpstr>
      <vt:lpstr>But at the end of the day: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tooling</dc:title>
  <dc:creator>Maya Boeckh</dc:creator>
  <cp:lastModifiedBy>Maya Boeckh</cp:lastModifiedBy>
  <cp:revision>17</cp:revision>
  <dcterms:created xsi:type="dcterms:W3CDTF">2023-04-09T19:29:19Z</dcterms:created>
  <dcterms:modified xsi:type="dcterms:W3CDTF">2023-05-10T18:05:15Z</dcterms:modified>
</cp:coreProperties>
</file>