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68" r:id="rId4"/>
    <p:sldId id="263" r:id="rId5"/>
    <p:sldId id="273" r:id="rId6"/>
    <p:sldId id="272" r:id="rId7"/>
    <p:sldId id="274" r:id="rId8"/>
    <p:sldId id="269" r:id="rId9"/>
    <p:sldId id="264" r:id="rId10"/>
    <p:sldId id="275" r:id="rId11"/>
    <p:sldId id="276" r:id="rId12"/>
    <p:sldId id="277" r:id="rId13"/>
    <p:sldId id="278" r:id="rId14"/>
    <p:sldId id="280" r:id="rId15"/>
    <p:sldId id="311" r:id="rId16"/>
    <p:sldId id="281" r:id="rId17"/>
    <p:sldId id="313" r:id="rId18"/>
    <p:sldId id="314" r:id="rId19"/>
    <p:sldId id="312" r:id="rId20"/>
    <p:sldId id="270" r:id="rId21"/>
    <p:sldId id="310" r:id="rId22"/>
    <p:sldId id="279" r:id="rId23"/>
    <p:sldId id="266" r:id="rId24"/>
    <p:sldId id="271" r:id="rId25"/>
    <p:sldId id="267" r:id="rId26"/>
    <p:sldId id="265" r:id="rId2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B87A37-1696-4ABD-87B6-ABC2F285416D}">
          <p14:sldIdLst>
            <p14:sldId id="256"/>
            <p14:sldId id="262"/>
          </p14:sldIdLst>
        </p14:section>
        <p14:section name="Part I: Context" id="{92742750-06F4-4BE9-9FA8-127C7AB055EF}">
          <p14:sldIdLst>
            <p14:sldId id="268"/>
            <p14:sldId id="263"/>
            <p14:sldId id="273"/>
            <p14:sldId id="272"/>
            <p14:sldId id="274"/>
          </p14:sldIdLst>
        </p14:section>
        <p14:section name="Part II: Creation" id="{42567CE5-5D46-4AE1-8E37-33D1C94E8FA8}">
          <p14:sldIdLst>
            <p14:sldId id="269"/>
            <p14:sldId id="264"/>
            <p14:sldId id="275"/>
            <p14:sldId id="276"/>
            <p14:sldId id="277"/>
            <p14:sldId id="278"/>
            <p14:sldId id="280"/>
            <p14:sldId id="311"/>
            <p14:sldId id="281"/>
            <p14:sldId id="313"/>
            <p14:sldId id="314"/>
            <p14:sldId id="312"/>
          </p14:sldIdLst>
        </p14:section>
        <p14:section name="Part III: Challenges" id="{0B953919-CEFE-4EFF-ABEF-0238A32D52B9}">
          <p14:sldIdLst>
            <p14:sldId id="270"/>
            <p14:sldId id="310"/>
            <p14:sldId id="279"/>
            <p14:sldId id="266"/>
          </p14:sldIdLst>
        </p14:section>
        <p14:section name="Part IV: Highlights for frontend security" id="{383AFBFE-7232-4226-801E-6DE8E5F10A82}">
          <p14:sldIdLst>
            <p14:sldId id="271"/>
            <p14:sldId id="267"/>
          </p14:sldIdLst>
        </p14:section>
        <p14:section name="Part V: Reverse Engineering" id="{9C381C94-BC9C-4831-A9CB-9C9C2ED9A89D}">
          <p14:sldIdLst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D6DC-5D92-40DE-B37D-DDA250F305B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CA7DE-63DA-4A89-A3F7-A0A9553C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9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B75F4-BEE6-4836-8A15-8517530721A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65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Player: </a:t>
            </a:r>
            <a:r>
              <a:rPr lang="en-US" dirty="0" err="1"/>
              <a:t>TraceLabs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CA7DE-63DA-4A89-A3F7-A0A9553CFE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9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Player: </a:t>
            </a:r>
            <a:r>
              <a:rPr lang="en-US" dirty="0" err="1"/>
              <a:t>TraceLabs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CA7DE-63DA-4A89-A3F7-A0A9553CFE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7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Player: </a:t>
            </a:r>
            <a:r>
              <a:rPr lang="en-US" dirty="0" err="1"/>
              <a:t>TraceLabs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CA7DE-63DA-4A89-A3F7-A0A9553CFE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7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“Let’s make some code on the web run on our client’s devices!”</a:t>
            </a:r>
          </a:p>
          <a:p>
            <a:endParaRPr lang="en-US" dirty="0"/>
          </a:p>
          <a:p>
            <a:r>
              <a:rPr lang="en-US" dirty="0"/>
              <a:t>Besides that, and various contributions at Mozilla, and founding Brave, the guy is pretty terrible.</a:t>
            </a:r>
          </a:p>
          <a:p>
            <a:endParaRPr lang="en-US" dirty="0"/>
          </a:p>
          <a:p>
            <a:r>
              <a:rPr lang="en-US" dirty="0"/>
              <a:t>Security wasn’t really considered back then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CA7DE-63DA-4A89-A3F7-A0A9553CFE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48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 a Dr. </a:t>
            </a:r>
            <a:r>
              <a:rPr lang="en-US" dirty="0" err="1"/>
              <a:t>Doofenschmirtz</a:t>
            </a:r>
            <a:r>
              <a:rPr lang="en-US" dirty="0"/>
              <a:t> voice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CA7DE-63DA-4A89-A3F7-A0A9553CFE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72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Invisible ink that needs heat to show!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CA7DE-63DA-4A89-A3F7-A0A9553CFE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8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2F31-A88A-D51C-17D5-14C3A121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75C40-99D1-63A5-C01F-1E208C74D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31E9D-3458-E248-F9F7-330EDADF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F0B-FA8F-4CC5-9969-C3E1499B2CBA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DD851-5FD1-1CBC-0BF5-085EC688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D2769-D795-D32B-0A4D-5FBD277B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8EBF-FCC6-4EED-AE44-147D26E4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3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3C80-0E5E-1659-9FBD-D725CD6F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54BF7-30E4-1FF4-CB1E-A76067FEE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13F59-E9CD-5B9F-1C6E-C9C8D4A8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F0B-FA8F-4CC5-9969-C3E1499B2CBA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95AA-FA2C-ED95-15A2-E3C19655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036A5-EBEB-75D3-07B3-E27739FE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8EBF-FCC6-4EED-AE44-147D26E4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6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3956A-4000-EC1C-F78E-591981FC5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24E11-A9C6-513B-52BE-EE0D0872C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DDF02-F409-8866-C48E-F0C0D57F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F0B-FA8F-4CC5-9969-C3E1499B2CBA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1963-BFB1-2F2F-9880-A715B356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8BAE9-A345-9E01-83AE-64A3E49E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8EBF-FCC6-4EED-AE44-147D26E4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9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891B-CDD3-6F61-393C-E18E90D5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9AA3-3421-71F0-75E9-8F5351C05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E1732-4D9A-EDFF-2122-9B239731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F0B-FA8F-4CC5-9969-C3E1499B2CBA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757AD-ECC8-36E5-F19F-2780F3BB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0F6E9-7A6B-A1B3-8381-C2E124F2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8EBF-FCC6-4EED-AE44-147D26E4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4000-7D4E-467F-63DB-204B0A44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BDFAD-CAFA-AA43-0812-1662072B7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4909-DA31-4C08-0FBD-A255778B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F0B-FA8F-4CC5-9969-C3E1499B2CBA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2FF76-EA60-4F01-651E-1A34B81E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BDF6C-D7BA-27B9-7563-C56A5948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8EBF-FCC6-4EED-AE44-147D26E4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4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6438-F4A3-DC68-FA82-DFBD1D0B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FD3D-65A7-FDF3-E8B4-2E30984DC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2D80E-923A-F192-4CD5-E688E34DA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B1D67-AEDF-52AB-F8B4-0165591D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F0B-FA8F-4CC5-9969-C3E1499B2CBA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D67D2-FEFD-8466-0478-A3812679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EDAF4-17E0-FDC8-4008-D54362D4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8EBF-FCC6-4EED-AE44-147D26E4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6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8A4A-A83A-3DBD-C1A4-97B6253C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A4C3B-2433-F85E-60ED-D138C8CE7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F473A-0144-B374-A880-08E2F65F3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AB30E-B056-20E8-8505-CD41FCBEB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6A820-7037-5B96-0994-8640214B7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C164E-7B17-0024-9B01-E9043DE5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F0B-FA8F-4CC5-9969-C3E1499B2CBA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25B73-41B9-1E93-2FB7-F3B5AF77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EA51D-CD21-1ED3-3B95-0745E9BF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8EBF-FCC6-4EED-AE44-147D26E4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9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5E31-707B-2E2C-F208-21BABDCB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BC414-4C12-8E26-0845-68BDF748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F0B-FA8F-4CC5-9969-C3E1499B2CBA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DE33-8A69-11CA-9000-B25DBFBD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DF84-49BA-6C83-2E56-4F0ACDD4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8EBF-FCC6-4EED-AE44-147D26E4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1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D09C1-3F80-C8C6-4B83-FD1D5823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F0B-FA8F-4CC5-9969-C3E1499B2CBA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C9C58-8615-D644-0B1A-E24A533B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73D92-BAEA-F7D7-3131-0DD9FBC4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8EBF-FCC6-4EED-AE44-147D26E4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089E-0B47-0014-9E18-4500C140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C67C-3C64-322F-F9AC-F5F1F7200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A7F67-9AFD-1FFD-F5E2-51C87485D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30DFD-A03C-81F0-B425-4082C333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F0B-FA8F-4CC5-9969-C3E1499B2CBA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FAC98-745A-8AB2-D560-B3342E7F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11719-7465-A8F3-0793-B8CD2BD0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8EBF-FCC6-4EED-AE44-147D26E4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C5BB-2D6C-1627-E80A-BCA5ED43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401E7-61F1-AE27-73C5-4E3F1A79D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925B8-5AB9-FE3B-ACA0-572C266D0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77DA4-FC8E-951D-296B-55FD5C0C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FF0B-FA8F-4CC5-9969-C3E1499B2CBA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12AEF-1E08-D8E9-BBBF-59154458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61919-DD08-B213-2571-73835C41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8EBF-FCC6-4EED-AE44-147D26E4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5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0C582-0336-B4D6-FFE7-53F8D2EE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242DF-FA5C-CF7F-B598-CF1655586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EA188-91AF-FAF8-334A-A47410018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DFF0B-FA8F-4CC5-9969-C3E1499B2CBA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EFDF-EC1E-30C9-B439-853123E6C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810F8-01F9-12BB-4E89-5A2D5D8BF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D8EBF-FCC6-4EED-AE44-147D26E4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loirock/core-js/blob/master/docs/2023-02-14-so-whats-next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5FBEBBD-1DCA-FBC1-AFD5-8A7B26AEE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61"/>
          <a:stretch/>
        </p:blipFill>
        <p:spPr bwMode="auto">
          <a:xfrm>
            <a:off x="209550" y="168839"/>
            <a:ext cx="11772900" cy="256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E0AE46A-369C-3047-0CC2-2E6367939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3675"/>
            <a:ext cx="121920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6A07E2E-1535-F6B5-C68D-CEAA8F0E1D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61"/>
          <a:stretch/>
        </p:blipFill>
        <p:spPr bwMode="auto">
          <a:xfrm>
            <a:off x="209550" y="4124325"/>
            <a:ext cx="11772900" cy="256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9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972D-A44C-52E8-3DD0-1C39611A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introduction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74992-E8C4-1BA7-6964-6EF39B3C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2032" cy="4351338"/>
          </a:xfrm>
        </p:spPr>
        <p:txBody>
          <a:bodyPr anchor="ctr"/>
          <a:lstStyle/>
          <a:p>
            <a:r>
              <a:rPr lang="en-US" dirty="0"/>
              <a:t>Brendan </a:t>
            </a:r>
            <a:r>
              <a:rPr lang="en-US" dirty="0" err="1"/>
              <a:t>Eich’s</a:t>
            </a:r>
            <a:r>
              <a:rPr lang="en-US" dirty="0"/>
              <a:t> brilliant approach to a stupid idea in 1995</a:t>
            </a:r>
          </a:p>
          <a:p>
            <a:endParaRPr lang="en-US" dirty="0"/>
          </a:p>
          <a:p>
            <a:r>
              <a:rPr lang="en-US" dirty="0"/>
              <a:t>Our computers make use of it incalculably often</a:t>
            </a:r>
          </a:p>
          <a:p>
            <a:endParaRPr lang="en-US" dirty="0"/>
          </a:p>
          <a:p>
            <a:r>
              <a:rPr lang="en-US" dirty="0"/>
              <a:t>It is still very much maintained (ECMAScript is beautiful)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A66119A-C0DC-2794-1336-DD665C554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077" y="1970138"/>
            <a:ext cx="2917723" cy="291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64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E8FF-E911-2AA8-1861-105D6719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do be a bit clunky </a:t>
            </a:r>
            <a:r>
              <a:rPr lang="en-US" dirty="0" err="1"/>
              <a:t>tho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23A0D4-ABC3-195B-F78A-18CF9B4FC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285" y="1460500"/>
            <a:ext cx="7241430" cy="5032375"/>
          </a:xfrm>
        </p:spPr>
      </p:pic>
    </p:spTree>
    <p:extLst>
      <p:ext uri="{BB962C8B-B14F-4D97-AF65-F5344CB8AC3E}">
        <p14:creationId xmlns:p14="http://schemas.microsoft.com/office/powerpoint/2010/main" val="100743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5202-43F4-3335-3EC3-9BD08178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polyfills</a:t>
            </a:r>
            <a:r>
              <a:rPr lang="en-US" dirty="0"/>
              <a:t> the </a:t>
            </a:r>
            <a:r>
              <a:rPr lang="en-US" dirty="0" err="1"/>
              <a:t>unclunkinator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59B7-6919-DFD0-6D9B-7C46CBF9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Well… maybe.</a:t>
            </a:r>
          </a:p>
          <a:p>
            <a:endParaRPr lang="en-US" dirty="0"/>
          </a:p>
          <a:p>
            <a:r>
              <a:rPr lang="en-US" dirty="0"/>
              <a:t>But the tale of the core-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polyfills</a:t>
            </a:r>
            <a:r>
              <a:rPr lang="en-US" dirty="0"/>
              <a:t> project is “of concern”</a:t>
            </a:r>
          </a:p>
          <a:p>
            <a:pPr lvl="1"/>
            <a:r>
              <a:rPr lang="en-US" dirty="0">
                <a:hlinkClick r:id="rId3"/>
              </a:rPr>
              <a:t>github.com/zloirock/core-js/blob/master/docs/2023-02-14-so-whats-next.md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D5F1F-8F96-FEBC-B8D4-12CA11F91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897" y="4065076"/>
            <a:ext cx="5884205" cy="25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5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E751-DE00-0F1F-E0F6-7E992E7D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was promised something cursed”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B86B-CC8B-3D09-2C73-1A7FFF2A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7865" cy="4351338"/>
          </a:xfrm>
        </p:spPr>
        <p:txBody>
          <a:bodyPr anchor="ctr"/>
          <a:lstStyle/>
          <a:p>
            <a:r>
              <a:rPr lang="en-US" dirty="0"/>
              <a:t>Obfuscation:</a:t>
            </a:r>
          </a:p>
          <a:p>
            <a:pPr lvl="1"/>
            <a:r>
              <a:rPr lang="en-US" dirty="0"/>
              <a:t>It’s fun!</a:t>
            </a:r>
          </a:p>
          <a:p>
            <a:pPr lvl="1"/>
            <a:r>
              <a:rPr lang="en-US" dirty="0"/>
              <a:t>Hide things in other things!</a:t>
            </a:r>
          </a:p>
          <a:p>
            <a:pPr lvl="1"/>
            <a:endParaRPr lang="en-US" dirty="0"/>
          </a:p>
          <a:p>
            <a:r>
              <a:rPr lang="en-US" dirty="0"/>
              <a:t>What if I told you that you could in fact hide most of JS within an… esoteric… version of JS.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1B7DE50-C252-ED63-AA09-3C26F020F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75" y="2670444"/>
            <a:ext cx="6252484" cy="266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12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FB66-EFBF-17FF-6BAB-33998E2A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JSF*ck my beloved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61E77-B780-C00D-2708-ECEDECEA7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971503" cy="4351338"/>
          </a:xfrm>
        </p:spPr>
        <p:txBody>
          <a:bodyPr anchor="ctr"/>
          <a:lstStyle/>
          <a:p>
            <a:r>
              <a:rPr lang="en-US" dirty="0"/>
              <a:t>These 6 characters let you write out anything!</a:t>
            </a:r>
          </a:p>
          <a:p>
            <a:endParaRPr lang="en-US" dirty="0"/>
          </a:p>
          <a:p>
            <a:r>
              <a:rPr lang="en-US" dirty="0"/>
              <a:t>And so long as you can actually spell out eval, well you can execute anything!</a:t>
            </a:r>
          </a:p>
          <a:p>
            <a:endParaRPr lang="en-US" dirty="0"/>
          </a:p>
          <a:p>
            <a:r>
              <a:rPr lang="en-US" dirty="0"/>
              <a:t>Unconvinced? </a:t>
            </a:r>
          </a:p>
          <a:p>
            <a:endParaRPr lang="en-US" dirty="0"/>
          </a:p>
          <a:p>
            <a:r>
              <a:rPr lang="en-US" dirty="0"/>
              <a:t>Ok, let’s have some fun!</a:t>
            </a:r>
          </a:p>
        </p:txBody>
      </p:sp>
      <p:pic>
        <p:nvPicPr>
          <p:cNvPr id="6" name="Picture 2" descr="JSFuck - Write any JavaScript with 6 Characters: []()!+">
            <a:extLst>
              <a:ext uri="{FF2B5EF4-FFF2-40B4-BE49-F238E27FC236}">
                <a16:creationId xmlns:a16="http://schemas.microsoft.com/office/drawing/2014/main" id="{64826E87-9502-8414-A4ED-FE325FC3665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49733" y="292973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00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809B34-D022-F483-62BB-1C670C60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/>
          <a:lstStyle/>
          <a:p>
            <a:pPr algn="ctr"/>
            <a:r>
              <a:rPr lang="en-US" dirty="0"/>
              <a:t>WARNING</a:t>
            </a:r>
            <a:br>
              <a:rPr lang="en-US" dirty="0"/>
            </a:br>
            <a:r>
              <a:rPr lang="en-US" dirty="0"/>
              <a:t>Contrast Change</a:t>
            </a:r>
          </a:p>
        </p:txBody>
      </p:sp>
    </p:spTree>
    <p:extLst>
      <p:ext uri="{BB962C8B-B14F-4D97-AF65-F5344CB8AC3E}">
        <p14:creationId xmlns:p14="http://schemas.microsoft.com/office/powerpoint/2010/main" val="443549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E5CE-0080-FBE3-027C-4624176E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JSF*ck – Most numbers are very easy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8D4DBC8-0606-D51F-60C3-9B3A2B98D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96169"/>
              </p:ext>
            </p:extLst>
          </p:nvPr>
        </p:nvGraphicFramePr>
        <p:xfrm>
          <a:off x="838200" y="1825625"/>
          <a:ext cx="10515600" cy="2371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342239">
                  <a:extLst>
                    <a:ext uri="{9D8B030D-6E8A-4147-A177-3AD203B41FA5}">
                      <a16:colId xmlns:a16="http://schemas.microsoft.com/office/drawing/2014/main" val="1411087646"/>
                    </a:ext>
                  </a:extLst>
                </a:gridCol>
                <a:gridCol w="3173361">
                  <a:extLst>
                    <a:ext uri="{9D8B030D-6E8A-4147-A177-3AD203B41FA5}">
                      <a16:colId xmlns:a16="http://schemas.microsoft.com/office/drawing/2014/main" val="41666182"/>
                    </a:ext>
                  </a:extLst>
                </a:gridCol>
              </a:tblGrid>
              <a:tr h="484956">
                <a:tc>
                  <a:txBody>
                    <a:bodyPr/>
                    <a:lstStyle/>
                    <a:p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 b="0" i="1" dirty="0">
                          <a:solidFill>
                            <a:srgbClr val="09FBD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H" b="0" dirty="0">
                        <a:solidFill>
                          <a:srgbClr val="BBBBBB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8238924"/>
                  </a:ext>
                </a:extLst>
              </a:tr>
              <a:tr h="471641">
                <a:tc>
                  <a:txBody>
                    <a:bodyPr/>
                    <a:lstStyle/>
                    <a:p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 b="0" i="1" dirty="0">
                          <a:solidFill>
                            <a:srgbClr val="09FBD3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CH" b="0" dirty="0">
                        <a:solidFill>
                          <a:srgbClr val="BBBBBB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181425"/>
                  </a:ext>
                </a:extLst>
              </a:tr>
              <a:tr h="4716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b="0" i="1" dirty="0">
                          <a:solidFill>
                            <a:srgbClr val="09FBD3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CH" b="0" dirty="0">
                        <a:solidFill>
                          <a:srgbClr val="BBBBBB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6990492"/>
                  </a:ext>
                </a:extLst>
              </a:tr>
              <a:tr h="471641">
                <a:tc>
                  <a:txBody>
                    <a:bodyPr/>
                    <a:lstStyle/>
                    <a:p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b="0" i="1" dirty="0">
                          <a:solidFill>
                            <a:srgbClr val="09FBD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CH" b="0" dirty="0">
                        <a:solidFill>
                          <a:srgbClr val="BBBBBB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114441"/>
                  </a:ext>
                </a:extLst>
              </a:tr>
              <a:tr h="4716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b="0" i="1" dirty="0">
                          <a:solidFill>
                            <a:srgbClr val="09FBD3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i="1" dirty="0">
                          <a:solidFill>
                            <a:srgbClr val="09FBD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H" b="0" dirty="0">
                        <a:solidFill>
                          <a:srgbClr val="BBBBBB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032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79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E5CE-0080-FBE3-027C-4624176E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JSF*ck – Easy values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8D4DBC8-0606-D51F-60C3-9B3A2B98D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468725"/>
              </p:ext>
            </p:extLst>
          </p:nvPr>
        </p:nvGraphicFramePr>
        <p:xfrm>
          <a:off x="838200" y="1982941"/>
          <a:ext cx="10515600" cy="284469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342239">
                  <a:extLst>
                    <a:ext uri="{9D8B030D-6E8A-4147-A177-3AD203B41FA5}">
                      <a16:colId xmlns:a16="http://schemas.microsoft.com/office/drawing/2014/main" val="1411087646"/>
                    </a:ext>
                  </a:extLst>
                </a:gridCol>
                <a:gridCol w="3173361">
                  <a:extLst>
                    <a:ext uri="{9D8B030D-6E8A-4147-A177-3AD203B41FA5}">
                      <a16:colId xmlns:a16="http://schemas.microsoft.com/office/drawing/2014/main" val="41666182"/>
                    </a:ext>
                  </a:extLst>
                </a:gridCol>
              </a:tblGrid>
              <a:tr h="484956">
                <a:tc>
                  <a:txBody>
                    <a:bodyPr/>
                    <a:lstStyle/>
                    <a:p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b="0" i="1" dirty="0">
                          <a:solidFill>
                            <a:srgbClr val="09FBD3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endParaRPr lang="en-CH" b="0" dirty="0">
                        <a:solidFill>
                          <a:srgbClr val="BBBBBB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8238924"/>
                  </a:ext>
                </a:extLst>
              </a:tr>
              <a:tr h="471641">
                <a:tc>
                  <a:txBody>
                    <a:bodyPr/>
                    <a:lstStyle/>
                    <a:p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H" b="0" i="1" dirty="0" err="1">
                          <a:solidFill>
                            <a:srgbClr val="09FBD3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en-CH" b="0" dirty="0">
                        <a:solidFill>
                          <a:srgbClr val="BBBBBB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181425"/>
                  </a:ext>
                </a:extLst>
              </a:tr>
              <a:tr h="471641">
                <a:tc>
                  <a:txBody>
                    <a:bodyPr/>
                    <a:lstStyle/>
                    <a:p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[][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b="0" i="1" dirty="0" err="1">
                          <a:solidFill>
                            <a:srgbClr val="09FBD3"/>
                          </a:solidFill>
                          <a:effectLst/>
                          <a:latin typeface="Consolas" panose="020B0609020204030204" pitchFamily="49" charset="0"/>
                        </a:rPr>
                        <a:t>undefined</a:t>
                      </a:r>
                      <a:endParaRPr lang="en-CH" b="0" dirty="0">
                        <a:solidFill>
                          <a:srgbClr val="BBBBBB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6990492"/>
                  </a:ext>
                </a:extLst>
              </a:tr>
              <a:tr h="471641">
                <a:tc>
                  <a:txBody>
                    <a:bodyPr/>
                    <a:lstStyle/>
                    <a:p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[][[]]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b="0" i="1" dirty="0">
                          <a:solidFill>
                            <a:srgbClr val="09FBD3"/>
                          </a:solidFill>
                          <a:effectLst/>
                          <a:latin typeface="Consolas" panose="020B0609020204030204" pitchFamily="49" charset="0"/>
                        </a:rPr>
                        <a:t>NaN</a:t>
                      </a:r>
                      <a:endParaRPr lang="en-CH" b="0" dirty="0">
                        <a:solidFill>
                          <a:srgbClr val="BBBBBB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114441"/>
                  </a:ext>
                </a:extLst>
              </a:tr>
              <a:tr h="944819">
                <a:tc>
                  <a:txBody>
                    <a:bodyPr/>
                    <a:lstStyle/>
                    <a:p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[])[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[])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[])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en-CH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en-CH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[]))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0" i="1" dirty="0">
                          <a:solidFill>
                            <a:srgbClr val="09FBD3"/>
                          </a:solidFill>
                          <a:effectLst/>
                          <a:latin typeface="Consolas" panose="020B0609020204030204" pitchFamily="49" charset="0"/>
                        </a:rPr>
                        <a:t>+("1e309") </a:t>
                      </a:r>
                      <a:r>
                        <a:rPr lang="en-US" b="0" i="1" dirty="0">
                          <a:solidFill>
                            <a:srgbClr val="09FBD3"/>
                          </a:solidFill>
                          <a:effectLst/>
                          <a:latin typeface="Consolas" panose="020B0609020204030204" pitchFamily="49" charset="0"/>
                        </a:rPr>
                        <a:t>aka. Infinity</a:t>
                      </a:r>
                      <a:endParaRPr lang="en-CH" b="0" dirty="0">
                        <a:solidFill>
                          <a:srgbClr val="BBBBBB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032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976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E5CE-0080-FBE3-027C-4624176E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“Excuse me, but quoi de le JSF*ck???”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CB7CBE1-544D-5A09-F2FF-B33DA2D1A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523824"/>
              </p:ext>
            </p:extLst>
          </p:nvPr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783830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82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                                             </a:t>
                      </a:r>
                      <a:r>
                        <a:rPr lang="da-DK" b="0" i="1" dirty="0">
                          <a:solidFill>
                            <a:srgbClr val="09FBD3"/>
                          </a:solidFill>
                          <a:effectLst/>
                          <a:latin typeface="Consolas" panose="020B0609020204030204" pitchFamily="49" charset="0"/>
                        </a:rPr>
                        <a:t>// 1</a:t>
                      </a:r>
                      <a:endParaRPr lang="da-DK" b="0" dirty="0">
                        <a:solidFill>
                          <a:srgbClr val="BBBBBB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156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[])[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[]]                   </a:t>
                      </a:r>
                      <a:r>
                        <a:rPr lang="da-DK" b="0" i="1" dirty="0">
                          <a:solidFill>
                            <a:srgbClr val="09FBD3"/>
                          </a:solidFill>
                          <a:effectLst/>
                          <a:latin typeface="Consolas" panose="020B0609020204030204" pitchFamily="49" charset="0"/>
                        </a:rPr>
                        <a:t>// "false"[4] = ”e”</a:t>
                      </a:r>
                      <a:endParaRPr lang="da-DK" b="0" dirty="0">
                        <a:solidFill>
                          <a:srgbClr val="BBBBBB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640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[])                                </a:t>
                      </a:r>
                      <a:r>
                        <a:rPr lang="da-DK" b="0" i="1" dirty="0">
                          <a:solidFill>
                            <a:srgbClr val="09FBD3"/>
                          </a:solidFill>
                          <a:effectLst/>
                          <a:latin typeface="Consolas" panose="020B0609020204030204" pitchFamily="49" charset="0"/>
                        </a:rPr>
                        <a:t>// 3</a:t>
                      </a:r>
                      <a:endParaRPr lang="da-DK" b="0" dirty="0">
                        <a:solidFill>
                          <a:srgbClr val="BBBBBB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026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[])                                           </a:t>
                      </a:r>
                      <a:r>
                        <a:rPr lang="da-DK" b="0" i="1" dirty="0">
                          <a:solidFill>
                            <a:srgbClr val="09FBD3"/>
                          </a:solidFill>
                          <a:effectLst/>
                          <a:latin typeface="Consolas" panose="020B0609020204030204" pitchFamily="49" charset="0"/>
                        </a:rPr>
                        <a:t>// 0</a:t>
                      </a:r>
                      <a:endParaRPr lang="da-DK" b="0" dirty="0">
                        <a:solidFill>
                          <a:srgbClr val="BBBBBB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464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  <a:r>
                        <a:rPr lang="da-DK" b="0" dirty="0">
                          <a:solidFill>
                            <a:srgbClr val="FEDE5D"/>
                          </a:solidFill>
                          <a:effectLst/>
                          <a:latin typeface="Consolas" panose="020B0609020204030204" pitchFamily="49" charset="0"/>
                        </a:rPr>
                        <a:t>+!!</a:t>
                      </a: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[])  </a:t>
                      </a:r>
                      <a:r>
                        <a:rPr lang="da-DK" b="0" i="1" dirty="0">
                          <a:solidFill>
                            <a:srgbClr val="09FBD3"/>
                          </a:solidFill>
                          <a:effectLst/>
                          <a:latin typeface="Consolas" panose="020B0609020204030204" pitchFamily="49" charset="0"/>
                        </a:rPr>
                        <a:t>// 9</a:t>
                      </a:r>
                      <a:endParaRPr lang="da-DK" b="0" dirty="0">
                        <a:solidFill>
                          <a:srgbClr val="BBBBBB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372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)                                                   </a:t>
                      </a:r>
                      <a:r>
                        <a:rPr lang="da-DK" b="0" i="1" dirty="0">
                          <a:solidFill>
                            <a:srgbClr val="09FBD3"/>
                          </a:solidFill>
                          <a:effectLst/>
                          <a:latin typeface="Consolas" panose="020B0609020204030204" pitchFamily="49" charset="0"/>
                        </a:rPr>
                        <a:t>// +("1e309")</a:t>
                      </a:r>
                      <a:endParaRPr lang="da-DK" b="0" dirty="0">
                        <a:solidFill>
                          <a:srgbClr val="BBBBBB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350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20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809B34-D022-F483-62BB-1C670C60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WARNING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Contrast Change</a:t>
            </a:r>
          </a:p>
        </p:txBody>
      </p:sp>
    </p:spTree>
    <p:extLst>
      <p:ext uri="{BB962C8B-B14F-4D97-AF65-F5344CB8AC3E}">
        <p14:creationId xmlns:p14="http://schemas.microsoft.com/office/powerpoint/2010/main" val="192367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1493-25CA-D699-422B-D1F074FC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whoami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6FE9-2CF3-36EB-A1C2-C6BD2E28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477" y="1480457"/>
            <a:ext cx="10515600" cy="4696506"/>
          </a:xfrm>
        </p:spPr>
        <p:txBody>
          <a:bodyPr anchor="ctr">
            <a:normAutofit/>
          </a:bodyPr>
          <a:lstStyle/>
          <a:p>
            <a:r>
              <a:rPr lang="en-CH" dirty="0"/>
              <a:t>(cyber/</a:t>
            </a:r>
            <a:r>
              <a:rPr lang="en-US" dirty="0"/>
              <a:t>info</a:t>
            </a:r>
            <a:r>
              <a:rPr lang="en-CH" dirty="0"/>
              <a:t>)</a:t>
            </a:r>
            <a:r>
              <a:rPr lang="en-US" dirty="0"/>
              <a:t>sec</a:t>
            </a:r>
            <a:r>
              <a:rPr lang="en-CH" dirty="0"/>
              <a:t> multi-practitioner</a:t>
            </a:r>
            <a:r>
              <a:rPr lang="fr-CH" dirty="0"/>
              <a:t> of </a:t>
            </a:r>
            <a:r>
              <a:rPr lang="fr-CH" dirty="0" err="1"/>
              <a:t>some</a:t>
            </a:r>
            <a:br>
              <a:rPr lang="fr-CH" dirty="0"/>
            </a:br>
            <a:r>
              <a:rPr lang="fr-CH" dirty="0" err="1"/>
              <a:t>intentionally</a:t>
            </a:r>
            <a:r>
              <a:rPr lang="fr-CH" dirty="0"/>
              <a:t> vague description</a:t>
            </a:r>
            <a:endParaRPr lang="en-US" dirty="0"/>
          </a:p>
          <a:p>
            <a:endParaRPr lang="en-US" dirty="0"/>
          </a:p>
          <a:p>
            <a:r>
              <a:rPr lang="en-CH" dirty="0"/>
              <a:t>O</a:t>
            </a:r>
            <a:r>
              <a:rPr lang="en-US" dirty="0"/>
              <a:t>n the side? </a:t>
            </a:r>
          </a:p>
          <a:p>
            <a:pPr lvl="1"/>
            <a:r>
              <a:rPr lang="en-US" dirty="0"/>
              <a:t> </a:t>
            </a:r>
            <a:r>
              <a:rPr lang="en-US" strike="sngStrike" dirty="0"/>
              <a:t>studies</a:t>
            </a:r>
            <a:r>
              <a:rPr lang="en-US" dirty="0"/>
              <a:t>, communities,</a:t>
            </a:r>
            <a:r>
              <a:rPr lang="en-CH" dirty="0"/>
              <a:t> CTF</a:t>
            </a:r>
            <a:r>
              <a:rPr lang="en-US" dirty="0"/>
              <a:t>’s, conferences</a:t>
            </a:r>
          </a:p>
          <a:p>
            <a:endParaRPr lang="en-US" dirty="0"/>
          </a:p>
          <a:p>
            <a:r>
              <a:rPr lang="en-US" dirty="0"/>
              <a:t>I do stupid (fun?) things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502A6F-FEE8-168E-089D-0FF6D0224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413" y="2190378"/>
            <a:ext cx="3276664" cy="32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005437-D9A4-2434-9244-646372E08806}"/>
              </a:ext>
            </a:extLst>
          </p:cNvPr>
          <p:cNvSpPr txBox="1"/>
          <p:nvPr/>
        </p:nvSpPr>
        <p:spPr>
          <a:xfrm>
            <a:off x="8071991" y="1329401"/>
            <a:ext cx="32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Maya (aka. </a:t>
            </a:r>
            <a:r>
              <a:rPr lang="en-CH" sz="2400" dirty="0" err="1"/>
              <a:t>AtomicMaya</a:t>
            </a:r>
            <a:r>
              <a:rPr lang="en-CH" sz="2400" dirty="0"/>
              <a:t>)</a:t>
            </a:r>
          </a:p>
          <a:p>
            <a:pPr algn="ctr"/>
            <a:r>
              <a:rPr lang="en-CH" sz="2400" i="1" dirty="0"/>
              <a:t>they/she</a:t>
            </a:r>
          </a:p>
        </p:txBody>
      </p:sp>
    </p:spTree>
    <p:extLst>
      <p:ext uri="{BB962C8B-B14F-4D97-AF65-F5344CB8AC3E}">
        <p14:creationId xmlns:p14="http://schemas.microsoft.com/office/powerpoint/2010/main" val="217170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124C99-2AE8-584F-124B-3A18CAF00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86" y="2035214"/>
            <a:ext cx="10924427" cy="278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599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AF9D-08AD-A49A-5DB2-2AD342D3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Evil CTF challenges</a:t>
            </a:r>
            <a:endParaRPr lang="fr-FR" dirty="0"/>
          </a:p>
        </p:txBody>
      </p:sp>
      <p:pic>
        <p:nvPicPr>
          <p:cNvPr id="6" name="Content Placeholder 5" descr="A diagram of a process&#10;&#10;Description automatically generated with low confidence">
            <a:extLst>
              <a:ext uri="{FF2B5EF4-FFF2-40B4-BE49-F238E27FC236}">
                <a16:creationId xmlns:a16="http://schemas.microsoft.com/office/drawing/2014/main" id="{BDC38772-12F4-3C36-A2E2-8C1731BDEA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57" y="1991770"/>
            <a:ext cx="5114286" cy="401904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E3634D-B15B-9260-891B-5D53B8EDAE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44680"/>
            <a:ext cx="5181600" cy="2913227"/>
          </a:xfrm>
        </p:spPr>
      </p:pic>
    </p:spTree>
    <p:extLst>
      <p:ext uri="{BB962C8B-B14F-4D97-AF65-F5344CB8AC3E}">
        <p14:creationId xmlns:p14="http://schemas.microsoft.com/office/powerpoint/2010/main" val="14109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B788-735B-4589-55CB-8B1B7AB9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DEEC-EFEB-F168-ED94-30D31FB9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7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4E17-62D2-581F-4BC6-6705EDC1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C8CD-38FD-BB8E-C5CA-2B76FFF2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 kinds of challenges</a:t>
            </a:r>
          </a:p>
          <a:p>
            <a:pPr lvl="1"/>
            <a:r>
              <a:rPr lang="en-US" dirty="0"/>
              <a:t>Creative things (e.g. base128 encoding)</a:t>
            </a:r>
          </a:p>
          <a:p>
            <a:pPr lvl="1"/>
            <a:r>
              <a:rPr lang="en-US" dirty="0"/>
              <a:t>Mind blasters (e.g. below)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Reverse </a:t>
            </a:r>
            <a:r>
              <a:rPr lang="en-US" dirty="0" err="1"/>
              <a:t>Staticology</a:t>
            </a:r>
            <a:endParaRPr lang="en-US" dirty="0"/>
          </a:p>
          <a:p>
            <a:r>
              <a:rPr lang="en-US" dirty="0"/>
              <a:t>Random </a:t>
            </a:r>
            <a:r>
              <a:rPr lang="en-US" dirty="0" err="1"/>
              <a:t>In’nit</a:t>
            </a:r>
            <a:endParaRPr lang="en-US" dirty="0"/>
          </a:p>
          <a:p>
            <a:r>
              <a:rPr lang="en-US" dirty="0"/>
              <a:t>The Geneva Suggestion</a:t>
            </a:r>
          </a:p>
          <a:p>
            <a:endParaRPr lang="en-US" dirty="0"/>
          </a:p>
          <a:p>
            <a:r>
              <a:rPr lang="en-US" dirty="0"/>
              <a:t>Creative resolution</a:t>
            </a:r>
          </a:p>
        </p:txBody>
      </p:sp>
    </p:spTree>
    <p:extLst>
      <p:ext uri="{BB962C8B-B14F-4D97-AF65-F5344CB8AC3E}">
        <p14:creationId xmlns:p14="http://schemas.microsoft.com/office/powerpoint/2010/main" val="3566287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071E8A12-B075-54A9-2F39-048793C8F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" y="1815703"/>
            <a:ext cx="11841480" cy="322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74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D010-FEFA-DE45-0574-C879C0A9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C58B4-208D-BA11-E8B1-DAB46D76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Fatal flaw with anything frontend</a:t>
            </a:r>
          </a:p>
          <a:p>
            <a:r>
              <a:rPr lang="en-US" dirty="0"/>
              <a:t>Fatal flaw with anything client incoming</a:t>
            </a:r>
          </a:p>
          <a:p>
            <a:r>
              <a:rPr lang="en-US" dirty="0"/>
              <a:t>“Client side certs” is a sequence of words I never want to hear in my life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78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C07D32DD-EB39-555F-DF48-E09DBA9B4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74" y="1111821"/>
            <a:ext cx="9150452" cy="463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81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53AF0FD-A09E-914F-4770-6C2CDA548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09" y="2023634"/>
            <a:ext cx="10235382" cy="281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97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7B77-EF47-3823-E902-08D053AC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i="1" dirty="0"/>
              <a:t>really </a:t>
            </a:r>
            <a:r>
              <a:rPr lang="en-US" dirty="0"/>
              <a:t>enjoy a good CTF – as a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1FF90-C4D1-DD82-A03B-475051BE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6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7B77-EF47-3823-E902-08D053AC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i="1" dirty="0"/>
              <a:t>really </a:t>
            </a:r>
            <a:r>
              <a:rPr lang="en-US" dirty="0"/>
              <a:t>enjoy a good CTF – as a contributor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1FF90-C4D1-DD82-A03B-475051BE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I’ve built a few challenges</a:t>
            </a:r>
          </a:p>
          <a:p>
            <a:endParaRPr lang="en-US" dirty="0"/>
          </a:p>
          <a:p>
            <a:r>
              <a:rPr lang="en-US" dirty="0"/>
              <a:t>A lot of procedural steps:</a:t>
            </a:r>
          </a:p>
          <a:p>
            <a:pPr lvl="1"/>
            <a:r>
              <a:rPr lang="en-US" dirty="0"/>
              <a:t>Ideating</a:t>
            </a:r>
          </a:p>
          <a:p>
            <a:pPr lvl="1"/>
            <a:r>
              <a:rPr lang="en-US" dirty="0"/>
              <a:t>Feasibility</a:t>
            </a:r>
          </a:p>
          <a:p>
            <a:pPr lvl="1"/>
            <a:r>
              <a:rPr lang="en-US" dirty="0"/>
              <a:t>Reproducibility</a:t>
            </a:r>
          </a:p>
          <a:p>
            <a:pPr lvl="1"/>
            <a:r>
              <a:rPr lang="en-US" dirty="0"/>
              <a:t>Complexity</a:t>
            </a:r>
          </a:p>
          <a:p>
            <a:pPr lvl="1"/>
            <a:r>
              <a:rPr lang="en-US" dirty="0"/>
              <a:t>Engineering</a:t>
            </a:r>
          </a:p>
          <a:p>
            <a:pPr lvl="1"/>
            <a:r>
              <a:rPr lang="en-US" dirty="0"/>
              <a:t>Documenting</a:t>
            </a:r>
          </a:p>
        </p:txBody>
      </p:sp>
    </p:spTree>
    <p:extLst>
      <p:ext uri="{BB962C8B-B14F-4D97-AF65-F5344CB8AC3E}">
        <p14:creationId xmlns:p14="http://schemas.microsoft.com/office/powerpoint/2010/main" val="211811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7B77-EF47-3823-E902-08D053AC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i="1" dirty="0"/>
              <a:t>really </a:t>
            </a:r>
            <a:r>
              <a:rPr lang="en-US" dirty="0"/>
              <a:t>enjoy a good CTF – as an organizer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1FF90-C4D1-DD82-A03B-475051BE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 really love the RACTF team for letting us stress test their platform with live events</a:t>
            </a:r>
          </a:p>
          <a:p>
            <a:endParaRPr lang="en-US" dirty="0"/>
          </a:p>
          <a:p>
            <a:r>
              <a:rPr lang="en-US" dirty="0"/>
              <a:t>Things catching fire halfway through is really fun</a:t>
            </a: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266427D-9F2A-BBC4-2996-CF42E8EA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4529496"/>
            <a:ext cx="65913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55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3033743-6882-5E0F-8730-7299D44DC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" y="2700466"/>
            <a:ext cx="10010775" cy="399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B144871-4767-9043-EC70-414F5A0B3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" y="86187"/>
            <a:ext cx="10010775" cy="251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6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F9A0EDA-4AB5-A78D-D1C9-98C2C6AD5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39" y="1883703"/>
            <a:ext cx="11389522" cy="309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18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C5BA-6953-C9D6-ECEB-3C1D0389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74D9A-B104-118B-916C-3B50EA1AE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brief introduction to JavaScript</a:t>
            </a:r>
          </a:p>
          <a:p>
            <a:r>
              <a:rPr lang="en-US" dirty="0"/>
              <a:t>A brief introduction to obfuscation</a:t>
            </a:r>
          </a:p>
          <a:p>
            <a:r>
              <a:rPr lang="en-US" dirty="0"/>
              <a:t>A brief introduction to </a:t>
            </a:r>
            <a:r>
              <a:rPr lang="en-US" dirty="0" err="1"/>
              <a:t>JSFuck</a:t>
            </a:r>
            <a:endParaRPr lang="en-US" dirty="0"/>
          </a:p>
          <a:p>
            <a:pPr lvl="1"/>
            <a:r>
              <a:rPr lang="en-US" dirty="0"/>
              <a:t>How to get every single character</a:t>
            </a:r>
          </a:p>
          <a:p>
            <a:pPr lvl="1"/>
            <a:r>
              <a:rPr lang="en-US" dirty="0"/>
              <a:t>Builders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6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11778</TotalTime>
  <Words>533</Words>
  <Application>Microsoft Office PowerPoint</Application>
  <PresentationFormat>Widescreen</PresentationFormat>
  <Paragraphs>118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PowerPoint Presentation</vt:lpstr>
      <vt:lpstr># whoami</vt:lpstr>
      <vt:lpstr>PowerPoint Presentation</vt:lpstr>
      <vt:lpstr>I really enjoy a good CTF – as a player</vt:lpstr>
      <vt:lpstr>I really enjoy a good CTF – as a contributor</vt:lpstr>
      <vt:lpstr>I really enjoy a good CTF – as an organizer</vt:lpstr>
      <vt:lpstr>PowerPoint Presentation</vt:lpstr>
      <vt:lpstr>PowerPoint Presentation</vt:lpstr>
      <vt:lpstr>PowerPoint Presentation</vt:lpstr>
      <vt:lpstr>A brief introduction to JavaScript</vt:lpstr>
      <vt:lpstr>It do be a bit clunky tho</vt:lpstr>
      <vt:lpstr>polyfills the unclunkinator</vt:lpstr>
      <vt:lpstr>“I was promised something cursed”</vt:lpstr>
      <vt:lpstr>JSF*ck my beloved</vt:lpstr>
      <vt:lpstr>WARNING Contrast Change</vt:lpstr>
      <vt:lpstr>JSF*ck – Most numbers are very easy</vt:lpstr>
      <vt:lpstr>JSF*ck – Easy values</vt:lpstr>
      <vt:lpstr>“Excuse me, but quoi de le JSF*ck???”</vt:lpstr>
      <vt:lpstr>WARNING Contrast Change</vt:lpstr>
      <vt:lpstr>PowerPoint Presentation</vt:lpstr>
      <vt:lpstr>Evil CTF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 Boeckh</dc:creator>
  <cp:lastModifiedBy>Maya Boeckh</cp:lastModifiedBy>
  <cp:revision>4</cp:revision>
  <dcterms:created xsi:type="dcterms:W3CDTF">2023-06-17T09:31:32Z</dcterms:created>
  <dcterms:modified xsi:type="dcterms:W3CDTF">2023-06-25T13:50:25Z</dcterms:modified>
</cp:coreProperties>
</file>