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49" r:id="rId4"/>
    <p:sldId id="351" r:id="rId5"/>
    <p:sldId id="350" r:id="rId6"/>
    <p:sldId id="347" r:id="rId7"/>
    <p:sldId id="352" r:id="rId8"/>
    <p:sldId id="353" r:id="rId9"/>
    <p:sldId id="354" r:id="rId10"/>
    <p:sldId id="355" r:id="rId11"/>
    <p:sldId id="356" r:id="rId12"/>
    <p:sldId id="357" r:id="rId13"/>
    <p:sldId id="345" r:id="rId14"/>
    <p:sldId id="346" r:id="rId15"/>
    <p:sldId id="313" r:id="rId16"/>
    <p:sldId id="306" r:id="rId1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41D570-CB4E-4C83-868E-28567BA28ABB}">
          <p14:sldIdLst>
            <p14:sldId id="256"/>
            <p14:sldId id="257"/>
            <p14:sldId id="349"/>
            <p14:sldId id="351"/>
            <p14:sldId id="350"/>
            <p14:sldId id="347"/>
          </p14:sldIdLst>
        </p14:section>
        <p14:section name="Breadth of IoT in the wild" id="{491D0AA5-B006-4ACF-AD4E-9E974305D8BD}">
          <p14:sldIdLst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Recommendations for Iot Security" id="{466C1C31-4542-4C3F-9256-C942816A753B}">
          <p14:sldIdLst>
            <p14:sldId id="345"/>
            <p14:sldId id="346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2268" autoAdjust="0"/>
  </p:normalViewPr>
  <p:slideViewPr>
    <p:cSldViewPr snapToGrid="0">
      <p:cViewPr varScale="1">
        <p:scale>
          <a:sx n="83" d="100"/>
          <a:sy n="83" d="100"/>
        </p:scale>
        <p:origin x="2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22B53-F06A-4C93-B334-B2D91BD88E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F22CD-E508-4030-8F79-077F6D169A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Breadth of (IoT IN) THE WILD</a:t>
          </a:r>
        </a:p>
      </dgm:t>
    </dgm:pt>
    <dgm:pt modelId="{48AEA24B-8E32-402B-A4BB-28768AFBEB73}" type="parTrans" cxnId="{F71CF7B8-554B-4F1F-BC0E-49CAC5934163}">
      <dgm:prSet/>
      <dgm:spPr/>
      <dgm:t>
        <a:bodyPr/>
        <a:lstStyle/>
        <a:p>
          <a:endParaRPr lang="en-US"/>
        </a:p>
      </dgm:t>
    </dgm:pt>
    <dgm:pt modelId="{3CC0EB39-4A50-4578-9E5C-FF9140D8B5FF}" type="sibTrans" cxnId="{F71CF7B8-554B-4F1F-BC0E-49CAC5934163}">
      <dgm:prSet/>
      <dgm:spPr/>
      <dgm:t>
        <a:bodyPr/>
        <a:lstStyle/>
        <a:p>
          <a:endParaRPr lang="en-US"/>
        </a:p>
      </dgm:t>
    </dgm:pt>
    <dgm:pt modelId="{C2614D82-56D8-44C3-B526-E424D1AAF2C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BEING A BADDIE,</a:t>
          </a:r>
        </a:p>
        <a:p>
          <a:pPr>
            <a:lnSpc>
              <a:spcPct val="100000"/>
            </a:lnSpc>
            <a:defRPr cap="all"/>
          </a:pPr>
          <a:r>
            <a:rPr lang="en-US" sz="2400" dirty="0"/>
            <a:t>IS IT HARD?</a:t>
          </a:r>
        </a:p>
      </dgm:t>
    </dgm:pt>
    <dgm:pt modelId="{1482D8AD-CCB4-430E-BF1F-1A62B34505CD}" type="parTrans" cxnId="{EDAF45D9-7742-44DD-8C9D-F2064081EDD1}">
      <dgm:prSet/>
      <dgm:spPr/>
      <dgm:t>
        <a:bodyPr/>
        <a:lstStyle/>
        <a:p>
          <a:endParaRPr lang="en-US"/>
        </a:p>
      </dgm:t>
    </dgm:pt>
    <dgm:pt modelId="{75EA7B47-129F-4B6F-9AF5-DE29F13A3FBF}" type="sibTrans" cxnId="{EDAF45D9-7742-44DD-8C9D-F2064081EDD1}">
      <dgm:prSet/>
      <dgm:spPr/>
      <dgm:t>
        <a:bodyPr/>
        <a:lstStyle/>
        <a:p>
          <a:endParaRPr lang="en-US"/>
        </a:p>
      </dgm:t>
    </dgm:pt>
    <dgm:pt modelId="{174816DA-87BD-4891-A53D-3E966C71531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3LA RECOMMENDATIONS</a:t>
          </a:r>
        </a:p>
      </dgm:t>
    </dgm:pt>
    <dgm:pt modelId="{FC967887-7AFC-4F04-93B3-92D579A65083}" type="parTrans" cxnId="{803D3629-BF44-44CC-B0C9-6A6F4642D6EE}">
      <dgm:prSet/>
      <dgm:spPr/>
      <dgm:t>
        <a:bodyPr/>
        <a:lstStyle/>
        <a:p>
          <a:endParaRPr lang="en-US"/>
        </a:p>
      </dgm:t>
    </dgm:pt>
    <dgm:pt modelId="{74E185F8-75A4-4A92-AF96-B53B5D534034}" type="sibTrans" cxnId="{803D3629-BF44-44CC-B0C9-6A6F4642D6EE}">
      <dgm:prSet/>
      <dgm:spPr/>
      <dgm:t>
        <a:bodyPr/>
        <a:lstStyle/>
        <a:p>
          <a:endParaRPr lang="en-US"/>
        </a:p>
      </dgm:t>
    </dgm:pt>
    <dgm:pt modelId="{00160D1A-AF82-472D-92FB-0798562F180F}" type="pres">
      <dgm:prSet presAssocID="{64A22B53-F06A-4C93-B334-B2D91BD88EBF}" presName="root" presStyleCnt="0">
        <dgm:presLayoutVars>
          <dgm:dir/>
          <dgm:resizeHandles val="exact"/>
        </dgm:presLayoutVars>
      </dgm:prSet>
      <dgm:spPr/>
    </dgm:pt>
    <dgm:pt modelId="{CAC9D471-F334-4895-80A7-7017FC86323E}" type="pres">
      <dgm:prSet presAssocID="{D94F22CD-E508-4030-8F79-077F6D169A71}" presName="compNode" presStyleCnt="0"/>
      <dgm:spPr/>
    </dgm:pt>
    <dgm:pt modelId="{F0FC4F25-B1C5-4F8F-B89D-4F016EC4AA5E}" type="pres">
      <dgm:prSet presAssocID="{D94F22CD-E508-4030-8F79-077F6D169A71}" presName="iconBgRect" presStyleLbl="bgShp" presStyleIdx="0" presStyleCnt="3"/>
      <dgm:spPr/>
    </dgm:pt>
    <dgm:pt modelId="{87B1DDD6-575E-4EFC-ABC8-A5980F99F059}" type="pres">
      <dgm:prSet presAssocID="{D94F22CD-E508-4030-8F79-077F6D169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C227172-EB23-4BB0-90DE-5D4FD06F5A7B}" type="pres">
      <dgm:prSet presAssocID="{D94F22CD-E508-4030-8F79-077F6D169A71}" presName="spaceRect" presStyleCnt="0"/>
      <dgm:spPr/>
    </dgm:pt>
    <dgm:pt modelId="{CBFBBBD5-03F6-4F66-8B44-CF4DBAC3F559}" type="pres">
      <dgm:prSet presAssocID="{D94F22CD-E508-4030-8F79-077F6D169A71}" presName="textRect" presStyleLbl="revTx" presStyleIdx="0" presStyleCnt="3">
        <dgm:presLayoutVars>
          <dgm:chMax val="1"/>
          <dgm:chPref val="1"/>
        </dgm:presLayoutVars>
      </dgm:prSet>
      <dgm:spPr/>
    </dgm:pt>
    <dgm:pt modelId="{EBAD9022-0C43-43CB-852E-F1DD65741FB4}" type="pres">
      <dgm:prSet presAssocID="{3CC0EB39-4A50-4578-9E5C-FF9140D8B5FF}" presName="sibTrans" presStyleCnt="0"/>
      <dgm:spPr/>
    </dgm:pt>
    <dgm:pt modelId="{8FE2F362-0DA6-466B-830A-48E1DE1D1FA7}" type="pres">
      <dgm:prSet presAssocID="{C2614D82-56D8-44C3-B526-E424D1AAF2CF}" presName="compNode" presStyleCnt="0"/>
      <dgm:spPr/>
    </dgm:pt>
    <dgm:pt modelId="{AAC9D66C-8C0C-40DE-81B2-5DAC97C501BF}" type="pres">
      <dgm:prSet presAssocID="{C2614D82-56D8-44C3-B526-E424D1AAF2CF}" presName="iconBgRect" presStyleLbl="bgShp" presStyleIdx="1" presStyleCnt="3"/>
      <dgm:spPr/>
    </dgm:pt>
    <dgm:pt modelId="{FE5AB003-477F-49FA-8640-EE5ACF7E36D7}" type="pres">
      <dgm:prSet presAssocID="{C2614D82-56D8-44C3-B526-E424D1AAF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AF3910E-A8F6-470E-9374-B5D7EF7FEC05}" type="pres">
      <dgm:prSet presAssocID="{C2614D82-56D8-44C3-B526-E424D1AAF2CF}" presName="spaceRect" presStyleCnt="0"/>
      <dgm:spPr/>
    </dgm:pt>
    <dgm:pt modelId="{A5AC30AE-E3F5-4A72-97AE-78E97BEA100F}" type="pres">
      <dgm:prSet presAssocID="{C2614D82-56D8-44C3-B526-E424D1AAF2CF}" presName="textRect" presStyleLbl="revTx" presStyleIdx="1" presStyleCnt="3">
        <dgm:presLayoutVars>
          <dgm:chMax val="1"/>
          <dgm:chPref val="1"/>
        </dgm:presLayoutVars>
      </dgm:prSet>
      <dgm:spPr/>
    </dgm:pt>
    <dgm:pt modelId="{08C6BA98-F88F-411B-B7C2-929E14CE5ECB}" type="pres">
      <dgm:prSet presAssocID="{75EA7B47-129F-4B6F-9AF5-DE29F13A3FBF}" presName="sibTrans" presStyleCnt="0"/>
      <dgm:spPr/>
    </dgm:pt>
    <dgm:pt modelId="{4071BA3F-0B5B-4176-824F-E375C665D7CC}" type="pres">
      <dgm:prSet presAssocID="{174816DA-87BD-4891-A53D-3E966C71531E}" presName="compNode" presStyleCnt="0"/>
      <dgm:spPr/>
    </dgm:pt>
    <dgm:pt modelId="{D9A6AFCC-A83E-4794-84AA-F871906BDFE9}" type="pres">
      <dgm:prSet presAssocID="{174816DA-87BD-4891-A53D-3E966C71531E}" presName="iconBgRect" presStyleLbl="bgShp" presStyleIdx="2" presStyleCnt="3"/>
      <dgm:spPr/>
    </dgm:pt>
    <dgm:pt modelId="{31DC0C30-FAAA-45A6-8E4B-ED963E8B45A6}" type="pres">
      <dgm:prSet presAssocID="{174816DA-87BD-4891-A53D-3E966C7153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96CB92-98CC-4C3A-A9B8-2A7BC4054C6B}" type="pres">
      <dgm:prSet presAssocID="{174816DA-87BD-4891-A53D-3E966C71531E}" presName="spaceRect" presStyleCnt="0"/>
      <dgm:spPr/>
    </dgm:pt>
    <dgm:pt modelId="{4C2AFABA-8506-4D36-A433-1F453CCDC6F6}" type="pres">
      <dgm:prSet presAssocID="{174816DA-87BD-4891-A53D-3E966C7153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2DF02-F4BB-4E16-88BC-A9623E79CC98}" type="presOf" srcId="{64A22B53-F06A-4C93-B334-B2D91BD88EBF}" destId="{00160D1A-AF82-472D-92FB-0798562F180F}" srcOrd="0" destOrd="0" presId="urn:microsoft.com/office/officeart/2018/5/layout/IconCircleLabelList"/>
    <dgm:cxn modelId="{803D3629-BF44-44CC-B0C9-6A6F4642D6EE}" srcId="{64A22B53-F06A-4C93-B334-B2D91BD88EBF}" destId="{174816DA-87BD-4891-A53D-3E966C71531E}" srcOrd="2" destOrd="0" parTransId="{FC967887-7AFC-4F04-93B3-92D579A65083}" sibTransId="{74E185F8-75A4-4A92-AF96-B53B5D534034}"/>
    <dgm:cxn modelId="{01836E5D-FA3B-4188-9A87-CAB9C782BC69}" type="presOf" srcId="{C2614D82-56D8-44C3-B526-E424D1AAF2CF}" destId="{A5AC30AE-E3F5-4A72-97AE-78E97BEA100F}" srcOrd="0" destOrd="0" presId="urn:microsoft.com/office/officeart/2018/5/layout/IconCircleLabelList"/>
    <dgm:cxn modelId="{6FBB466C-1C19-41F3-825B-B5C40E5B96E9}" type="presOf" srcId="{174816DA-87BD-4891-A53D-3E966C71531E}" destId="{4C2AFABA-8506-4D36-A433-1F453CCDC6F6}" srcOrd="0" destOrd="0" presId="urn:microsoft.com/office/officeart/2018/5/layout/IconCircleLabelList"/>
    <dgm:cxn modelId="{F71CF7B8-554B-4F1F-BC0E-49CAC5934163}" srcId="{64A22B53-F06A-4C93-B334-B2D91BD88EBF}" destId="{D94F22CD-E508-4030-8F79-077F6D169A71}" srcOrd="0" destOrd="0" parTransId="{48AEA24B-8E32-402B-A4BB-28768AFBEB73}" sibTransId="{3CC0EB39-4A50-4578-9E5C-FF9140D8B5FF}"/>
    <dgm:cxn modelId="{EDAF45D9-7742-44DD-8C9D-F2064081EDD1}" srcId="{64A22B53-F06A-4C93-B334-B2D91BD88EBF}" destId="{C2614D82-56D8-44C3-B526-E424D1AAF2CF}" srcOrd="1" destOrd="0" parTransId="{1482D8AD-CCB4-430E-BF1F-1A62B34505CD}" sibTransId="{75EA7B47-129F-4B6F-9AF5-DE29F13A3FBF}"/>
    <dgm:cxn modelId="{A27113F6-94BC-4E36-AA2D-437679B57344}" type="presOf" srcId="{D94F22CD-E508-4030-8F79-077F6D169A71}" destId="{CBFBBBD5-03F6-4F66-8B44-CF4DBAC3F559}" srcOrd="0" destOrd="0" presId="urn:microsoft.com/office/officeart/2018/5/layout/IconCircleLabelList"/>
    <dgm:cxn modelId="{B0EE15F8-25FA-4E36-ACEA-CB680EB40BA9}" type="presParOf" srcId="{00160D1A-AF82-472D-92FB-0798562F180F}" destId="{CAC9D471-F334-4895-80A7-7017FC86323E}" srcOrd="0" destOrd="0" presId="urn:microsoft.com/office/officeart/2018/5/layout/IconCircleLabelList"/>
    <dgm:cxn modelId="{AFB646F1-08DA-4E6B-AC81-8A9B07043B63}" type="presParOf" srcId="{CAC9D471-F334-4895-80A7-7017FC86323E}" destId="{F0FC4F25-B1C5-4F8F-B89D-4F016EC4AA5E}" srcOrd="0" destOrd="0" presId="urn:microsoft.com/office/officeart/2018/5/layout/IconCircleLabelList"/>
    <dgm:cxn modelId="{10CC85E2-8663-4A68-8A8F-1FCA233E6644}" type="presParOf" srcId="{CAC9D471-F334-4895-80A7-7017FC86323E}" destId="{87B1DDD6-575E-4EFC-ABC8-A5980F99F059}" srcOrd="1" destOrd="0" presId="urn:microsoft.com/office/officeart/2018/5/layout/IconCircleLabelList"/>
    <dgm:cxn modelId="{059BAEAD-DD25-443E-B525-B58F9520568A}" type="presParOf" srcId="{CAC9D471-F334-4895-80A7-7017FC86323E}" destId="{0C227172-EB23-4BB0-90DE-5D4FD06F5A7B}" srcOrd="2" destOrd="0" presId="urn:microsoft.com/office/officeart/2018/5/layout/IconCircleLabelList"/>
    <dgm:cxn modelId="{D6C916A8-E440-4C48-9346-98480E83C93D}" type="presParOf" srcId="{CAC9D471-F334-4895-80A7-7017FC86323E}" destId="{CBFBBBD5-03F6-4F66-8B44-CF4DBAC3F559}" srcOrd="3" destOrd="0" presId="urn:microsoft.com/office/officeart/2018/5/layout/IconCircleLabelList"/>
    <dgm:cxn modelId="{F2D03EA6-22B0-4C57-9053-856FF848C48D}" type="presParOf" srcId="{00160D1A-AF82-472D-92FB-0798562F180F}" destId="{EBAD9022-0C43-43CB-852E-F1DD65741FB4}" srcOrd="1" destOrd="0" presId="urn:microsoft.com/office/officeart/2018/5/layout/IconCircleLabelList"/>
    <dgm:cxn modelId="{5AF5D202-272E-4798-ABF7-40EFCE44D0C5}" type="presParOf" srcId="{00160D1A-AF82-472D-92FB-0798562F180F}" destId="{8FE2F362-0DA6-466B-830A-48E1DE1D1FA7}" srcOrd="2" destOrd="0" presId="urn:microsoft.com/office/officeart/2018/5/layout/IconCircleLabelList"/>
    <dgm:cxn modelId="{D783E6EF-A276-42FE-A0C2-CCDED43A92C8}" type="presParOf" srcId="{8FE2F362-0DA6-466B-830A-48E1DE1D1FA7}" destId="{AAC9D66C-8C0C-40DE-81B2-5DAC97C501BF}" srcOrd="0" destOrd="0" presId="urn:microsoft.com/office/officeart/2018/5/layout/IconCircleLabelList"/>
    <dgm:cxn modelId="{19EBA8EC-3B90-4FD4-9FB5-B54ACB872CD7}" type="presParOf" srcId="{8FE2F362-0DA6-466B-830A-48E1DE1D1FA7}" destId="{FE5AB003-477F-49FA-8640-EE5ACF7E36D7}" srcOrd="1" destOrd="0" presId="urn:microsoft.com/office/officeart/2018/5/layout/IconCircleLabelList"/>
    <dgm:cxn modelId="{A9615039-A45F-44D9-A2AF-D18536A32A9E}" type="presParOf" srcId="{8FE2F362-0DA6-466B-830A-48E1DE1D1FA7}" destId="{3AF3910E-A8F6-470E-9374-B5D7EF7FEC05}" srcOrd="2" destOrd="0" presId="urn:microsoft.com/office/officeart/2018/5/layout/IconCircleLabelList"/>
    <dgm:cxn modelId="{9AF18A1A-FB1D-4C86-A32A-04A498D50390}" type="presParOf" srcId="{8FE2F362-0DA6-466B-830A-48E1DE1D1FA7}" destId="{A5AC30AE-E3F5-4A72-97AE-78E97BEA100F}" srcOrd="3" destOrd="0" presId="urn:microsoft.com/office/officeart/2018/5/layout/IconCircleLabelList"/>
    <dgm:cxn modelId="{8CE693BE-A07E-45B4-ACA9-7446F9549AC6}" type="presParOf" srcId="{00160D1A-AF82-472D-92FB-0798562F180F}" destId="{08C6BA98-F88F-411B-B7C2-929E14CE5ECB}" srcOrd="3" destOrd="0" presId="urn:microsoft.com/office/officeart/2018/5/layout/IconCircleLabelList"/>
    <dgm:cxn modelId="{DB7F51F3-2086-4468-8FFB-1D07F03B5621}" type="presParOf" srcId="{00160D1A-AF82-472D-92FB-0798562F180F}" destId="{4071BA3F-0B5B-4176-824F-E375C665D7CC}" srcOrd="4" destOrd="0" presId="urn:microsoft.com/office/officeart/2018/5/layout/IconCircleLabelList"/>
    <dgm:cxn modelId="{D423AF73-27ED-42C5-8243-56F498AC08B1}" type="presParOf" srcId="{4071BA3F-0B5B-4176-824F-E375C665D7CC}" destId="{D9A6AFCC-A83E-4794-84AA-F871906BDFE9}" srcOrd="0" destOrd="0" presId="urn:microsoft.com/office/officeart/2018/5/layout/IconCircleLabelList"/>
    <dgm:cxn modelId="{73CE2AFF-F01F-4DF5-8592-E0E028D958C0}" type="presParOf" srcId="{4071BA3F-0B5B-4176-824F-E375C665D7CC}" destId="{31DC0C30-FAAA-45A6-8E4B-ED963E8B45A6}" srcOrd="1" destOrd="0" presId="urn:microsoft.com/office/officeart/2018/5/layout/IconCircleLabelList"/>
    <dgm:cxn modelId="{4B836EFC-44FD-46BF-A95B-81D9FD370D38}" type="presParOf" srcId="{4071BA3F-0B5B-4176-824F-E375C665D7CC}" destId="{8A96CB92-98CC-4C3A-A9B8-2A7BC4054C6B}" srcOrd="2" destOrd="0" presId="urn:microsoft.com/office/officeart/2018/5/layout/IconCircleLabelList"/>
    <dgm:cxn modelId="{03CA3DCF-0A80-4546-AB4E-479117457374}" type="presParOf" srcId="{4071BA3F-0B5B-4176-824F-E375C665D7CC}" destId="{4C2AFABA-8506-4D36-A433-1F453CCDC6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C4F25-B1C5-4F8F-B89D-4F016EC4AA5E}">
      <dsp:nvSpPr>
        <dsp:cNvPr id="0" name=""/>
        <dsp:cNvSpPr/>
      </dsp:nvSpPr>
      <dsp:spPr>
        <a:xfrm>
          <a:off x="679050" y="50024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1DDD6-575E-4EFC-ABC8-A5980F99F059}">
      <dsp:nvSpPr>
        <dsp:cNvPr id="0" name=""/>
        <dsp:cNvSpPr/>
      </dsp:nvSpPr>
      <dsp:spPr>
        <a:xfrm>
          <a:off x="1081237" y="90242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BBBD5-03F6-4F66-8B44-CF4DBAC3F559}">
      <dsp:nvSpPr>
        <dsp:cNvPr id="0" name=""/>
        <dsp:cNvSpPr/>
      </dsp:nvSpPr>
      <dsp:spPr>
        <a:xfrm>
          <a:off x="75768" y="2975241"/>
          <a:ext cx="3093750" cy="87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Breadth of (IoT IN) THE WILD</a:t>
          </a:r>
        </a:p>
      </dsp:txBody>
      <dsp:txXfrm>
        <a:off x="75768" y="2975241"/>
        <a:ext cx="3093750" cy="877060"/>
      </dsp:txXfrm>
    </dsp:sp>
    <dsp:sp modelId="{AAC9D66C-8C0C-40DE-81B2-5DAC97C501BF}">
      <dsp:nvSpPr>
        <dsp:cNvPr id="0" name=""/>
        <dsp:cNvSpPr/>
      </dsp:nvSpPr>
      <dsp:spPr>
        <a:xfrm>
          <a:off x="4314206" y="50024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B003-477F-49FA-8640-EE5ACF7E36D7}">
      <dsp:nvSpPr>
        <dsp:cNvPr id="0" name=""/>
        <dsp:cNvSpPr/>
      </dsp:nvSpPr>
      <dsp:spPr>
        <a:xfrm>
          <a:off x="4716393" y="90242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30AE-E3F5-4A72-97AE-78E97BEA100F}">
      <dsp:nvSpPr>
        <dsp:cNvPr id="0" name=""/>
        <dsp:cNvSpPr/>
      </dsp:nvSpPr>
      <dsp:spPr>
        <a:xfrm>
          <a:off x="3710925" y="2975241"/>
          <a:ext cx="3093750" cy="87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BEING A BADDIE,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IS IT HARD?</a:t>
          </a:r>
        </a:p>
      </dsp:txBody>
      <dsp:txXfrm>
        <a:off x="3710925" y="2975241"/>
        <a:ext cx="3093750" cy="877060"/>
      </dsp:txXfrm>
    </dsp:sp>
    <dsp:sp modelId="{D9A6AFCC-A83E-4794-84AA-F871906BDFE9}">
      <dsp:nvSpPr>
        <dsp:cNvPr id="0" name=""/>
        <dsp:cNvSpPr/>
      </dsp:nvSpPr>
      <dsp:spPr>
        <a:xfrm>
          <a:off x="7949362" y="50024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C0C30-FAAA-45A6-8E4B-ED963E8B45A6}">
      <dsp:nvSpPr>
        <dsp:cNvPr id="0" name=""/>
        <dsp:cNvSpPr/>
      </dsp:nvSpPr>
      <dsp:spPr>
        <a:xfrm>
          <a:off x="8351550" y="90242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AFABA-8506-4D36-A433-1F453CCDC6F6}">
      <dsp:nvSpPr>
        <dsp:cNvPr id="0" name=""/>
        <dsp:cNvSpPr/>
      </dsp:nvSpPr>
      <dsp:spPr>
        <a:xfrm>
          <a:off x="7346081" y="2975241"/>
          <a:ext cx="3093750" cy="87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3LA RECOMMENDATIONS</a:t>
          </a:r>
        </a:p>
      </dsp:txBody>
      <dsp:txXfrm>
        <a:off x="7346081" y="2975241"/>
        <a:ext cx="3093750" cy="87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cap="all" dirty="0">
                <a:solidFill>
                  <a:srgbClr val="333333"/>
                </a:solidFill>
                <a:effectLst/>
                <a:latin typeface="MetaWebPro"/>
              </a:rPr>
              <a:t>ISO/IEC 21823-2:2020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etaWebPro"/>
              </a:rPr>
              <a:t>Internet of things (IoT) — Interoperability for IoT systems — Part 2: Transport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6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284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ENISA active since 2005</a:t>
            </a:r>
          </a:p>
          <a:p>
            <a:endParaRPr lang="en-US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291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06/09/2021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cta.com/sites/default/files/2017-04/GROWTH_IOT_091516_IF-transparent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(aka. The bane of Infosec)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From the living room to the boss’ office: IoT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85F1-736F-4924-BCE8-AA883D21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Teledildonics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53CB-8A98-4558-AD45-21A4A331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0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2694-C3E7-4175-AD44-C52F2555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Industrial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C19A-EA61-4762-8509-01A240F0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068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439D-2897-4994-AE46-FDB13945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Medical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3774-4ABB-4530-89E5-D7B029D6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885C-5C44-4F68-9059-E08E2C6B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ENISA</a:t>
            </a:r>
            <a:endParaRPr lang="en-CH" sz="3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5D90-21FF-4CD7-AA3D-84AFE987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EU Cybersecurity Agency</a:t>
            </a:r>
          </a:p>
          <a:p>
            <a:endParaRPr lang="en-US" sz="2400" dirty="0"/>
          </a:p>
          <a:p>
            <a:r>
              <a:rPr lang="en-US" sz="2400" dirty="0"/>
              <a:t>Publishes recommendations</a:t>
            </a:r>
          </a:p>
          <a:p>
            <a:endParaRPr lang="en-US" sz="2400" dirty="0"/>
          </a:p>
          <a:p>
            <a:r>
              <a:rPr lang="en-US" sz="2400" dirty="0"/>
              <a:t>Hosts forums and conferences</a:t>
            </a:r>
          </a:p>
        </p:txBody>
      </p:sp>
      <p:pic>
        <p:nvPicPr>
          <p:cNvPr id="4098" name="Picture 2" descr="European Union Agency for Cybersecurity (ENISA)">
            <a:extLst>
              <a:ext uri="{FF2B5EF4-FFF2-40B4-BE49-F238E27FC236}">
                <a16:creationId xmlns:a16="http://schemas.microsoft.com/office/drawing/2014/main" id="{64F0D5B7-4385-42F9-B619-8ED49E364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" r="-2" b="2536"/>
          <a:stretch/>
        </p:blipFill>
        <p:spPr bwMode="auto">
          <a:xfrm>
            <a:off x="7727049" y="2665692"/>
            <a:ext cx="2047239" cy="19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BECA4-E6C3-49E7-8F19-02C58A0DBBB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DBD58-9EB6-41DF-AC97-6FE5E17A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Compliance</a:t>
            </a:r>
            <a:endParaRPr lang="en-CH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EA124-63C9-4769-B390-F0B721D43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" r="1490" b="2"/>
          <a:stretch/>
        </p:blipFill>
        <p:spPr>
          <a:xfrm>
            <a:off x="1004677" y="1165847"/>
            <a:ext cx="4747309" cy="45664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D93-FA68-4B7C-8817-EE1D5E17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Not the legalese version of compliance </a:t>
            </a:r>
          </a:p>
          <a:p>
            <a:endParaRPr lang="en-US" sz="2000" dirty="0"/>
          </a:p>
          <a:p>
            <a:r>
              <a:rPr lang="en-US" sz="2000" dirty="0"/>
              <a:t>Following / Adapting to recommendations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187DC-195C-4701-9CCE-FDE6E4E8FDC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116287" y="295194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Twitter : @AtomicNicos</a:t>
            </a:r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7932401" y="173086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4015794" cy="1375947"/>
            <a:chOff x="9310535" y="3173453"/>
            <a:chExt cx="4015794" cy="1375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3605487" cy="594101"/>
              <a:chOff x="1754659" y="4872119"/>
              <a:chExt cx="3605487" cy="594101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3011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4015794" cy="635660"/>
              <a:chOff x="1662600" y="3334379"/>
              <a:chExt cx="4015794" cy="635660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69" y="3446819"/>
                <a:ext cx="3329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7D46-54C2-4B3E-BCA5-8E5D0AC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IoT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2F6C-4C09-4DA6-BB04-C56F12CD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2964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“Internet of Things”</a:t>
            </a:r>
          </a:p>
          <a:p>
            <a:endParaRPr lang="en-US" sz="2400" dirty="0"/>
          </a:p>
          <a:p>
            <a:r>
              <a:rPr lang="en-US" sz="2400" dirty="0"/>
              <a:t>A device that can “speak” to others</a:t>
            </a:r>
            <a:endParaRPr lang="en-CH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75CE-D9EF-4152-86E7-62C234A9B56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91254-2BB1-4592-B00D-C9FC8945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1" y="3251885"/>
            <a:ext cx="10863744" cy="21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7D46-54C2-4B3E-BCA5-8E5D0AC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State of IoT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2F6C-4C09-4DA6-BB04-C56F12CD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2964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&gt; 50 Billion IoT devices</a:t>
            </a:r>
          </a:p>
          <a:p>
            <a:endParaRPr lang="en-US" sz="2400" dirty="0"/>
          </a:p>
          <a:p>
            <a:r>
              <a:rPr lang="en-US" sz="2400" dirty="0"/>
              <a:t>IoT is everywhere</a:t>
            </a:r>
            <a:br>
              <a:rPr lang="en-US" sz="2400" dirty="0"/>
            </a:br>
            <a:r>
              <a:rPr lang="en-US" sz="1800" dirty="0"/>
              <a:t>Home automation, Logistics, Environment, Public Health</a:t>
            </a:r>
          </a:p>
          <a:p>
            <a:endParaRPr lang="en-US" sz="2400" dirty="0"/>
          </a:p>
          <a:p>
            <a:r>
              <a:rPr lang="en-US" sz="2400" dirty="0"/>
              <a:t>Technological breadth</a:t>
            </a:r>
            <a:br>
              <a:rPr lang="en-US" sz="2400" dirty="0"/>
            </a:br>
            <a:r>
              <a:rPr lang="en-US" sz="1800" dirty="0"/>
              <a:t>Cellular, ZigBee, BLE, </a:t>
            </a:r>
            <a:r>
              <a:rPr lang="en-US" sz="1800" dirty="0" err="1"/>
              <a:t>LoRa</a:t>
            </a:r>
            <a:r>
              <a:rPr lang="en-US" sz="1800" dirty="0"/>
              <a:t>, RFID </a:t>
            </a:r>
            <a:endParaRPr lang="en-CH" sz="1800" dirty="0"/>
          </a:p>
        </p:txBody>
      </p:sp>
      <p:pic>
        <p:nvPicPr>
          <p:cNvPr id="5122" name="Picture 2" descr="Growth In The Internet of Things | NCTA — The Internet &amp; Television  Association">
            <a:hlinkClick r:id="rId2"/>
            <a:extLst>
              <a:ext uri="{FF2B5EF4-FFF2-40B4-BE49-F238E27FC236}">
                <a16:creationId xmlns:a16="http://schemas.microsoft.com/office/drawing/2014/main" id="{B5E9EC37-00CB-4F00-8F4A-22F774361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-234"/>
          <a:stretch/>
        </p:blipFill>
        <p:spPr bwMode="auto">
          <a:xfrm>
            <a:off x="5800725" y="2484255"/>
            <a:ext cx="5429249" cy="34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7F5B8-A7A3-4E5C-BE32-8C2DD3B254A7}"/>
              </a:ext>
            </a:extLst>
          </p:cNvPr>
          <p:cNvSpPr txBox="1"/>
          <p:nvPr/>
        </p:nvSpPr>
        <p:spPr>
          <a:xfrm>
            <a:off x="9448800" y="5895975"/>
            <a:ext cx="168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Credit: </a:t>
            </a:r>
            <a:r>
              <a:rPr lang="en-US" sz="1600" dirty="0">
                <a:hlinkClick r:id="rId2"/>
              </a:rPr>
              <a:t>NCTA</a:t>
            </a:r>
            <a:endParaRPr lang="en-CH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75CE-D9EF-4152-86E7-62C234A9B56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96E9-9A8B-4D81-AAEA-8594DD4D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State of IoT security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547C-8502-402A-9E93-39A42A23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5046640" cy="32393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Recent ISO/IEC standards</a:t>
            </a:r>
            <a:br>
              <a:rPr lang="en-US" sz="2000" dirty="0"/>
            </a:br>
            <a:r>
              <a:rPr lang="en-US" sz="1800" dirty="0"/>
              <a:t>e.g. : ISO/IEC 21823-2:2020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No “one size fits all” approach</a:t>
            </a:r>
          </a:p>
          <a:p>
            <a:endParaRPr lang="en-US" sz="2000" dirty="0"/>
          </a:p>
          <a:p>
            <a:r>
              <a:rPr lang="en-US" sz="2400" dirty="0"/>
              <a:t>Main aspect is interoperability</a:t>
            </a:r>
            <a:br>
              <a:rPr lang="en-US" sz="2400" dirty="0"/>
            </a:br>
            <a:r>
              <a:rPr lang="en-US" sz="2400" dirty="0"/>
              <a:t>Security is optional</a:t>
            </a:r>
            <a:br>
              <a:rPr lang="en-US" sz="2000" dirty="0"/>
            </a:br>
            <a:r>
              <a:rPr lang="en-US" sz="1800" dirty="0"/>
              <a:t>e.g.: Bluetooth Generic </a:t>
            </a:r>
            <a:r>
              <a:rPr lang="en-US" sz="1800" dirty="0" err="1"/>
              <a:t>ATTribute</a:t>
            </a:r>
            <a:r>
              <a:rPr lang="en-US" sz="1800" dirty="0"/>
              <a:t> (GATT) scheme</a:t>
            </a:r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49E7-2FF1-40B2-A676-707E545989E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Gru&amp;#39;s Plan Meme - Imgflip">
            <a:extLst>
              <a:ext uri="{FF2B5EF4-FFF2-40B4-BE49-F238E27FC236}">
                <a16:creationId xmlns:a16="http://schemas.microsoft.com/office/drawing/2014/main" id="{0E7AE366-B297-4CCA-9D57-4B5CFC23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58" y="2599509"/>
            <a:ext cx="5050160" cy="323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7B69D-6ACA-4AB5-B69E-047E1ABE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Summary</a:t>
            </a:r>
            <a:endParaRPr lang="en-CH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F6034E-B367-4B33-A5CB-569FFAE93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48607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8A43CA-8C04-464C-877F-1464EE5A8CE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FC4F25-B1C5-4F8F-B89D-4F016EC4A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0FC4F25-B1C5-4F8F-B89D-4F016EC4A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1DDD6-575E-4EFC-ABC8-A5980F99F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7B1DDD6-575E-4EFC-ABC8-A5980F99F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BBBD5-03F6-4F66-8B44-CF4DBAC3F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BBBD5-03F6-4F66-8B44-CF4DBAC3F5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5AB003-477F-49FA-8640-EE5ACF7E3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E5AB003-477F-49FA-8640-EE5ACF7E3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C9D66C-8C0C-40DE-81B2-5DAC97C50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AAC9D66C-8C0C-40DE-81B2-5DAC97C50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AC30AE-E3F5-4A72-97AE-78E97BEA1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A5AC30AE-E3F5-4A72-97AE-78E97BEA10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A6AFCC-A83E-4794-84AA-F871906BD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D9A6AFCC-A83E-4794-84AA-F871906BD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C0C30-FAAA-45A6-8E4B-ED963E8B4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1DC0C30-FAAA-45A6-8E4B-ED963E8B4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AFABA-8506-4D36-A433-1F453CCDC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C2AFABA-8506-4D36-A433-1F453CCDC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4BB7-348B-40C3-B4B9-F2211543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Breadth of (IoT in) the wild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ss&#10;&#10;Description automatically generated">
            <a:extLst>
              <a:ext uri="{FF2B5EF4-FFF2-40B4-BE49-F238E27FC236}">
                <a16:creationId xmlns:a16="http://schemas.microsoft.com/office/drawing/2014/main" id="{9F6F3894-59FF-411B-99AD-B8230D1D0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3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C92F-3432-4AC0-9A60-DB0272E6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Home automation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9FFB-67EB-465A-B678-5C9B0B1A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923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EA55-0961-47D9-9B64-FC09178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Environment</a:t>
            </a:r>
            <a:r>
              <a:rPr lang="fr-CH" dirty="0"/>
              <a:t>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F3B7-A943-403B-83AC-A2769F50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370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279</Words>
  <Application>Microsoft Office PowerPoint</Application>
  <PresentationFormat>Widescreen</PresentationFormat>
  <Paragraphs>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MetaWebPro</vt:lpstr>
      <vt:lpstr>Office Theme</vt:lpstr>
      <vt:lpstr>From the living room to the boss’ office: IoT</vt:lpstr>
      <vt:lpstr>PowerPoint Presentation</vt:lpstr>
      <vt:lpstr>IoT</vt:lpstr>
      <vt:lpstr>State of IoT</vt:lpstr>
      <vt:lpstr>State of IoT security</vt:lpstr>
      <vt:lpstr>Summary</vt:lpstr>
      <vt:lpstr>Breadth of (IoT in) the wild</vt:lpstr>
      <vt:lpstr>Home automation</vt:lpstr>
      <vt:lpstr>Environment control</vt:lpstr>
      <vt:lpstr>Teledildonics</vt:lpstr>
      <vt:lpstr>Industrial</vt:lpstr>
      <vt:lpstr>Medical</vt:lpstr>
      <vt:lpstr>ENISA</vt:lpstr>
      <vt:lpstr>Compliance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ENISA baseline recommendations for IoT security</dc:title>
  <dc:creator>Nicolas Richard Walter Boeckh</dc:creator>
  <cp:lastModifiedBy>Nicolas Richard Walter Boeckh</cp:lastModifiedBy>
  <cp:revision>47</cp:revision>
  <dcterms:created xsi:type="dcterms:W3CDTF">2021-01-07T14:00:40Z</dcterms:created>
  <dcterms:modified xsi:type="dcterms:W3CDTF">2021-09-06T15:02:09Z</dcterms:modified>
</cp:coreProperties>
</file>