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13" r:id="rId18"/>
    <p:sldId id="306" r:id="rId1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41D570-CB4E-4C83-868E-28567BA28ABB}">
          <p14:sldIdLst>
            <p14:sldId id="256"/>
            <p14:sldId id="257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Explaining XSS" id="{900B109F-7FC1-454F-B1AF-29C119540CE0}">
          <p14:sldIdLst>
            <p14:sldId id="325"/>
            <p14:sldId id="327"/>
            <p14:sldId id="326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1D57CC"/>
    <a:srgbClr val="00FF00"/>
    <a:srgbClr val="767171"/>
    <a:srgbClr val="D58C2E"/>
    <a:srgbClr val="C9492C"/>
    <a:srgbClr val="29AF8C"/>
    <a:srgbClr val="1B8065"/>
    <a:srgbClr val="4C3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 autoAdjust="0"/>
    <p:restoredTop sz="72268" autoAdjust="0"/>
  </p:normalViewPr>
  <p:slideViewPr>
    <p:cSldViewPr snapToGrid="0">
      <p:cViewPr varScale="1">
        <p:scale>
          <a:sx n="63" d="100"/>
          <a:sy n="63" d="100"/>
        </p:scale>
        <p:origin x="821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[15s - </a:t>
            </a:r>
            <a:r>
              <a:rPr lang="fr-CH" dirty="0"/>
              <a:t>00:15-00:30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15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Perfect Forward Secrecy (PFS)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HTTP Strict Transport Security (HSTS)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10/09/2021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nicolas-boeckh" TargetMode="External"/><Relationship Id="rId5" Type="http://schemas.openxmlformats.org/officeDocument/2006/relationships/hyperlink" Target="https://twitter.com/AtomicNic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62AC28-7E51-4CB8-B600-AA7262A3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8567"/>
            <a:ext cx="9144000" cy="150495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Part 2 - Web</a:t>
            </a:r>
            <a:endParaRPr lang="en-CH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637277"/>
            <a:ext cx="9492343" cy="1909763"/>
          </a:xfrm>
        </p:spPr>
        <p:txBody>
          <a:bodyPr>
            <a:normAutofit/>
          </a:bodyPr>
          <a:lstStyle/>
          <a:p>
            <a:r>
              <a:rPr lang="en-US" dirty="0"/>
              <a:t>Make AppSec Weird Again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A07:2021-Identification and Authentication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7BE-905D-47CF-A80D-21DC621C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Previously A02:2017-Broken Authentication</a:t>
            </a:r>
          </a:p>
          <a:p>
            <a:endParaRPr lang="en-US" dirty="0"/>
          </a:p>
          <a:p>
            <a:r>
              <a:rPr lang="en-US" dirty="0"/>
              <a:t>Credential Stuffing, Brute Forcing, Allowing weak passwords, Store passwords wrong, No MFA, No Session ID rotation.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MFA</a:t>
            </a:r>
          </a:p>
          <a:p>
            <a:pPr lvl="1"/>
            <a:r>
              <a:rPr lang="en-US" dirty="0"/>
              <a:t>No Default Credentials</a:t>
            </a:r>
          </a:p>
          <a:p>
            <a:pPr lvl="1"/>
            <a:r>
              <a:rPr lang="en-US" dirty="0"/>
              <a:t>Weak Password checks</a:t>
            </a:r>
          </a:p>
          <a:p>
            <a:pPr lvl="1"/>
            <a:r>
              <a:rPr lang="en-US" dirty="0"/>
              <a:t>Harden against enumeration</a:t>
            </a:r>
          </a:p>
          <a:p>
            <a:pPr lvl="1"/>
            <a:r>
              <a:rPr lang="en-US" dirty="0"/>
              <a:t>Build a session manager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8731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A08:2021-Software and Data Integrity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E90-1393-4C19-A4B1-A73F2188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A08:2017-Insecure Deserialization</a:t>
            </a:r>
          </a:p>
          <a:p>
            <a:endParaRPr lang="en-US" dirty="0"/>
          </a:p>
          <a:p>
            <a:r>
              <a:rPr lang="en-US" dirty="0"/>
              <a:t>Lack of protection against integrity violations, insecure pipelines, untrusted 3</a:t>
            </a:r>
            <a:r>
              <a:rPr lang="en-US" baseline="30000" dirty="0"/>
              <a:t>rd</a:t>
            </a:r>
            <a:r>
              <a:rPr lang="en-US" dirty="0"/>
              <a:t> party content.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Implement integrity checks</a:t>
            </a:r>
          </a:p>
          <a:p>
            <a:pPr lvl="1"/>
            <a:r>
              <a:rPr lang="en-US" dirty="0"/>
              <a:t>Consume trusted repositories when using dependency management tools</a:t>
            </a:r>
          </a:p>
          <a:p>
            <a:pPr lvl="1"/>
            <a:r>
              <a:rPr lang="en-US" dirty="0"/>
              <a:t>Ensure that the supply chain is protected by a tool</a:t>
            </a:r>
          </a:p>
          <a:p>
            <a:pPr lvl="1"/>
            <a:r>
              <a:rPr lang="en-US" dirty="0"/>
              <a:t>Fix the pipelines.</a:t>
            </a:r>
          </a:p>
        </p:txBody>
      </p:sp>
    </p:spTree>
    <p:extLst>
      <p:ext uri="{BB962C8B-B14F-4D97-AF65-F5344CB8AC3E}">
        <p14:creationId xmlns:p14="http://schemas.microsoft.com/office/powerpoint/2010/main" val="33169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A09:2021-Security Logging and Monitoring Failures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5686-7CAC-41CB-B2B5-73D762B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A10:2017-Insufficient Logging and Monitoring</a:t>
            </a:r>
          </a:p>
          <a:p>
            <a:endParaRPr lang="en-US" dirty="0"/>
          </a:p>
          <a:p>
            <a:r>
              <a:rPr lang="en-US" dirty="0"/>
              <a:t>No logging of auditable events (failures, warnings), no log monitoring, no centralization of logs, no escalation alerts and procedures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More logging</a:t>
            </a:r>
          </a:p>
          <a:p>
            <a:pPr lvl="1"/>
            <a:r>
              <a:rPr lang="en-US" dirty="0"/>
              <a:t>Ensure audit trail</a:t>
            </a:r>
          </a:p>
          <a:p>
            <a:pPr lvl="1"/>
            <a:r>
              <a:rPr lang="en-US" dirty="0"/>
              <a:t>Effective monitoring of suspicious activities</a:t>
            </a:r>
          </a:p>
          <a:p>
            <a:pPr lvl="1"/>
            <a:r>
              <a:rPr lang="en-US" dirty="0"/>
              <a:t>Implement and maintain an </a:t>
            </a:r>
            <a:r>
              <a:rPr lang="en-US" dirty="0" err="1"/>
              <a:t>IR+Recovery</a:t>
            </a:r>
            <a:r>
              <a:rPr lang="en-US" dirty="0"/>
              <a:t> plan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0865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A10:2021-Server-side Request Forgery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5CF4-1B2C-4A17-96BF-241FEC05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Web application retrieves content without validating a user-supplied URL. 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Network: Deny by default</a:t>
            </a:r>
          </a:p>
          <a:p>
            <a:pPr lvl="1"/>
            <a:r>
              <a:rPr lang="en-US" dirty="0"/>
              <a:t>Application: Sanitize by default, Positive allow list, No raw responses, No Redirects</a:t>
            </a:r>
          </a:p>
        </p:txBody>
      </p:sp>
    </p:spTree>
    <p:extLst>
      <p:ext uri="{BB962C8B-B14F-4D97-AF65-F5344CB8AC3E}">
        <p14:creationId xmlns:p14="http://schemas.microsoft.com/office/powerpoint/2010/main" val="7835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XSS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Reflected XSS: User-content sent to the server is then displayed as-is on the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Stored XSS: Same as reflected but maintains persistency in the backend over time. </a:t>
            </a:r>
            <a:br>
              <a:rPr lang="en-US" dirty="0"/>
            </a:br>
            <a:r>
              <a:rPr lang="en-US" dirty="0"/>
              <a:t>Can affect other dependents.</a:t>
            </a:r>
          </a:p>
          <a:p>
            <a:endParaRPr lang="en-US" dirty="0"/>
          </a:p>
          <a:p>
            <a:r>
              <a:rPr lang="en-US" dirty="0"/>
              <a:t>Cookie stealing: Intercepting requests and modifying a cookie to pose as the correct user</a:t>
            </a:r>
          </a:p>
        </p:txBody>
      </p:sp>
    </p:spTree>
    <p:extLst>
      <p:ext uri="{BB962C8B-B14F-4D97-AF65-F5344CB8AC3E}">
        <p14:creationId xmlns:p14="http://schemas.microsoft.com/office/powerpoint/2010/main" val="2169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Validation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Making inputs respect certain rules</a:t>
            </a:r>
          </a:p>
          <a:p>
            <a:pPr lvl="1"/>
            <a:r>
              <a:rPr lang="en-US" dirty="0"/>
              <a:t>Looks like an email</a:t>
            </a:r>
          </a:p>
          <a:p>
            <a:pPr lvl="1"/>
            <a:r>
              <a:rPr lang="en-US" dirty="0"/>
              <a:t>Looks like a phone number (complicated)</a:t>
            </a:r>
          </a:p>
          <a:p>
            <a:pPr lvl="1"/>
            <a:r>
              <a:rPr lang="en-US" dirty="0"/>
              <a:t>Is a strong enough password</a:t>
            </a:r>
          </a:p>
          <a:p>
            <a:endParaRPr lang="en-US" dirty="0"/>
          </a:p>
          <a:p>
            <a:r>
              <a:rPr lang="en-US" dirty="0"/>
              <a:t>At some point relies on parsing </a:t>
            </a:r>
            <a:r>
              <a:rPr lang="en-US"/>
              <a:t>or 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1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60B-5DF9-49BD-946E-404C0470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Playground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C739-E7C5-4D63-990E-4D4FB330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Damn Vulnerable Web App</a:t>
            </a:r>
          </a:p>
          <a:p>
            <a:endParaRPr lang="en-US" dirty="0"/>
          </a:p>
          <a:p>
            <a:r>
              <a:rPr lang="en-US"/>
              <a:t>Pygoat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7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3048000" y="2521058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Slack : @AtomicNicos</a:t>
            </a:r>
          </a:p>
          <a:p>
            <a:pPr algn="ctr"/>
            <a:r>
              <a:rPr lang="en-US" sz="2800" dirty="0"/>
              <a:t>Twitter : @AtomicNicos</a:t>
            </a:r>
          </a:p>
          <a:p>
            <a:pPr algn="ctr"/>
            <a:r>
              <a:rPr lang="en-US" sz="2800" dirty="0"/>
              <a:t>LinkedIn : Nicolas-</a:t>
            </a:r>
            <a:r>
              <a:rPr lang="en-US" sz="2800" dirty="0" err="1"/>
              <a:t>boeckh</a:t>
            </a:r>
            <a:endParaRPr lang="en-US" sz="2800" dirty="0"/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9726490" y="266958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744415" y="2766219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718FE6-B5F6-49FF-9C9A-3440BE9A0BA0}"/>
              </a:ext>
            </a:extLst>
          </p:cNvPr>
          <p:cNvGrpSpPr/>
          <p:nvPr/>
        </p:nvGrpSpPr>
        <p:grpSpPr>
          <a:xfrm>
            <a:off x="7932401" y="1730860"/>
            <a:ext cx="2821784" cy="4235373"/>
            <a:chOff x="5540969" y="2519111"/>
            <a:chExt cx="2821784" cy="42353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073E54-5FDA-490F-88F4-CD8CB83E527D}"/>
                </a:ext>
              </a:extLst>
            </p:cNvPr>
            <p:cNvSpPr txBox="1"/>
            <p:nvPr/>
          </p:nvSpPr>
          <p:spPr>
            <a:xfrm>
              <a:off x="5681727" y="6231264"/>
              <a:ext cx="2540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Nicolas Boeckh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5C5FC3-7434-41A8-8895-4D431B5C0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69" y="2519111"/>
              <a:ext cx="2821784" cy="3762378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0B6E1B-E2B4-4B52-8BBA-CF810E61CB8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highlight>
                  <a:srgbClr val="00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atomicnicos@1337m4ch1n3</a:t>
            </a:r>
            <a:r>
              <a:rPr lang="en-US" sz="3600" dirty="0">
                <a:latin typeface="Consolas" panose="020B0609020204030204" pitchFamily="49" charset="0"/>
                <a:ea typeface="Times New Roman" panose="02020603050405020304" pitchFamily="18" charset="0"/>
              </a:rPr>
              <a:t>~$ </a:t>
            </a:r>
            <a:r>
              <a:rPr lang="en-US" sz="36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whoami</a:t>
            </a:r>
            <a:endParaRPr lang="en-CH" sz="4000" dirty="0"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9A494-2BCD-4EE1-BA45-41C2EA3F6D3D}"/>
              </a:ext>
            </a:extLst>
          </p:cNvPr>
          <p:cNvGrpSpPr/>
          <p:nvPr/>
        </p:nvGrpSpPr>
        <p:grpSpPr>
          <a:xfrm>
            <a:off x="1623005" y="3108260"/>
            <a:ext cx="4015794" cy="1375947"/>
            <a:chOff x="9310535" y="3173453"/>
            <a:chExt cx="4015794" cy="13759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86F4E0-61DA-4401-B933-70DEC78E2C50}"/>
                </a:ext>
              </a:extLst>
            </p:cNvPr>
            <p:cNvGrpSpPr/>
            <p:nvPr/>
          </p:nvGrpSpPr>
          <p:grpSpPr>
            <a:xfrm>
              <a:off x="9310535" y="3173453"/>
              <a:ext cx="3605487" cy="594101"/>
              <a:chOff x="1754659" y="4872119"/>
              <a:chExt cx="3605487" cy="594101"/>
            </a:xfrm>
          </p:grpSpPr>
          <p:pic>
            <p:nvPicPr>
              <p:cNvPr id="3" name="Picture 8" descr="Twitter Logo bird drawing free image">
                <a:extLst>
                  <a:ext uri="{FF2B5EF4-FFF2-40B4-BE49-F238E27FC236}">
                    <a16:creationId xmlns:a16="http://schemas.microsoft.com/office/drawing/2014/main" id="{FB5FE3C3-CAD2-4E8B-BAAD-988210066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659" y="4872119"/>
                <a:ext cx="594211" cy="5110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7C891-98AC-4D4A-B1A0-8270A6D327FD}"/>
                  </a:ext>
                </a:extLst>
              </p:cNvPr>
              <p:cNvSpPr txBox="1"/>
              <p:nvPr/>
            </p:nvSpPr>
            <p:spPr>
              <a:xfrm>
                <a:off x="2348870" y="4943000"/>
                <a:ext cx="3011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@AtomicNicos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AE9BE9-0490-461D-AB85-5E0FD613A121}"/>
                </a:ext>
              </a:extLst>
            </p:cNvPr>
            <p:cNvGrpSpPr/>
            <p:nvPr/>
          </p:nvGrpSpPr>
          <p:grpSpPr>
            <a:xfrm>
              <a:off x="9310535" y="3913740"/>
              <a:ext cx="4015794" cy="635660"/>
              <a:chOff x="1662600" y="3334379"/>
              <a:chExt cx="4015794" cy="635660"/>
            </a:xfrm>
          </p:grpSpPr>
          <p:pic>
            <p:nvPicPr>
              <p:cNvPr id="1028" name="Picture 4" descr="Linkedin Logo Icon of Flat style - Available in SVG, PNG, EPS, AI &amp; Icon  fonts">
                <a:hlinkClick r:id="rId6"/>
                <a:extLst>
                  <a:ext uri="{FF2B5EF4-FFF2-40B4-BE49-F238E27FC236}">
                    <a16:creationId xmlns:a16="http://schemas.microsoft.com/office/drawing/2014/main" id="{CE419D65-CAAC-4140-800F-A33E93D6F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2600" y="3334379"/>
                <a:ext cx="594212" cy="594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0D5BF-0A33-4DBA-B5EA-905CA80462A9}"/>
                  </a:ext>
                </a:extLst>
              </p:cNvPr>
              <p:cNvSpPr txBox="1"/>
              <p:nvPr/>
            </p:nvSpPr>
            <p:spPr>
              <a:xfrm>
                <a:off x="2348869" y="3446819"/>
                <a:ext cx="3329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B0F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nicolas-boeckh</a:t>
                </a:r>
                <a:endParaRPr lang="en-CH" sz="2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sz="2400" dirty="0"/>
              <a:t>(as of Wednesday)</a:t>
            </a:r>
            <a:r>
              <a:rPr lang="en-US" dirty="0"/>
              <a:t> OWASP Top 10</a:t>
            </a:r>
            <a:endParaRPr lang="en-CH" dirty="0"/>
          </a:p>
        </p:txBody>
      </p:sp>
      <p:pic>
        <p:nvPicPr>
          <p:cNvPr id="1026" name="Picture 2" descr="Mapping of the relationship between the Top 10 2017 and the new Top 10 2021">
            <a:extLst>
              <a:ext uri="{FF2B5EF4-FFF2-40B4-BE49-F238E27FC236}">
                <a16:creationId xmlns:a16="http://schemas.microsoft.com/office/drawing/2014/main" id="{C16829B5-B554-400B-A833-D6FA5CBCA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1643"/>
            <a:ext cx="10515600" cy="28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7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A01:2021-Broken Access Control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847C-203F-4D91-B4B2-26BCF253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A05:2017</a:t>
            </a:r>
          </a:p>
          <a:p>
            <a:endParaRPr lang="en-US" dirty="0"/>
          </a:p>
          <a:p>
            <a:r>
              <a:rPr lang="en-US" dirty="0"/>
              <a:t>Unauthorized access to service resources</a:t>
            </a:r>
          </a:p>
          <a:p>
            <a:endParaRPr lang="en-US" dirty="0"/>
          </a:p>
          <a:p>
            <a:r>
              <a:rPr lang="en-US" dirty="0"/>
              <a:t>Remediation: </a:t>
            </a:r>
          </a:p>
          <a:p>
            <a:pPr lvl="1"/>
            <a:r>
              <a:rPr lang="en-US" dirty="0"/>
              <a:t>Deny by default</a:t>
            </a:r>
          </a:p>
          <a:p>
            <a:pPr lvl="1"/>
            <a:r>
              <a:rPr lang="en-US" dirty="0"/>
              <a:t>Enforcement of Access control by a trusted service, usually in the “backend”</a:t>
            </a:r>
          </a:p>
        </p:txBody>
      </p:sp>
    </p:spTree>
    <p:extLst>
      <p:ext uri="{BB962C8B-B14F-4D97-AF65-F5344CB8AC3E}">
        <p14:creationId xmlns:p14="http://schemas.microsoft.com/office/powerpoint/2010/main" val="13419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A02:2021-Cryptographic Failures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0C95-F4AC-4681-BF53-4E780ABA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Previously A03:2017-Sensitive Data Exposure</a:t>
            </a:r>
          </a:p>
          <a:p>
            <a:endParaRPr lang="en-US" dirty="0"/>
          </a:p>
          <a:p>
            <a:r>
              <a:rPr lang="en-US" dirty="0"/>
              <a:t>Clear text information exchange and storage, use of weak cryptographic algorithms, missing security directives, non-verification of server certificates.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Classify all data</a:t>
            </a:r>
          </a:p>
          <a:p>
            <a:pPr lvl="1"/>
            <a:r>
              <a:rPr lang="en-US" dirty="0"/>
              <a:t>Encrypt sensitive data at rest</a:t>
            </a:r>
          </a:p>
          <a:p>
            <a:pPr lvl="1"/>
            <a:r>
              <a:rPr lang="en-US" dirty="0"/>
              <a:t>During transit, use TLS with PFS. Enforce encryption with HSTS directives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394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A03:2021-Injection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6059-7121-49E2-8F80-6530F4AD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Previously A01:2017 and merged with A07:2017-Cross-Site Scripting (XSS)</a:t>
            </a:r>
          </a:p>
          <a:p>
            <a:endParaRPr lang="en-US" dirty="0"/>
          </a:p>
          <a:p>
            <a:r>
              <a:rPr lang="en-US" dirty="0"/>
              <a:t>Missing validation, filtration and sanitization of user-supplied data. Dynamic queries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Keep data separate from queries, escape all special characters</a:t>
            </a:r>
          </a:p>
          <a:p>
            <a:pPr lvl="1"/>
            <a:r>
              <a:rPr lang="en-US" dirty="0"/>
              <a:t>Enforce query limitations to hinder mass disclosures</a:t>
            </a:r>
          </a:p>
          <a:p>
            <a:pPr lvl="1"/>
            <a:r>
              <a:rPr lang="en-US" dirty="0"/>
              <a:t>Avoid relying on user reference of database structures</a:t>
            </a:r>
          </a:p>
        </p:txBody>
      </p:sp>
    </p:spTree>
    <p:extLst>
      <p:ext uri="{BB962C8B-B14F-4D97-AF65-F5344CB8AC3E}">
        <p14:creationId xmlns:p14="http://schemas.microsoft.com/office/powerpoint/2010/main" val="35814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A04:2021-Insecure Design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14E3-746A-4B45-93FD-0678A93BD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 OWASP Top 10 2021</a:t>
            </a:r>
          </a:p>
          <a:p>
            <a:endParaRPr lang="en-US" dirty="0"/>
          </a:p>
          <a:p>
            <a:r>
              <a:rPr lang="en-US" dirty="0"/>
              <a:t>Missing controls and logic validation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Secure SDLC establishment</a:t>
            </a:r>
          </a:p>
          <a:p>
            <a:pPr lvl="1"/>
            <a:r>
              <a:rPr lang="en-US" dirty="0"/>
              <a:t>Use Threat Modelling</a:t>
            </a:r>
          </a:p>
          <a:p>
            <a:pPr lvl="1"/>
            <a:r>
              <a:rPr lang="en-US" dirty="0"/>
              <a:t>Write Unit/Integration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2059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A05:2021-Security Misconfiguration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F7D-A02E-4552-B0F3-258D8235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Previously A06:2017 and merged with A07:2017-XML External Entities (XXE)</a:t>
            </a:r>
          </a:p>
          <a:p>
            <a:endParaRPr lang="en-US" sz="2400" dirty="0"/>
          </a:p>
          <a:p>
            <a:r>
              <a:rPr lang="en-US" dirty="0"/>
              <a:t>Lack of hardening, extraneous features, default accounts/credentials, disabled security features, out of date software, etc.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Hardening over time</a:t>
            </a:r>
          </a:p>
          <a:p>
            <a:pPr lvl="1"/>
            <a:r>
              <a:rPr lang="en-US" dirty="0"/>
              <a:t>Segmented application architecture, with containerization, segmentation or cloud security groups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37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EEB2-056B-41A5-A0BD-B0434D77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A06:2021-Vulnerable and Outdated Components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605E-8C3E-49C1-A023-4EF1C9D8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A09:2017-Using Components with Known Vulnerabilities</a:t>
            </a:r>
          </a:p>
          <a:p>
            <a:endParaRPr lang="en-US" dirty="0"/>
          </a:p>
          <a:p>
            <a:r>
              <a:rPr lang="en-US" dirty="0"/>
              <a:t>Lack of asset inventory, irregular or no vulnerability scans, missing upgrades, regular patch cycle.</a:t>
            </a:r>
          </a:p>
          <a:p>
            <a:endParaRPr lang="en-US" dirty="0"/>
          </a:p>
          <a:p>
            <a:r>
              <a:rPr lang="en-US" dirty="0"/>
              <a:t>Remediation:</a:t>
            </a:r>
          </a:p>
          <a:p>
            <a:pPr lvl="1"/>
            <a:r>
              <a:rPr lang="en-US" dirty="0"/>
              <a:t>Patch Management Process</a:t>
            </a:r>
          </a:p>
          <a:p>
            <a:pPr lvl="1"/>
            <a:r>
              <a:rPr lang="en-US" dirty="0"/>
              <a:t>Source Management</a:t>
            </a:r>
          </a:p>
          <a:p>
            <a:pPr lvl="1"/>
            <a:r>
              <a:rPr lang="en-US" dirty="0"/>
              <a:t>Monitor for maintenance issues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5715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639</Words>
  <Application>Microsoft Office PowerPoint</Application>
  <PresentationFormat>Widescreen</PresentationFormat>
  <Paragraphs>138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</vt:lpstr>
      <vt:lpstr>Office Theme</vt:lpstr>
      <vt:lpstr>Make AppSec Weird Again</vt:lpstr>
      <vt:lpstr>PowerPoint Presentation</vt:lpstr>
      <vt:lpstr>The new (as of Wednesday) OWASP Top 10</vt:lpstr>
      <vt:lpstr>A01:2021-Broken Access Control</vt:lpstr>
      <vt:lpstr>A02:2021-Cryptographic Failures</vt:lpstr>
      <vt:lpstr>A03:2021-Injection</vt:lpstr>
      <vt:lpstr>A04:2021-Insecure Design</vt:lpstr>
      <vt:lpstr>A05:2021-Security Misconfiguration</vt:lpstr>
      <vt:lpstr>A06:2021-Vulnerable and Outdated Components</vt:lpstr>
      <vt:lpstr>A07:2021-Identification and Authentication Failures</vt:lpstr>
      <vt:lpstr>A08:2021-Software and Data Integrity Failures</vt:lpstr>
      <vt:lpstr>A09:2021-Security Logging and Monitoring Failures</vt:lpstr>
      <vt:lpstr>A10:2021-Server-side Request Forgery</vt:lpstr>
      <vt:lpstr>Explaining XSS</vt:lpstr>
      <vt:lpstr>Explaining Validation</vt:lpstr>
      <vt:lpstr>XSS Playground</vt:lpstr>
      <vt:lpstr>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Dissecting the ENISA baseline recommendations for IoT security</dc:title>
  <dc:creator>Nicolas Richard Walter Boeckh</dc:creator>
  <cp:lastModifiedBy>Nicolas Richard Walter Boeckh</cp:lastModifiedBy>
  <cp:revision>171</cp:revision>
  <dcterms:created xsi:type="dcterms:W3CDTF">2021-01-07T14:00:40Z</dcterms:created>
  <dcterms:modified xsi:type="dcterms:W3CDTF">2021-09-10T06:04:21Z</dcterms:modified>
</cp:coreProperties>
</file>