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56715" autoAdjust="0"/>
  </p:normalViewPr>
  <p:slideViewPr>
    <p:cSldViewPr snapToGrid="0">
      <p:cViewPr varScale="1">
        <p:scale>
          <a:sx n="63" d="100"/>
          <a:sy n="63" d="100"/>
        </p:scale>
        <p:origin x="24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D3C686-5C6A-49E9-A04E-69E92E34BE9E}" type="datetimeFigureOut">
              <a:rPr lang="fr-FR" smtClean="0"/>
              <a:t>03/02/2022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94DDBD-909C-4A4E-B2D7-F99DF96BAE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7316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4DDBD-909C-4A4E-B2D7-F99DF96BAE1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5657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CH" dirty="0"/>
              <a:t>1693: “</a:t>
            </a:r>
            <a:r>
              <a:rPr lang="fr-FR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doubts</a:t>
            </a:r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fr-FR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fears</a:t>
            </a:r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lang="fr-FR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uncertainties</a:t>
            </a:r>
            <a:r>
              <a:rPr lang="en-CH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” in William Payne’s “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 practical discourse of repentance</a:t>
            </a:r>
            <a:r>
              <a:rPr lang="en-CH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”</a:t>
            </a:r>
          </a:p>
          <a:p>
            <a:r>
              <a:rPr lang="en-CH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1920: “fear, uncertainty, and doubt” in Farrell’s letters: “suspicion [of Catholics]has no place in our exchanges; it is a shield for ignorance, a sign of FUD”</a:t>
            </a:r>
          </a:p>
          <a:p>
            <a:r>
              <a:rPr lang="en-CH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(Both come from a religious background)</a:t>
            </a:r>
          </a:p>
          <a:p>
            <a:endParaRPr lang="en-CH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en-CH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Black Wall Street / The Tulsa Massacre (Oklahoma)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H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Red Scare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H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UNSUBSTANTIATED: The war on Jimi Hendrix, Woodstock!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H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war on drugs</a:t>
            </a:r>
          </a:p>
          <a:p>
            <a:r>
              <a:rPr lang="en-CH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Affect the stock market (political tensions and the rise of the Brent barrel cost)</a:t>
            </a:r>
          </a:p>
          <a:p>
            <a:r>
              <a:rPr lang="en-CH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(Loss of user base made Meta stock nosedive 25%)</a:t>
            </a:r>
          </a:p>
          <a:p>
            <a:endParaRPr lang="en-CH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en-CH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Microsoft: MS-DOS better than DR-DOS. Software created by MS to run on both would show fake “Non-fatal error” to the user.</a:t>
            </a:r>
          </a:p>
          <a:p>
            <a:r>
              <a:rPr lang="en-CH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	Also FOSS infringes on patents...</a:t>
            </a:r>
          </a:p>
          <a:p>
            <a:r>
              <a:rPr lang="en-CH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SCO vs. IBM: Microsoft funded the SCO Group lawsuit, which was meant to occupy and reduce trust in IBM.</a:t>
            </a:r>
          </a:p>
          <a:p>
            <a:r>
              <a:rPr lang="en-CH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Apple: “Jailbreaking phones can crash cell towers”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4DDBD-909C-4A4E-B2D7-F99DF96BAE1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4716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Tech Support Scams!</a:t>
            </a:r>
          </a:p>
          <a:p>
            <a:r>
              <a:rPr lang="en-CH" dirty="0"/>
              <a:t>Enticement: “You need the Alpha Pro Premium S+ Enterprise License for that software”</a:t>
            </a:r>
            <a:br>
              <a:rPr lang="en-CH" dirty="0"/>
            </a:br>
            <a:r>
              <a:rPr lang="en-CH" dirty="0"/>
              <a:t>Clickbait: “Top 10 Home Appliances You Mistakenly Thought Were Safe”</a:t>
            </a:r>
          </a:p>
          <a:p>
            <a:r>
              <a:rPr lang="en-CH" dirty="0" err="1"/>
              <a:t>Vaporware</a:t>
            </a:r>
            <a:r>
              <a:rPr lang="en-CH" dirty="0"/>
              <a:t>: “We will be releasing X (specs)” one week before competitor announces Y (stealing thunder)</a:t>
            </a:r>
          </a:p>
          <a:p>
            <a:r>
              <a:rPr lang="en-CH" dirty="0"/>
              <a:t>Sense of Urgency: “13 other customers are looking at this *right now*”</a:t>
            </a:r>
          </a:p>
          <a:p>
            <a:r>
              <a:rPr lang="en-CH" dirty="0"/>
              <a:t>“Why would you get X when it doesn’t do Y that our software does?”</a:t>
            </a:r>
            <a:endParaRPr lang="fr-FR" dirty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4DDBD-909C-4A4E-B2D7-F99DF96BAE1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1705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Enticement: “You need the Alpha Pro Premium S+ Enterprise License for that software”</a:t>
            </a:r>
            <a:br>
              <a:rPr lang="en-CH" dirty="0"/>
            </a:br>
            <a:r>
              <a:rPr lang="en-CH" dirty="0"/>
              <a:t>Clickbait: “Top 10 Home Appliances You Mistakenly Thought Were Safe”</a:t>
            </a:r>
          </a:p>
          <a:p>
            <a:r>
              <a:rPr lang="en-CH" dirty="0" err="1"/>
              <a:t>Vaporware</a:t>
            </a:r>
            <a:r>
              <a:rPr lang="en-CH" dirty="0"/>
              <a:t>: “We will be releasing X (specs)” one week before competitor announces Y (stealing thunder)</a:t>
            </a:r>
          </a:p>
          <a:p>
            <a:r>
              <a:rPr lang="en-CH" dirty="0"/>
              <a:t>Sense of Urgency: “13 other customers are looking at this *right now*”</a:t>
            </a:r>
          </a:p>
          <a:p>
            <a:r>
              <a:rPr lang="en-CH" dirty="0"/>
              <a:t>“Why would you get X when it doesn’t do Y that our software does?”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4DDBD-909C-4A4E-B2D7-F99DF96BAE1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6892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62E3-3140-45C1-A806-0EEA07C9BA09}" type="datetimeFigureOut">
              <a:rPr lang="fr-FR" smtClean="0"/>
              <a:t>03/02/2022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75E5-503C-46CC-8104-79C6EE2A0AB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4623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62E3-3140-45C1-A806-0EEA07C9BA09}" type="datetimeFigureOut">
              <a:rPr lang="fr-FR" smtClean="0"/>
              <a:t>03/02/2022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75E5-503C-46CC-8104-79C6EE2A0AB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8579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62E3-3140-45C1-A806-0EEA07C9BA09}" type="datetimeFigureOut">
              <a:rPr lang="fr-FR" smtClean="0"/>
              <a:t>03/02/2022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75E5-503C-46CC-8104-79C6EE2A0AB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8484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62E3-3140-45C1-A806-0EEA07C9BA09}" type="datetimeFigureOut">
              <a:rPr lang="fr-FR" smtClean="0"/>
              <a:t>03/02/2022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75E5-503C-46CC-8104-79C6EE2A0AB1}" type="slidenum">
              <a:rPr lang="fr-FR" smtClean="0"/>
              <a:t>‹#›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33885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62E3-3140-45C1-A806-0EEA07C9BA09}" type="datetimeFigureOut">
              <a:rPr lang="fr-FR" smtClean="0"/>
              <a:t>03/02/2022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75E5-503C-46CC-8104-79C6EE2A0AB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4291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62E3-3140-45C1-A806-0EEA07C9BA09}" type="datetimeFigureOut">
              <a:rPr lang="fr-FR" smtClean="0"/>
              <a:t>03/02/2022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75E5-503C-46CC-8104-79C6EE2A0AB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6765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62E3-3140-45C1-A806-0EEA07C9BA09}" type="datetimeFigureOut">
              <a:rPr lang="fr-FR" smtClean="0"/>
              <a:t>03/02/2022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75E5-503C-46CC-8104-79C6EE2A0AB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3901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62E3-3140-45C1-A806-0EEA07C9BA09}" type="datetimeFigureOut">
              <a:rPr lang="fr-FR" smtClean="0"/>
              <a:t>03/02/2022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75E5-503C-46CC-8104-79C6EE2A0AB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03360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62E3-3140-45C1-A806-0EEA07C9BA09}" type="datetimeFigureOut">
              <a:rPr lang="fr-FR" smtClean="0"/>
              <a:t>03/02/2022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75E5-503C-46CC-8104-79C6EE2A0AB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1202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62E3-3140-45C1-A806-0EEA07C9BA09}" type="datetimeFigureOut">
              <a:rPr lang="fr-FR" smtClean="0"/>
              <a:t>03/02/2022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75E5-503C-46CC-8104-79C6EE2A0AB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259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62E3-3140-45C1-A806-0EEA07C9BA09}" type="datetimeFigureOut">
              <a:rPr lang="fr-FR" smtClean="0"/>
              <a:t>03/02/2022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75E5-503C-46CC-8104-79C6EE2A0AB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5248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62E3-3140-45C1-A806-0EEA07C9BA09}" type="datetimeFigureOut">
              <a:rPr lang="fr-FR" smtClean="0"/>
              <a:t>03/02/2022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75E5-503C-46CC-8104-79C6EE2A0AB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1126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62E3-3140-45C1-A806-0EEA07C9BA09}" type="datetimeFigureOut">
              <a:rPr lang="fr-FR" smtClean="0"/>
              <a:t>03/02/2022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75E5-503C-46CC-8104-79C6EE2A0AB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8042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62E3-3140-45C1-A806-0EEA07C9BA09}" type="datetimeFigureOut">
              <a:rPr lang="fr-FR" smtClean="0"/>
              <a:t>03/02/2022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75E5-503C-46CC-8104-79C6EE2A0AB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0500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62E3-3140-45C1-A806-0EEA07C9BA09}" type="datetimeFigureOut">
              <a:rPr lang="fr-FR" smtClean="0"/>
              <a:t>03/02/2022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75E5-503C-46CC-8104-79C6EE2A0AB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9875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62E3-3140-45C1-A806-0EEA07C9BA09}" type="datetimeFigureOut">
              <a:rPr lang="fr-FR" smtClean="0"/>
              <a:t>03/02/2022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75E5-503C-46CC-8104-79C6EE2A0AB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4658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62E3-3140-45C1-A806-0EEA07C9BA09}" type="datetimeFigureOut">
              <a:rPr lang="fr-FR" smtClean="0"/>
              <a:t>03/02/2022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75E5-503C-46CC-8104-79C6EE2A0AB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6757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28962E3-3140-45C1-A806-0EEA07C9BA09}" type="datetimeFigureOut">
              <a:rPr lang="fr-FR" smtClean="0"/>
              <a:t>03/02/2022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BCB75E5-503C-46CC-8104-79C6EE2A0AB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47133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5B346-4017-47D1-8539-9A055BE654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85655"/>
            <a:ext cx="9144000" cy="1210108"/>
          </a:xfrm>
        </p:spPr>
        <p:txBody>
          <a:bodyPr>
            <a:normAutofit/>
          </a:bodyPr>
          <a:lstStyle/>
          <a:p>
            <a:r>
              <a:rPr lang="en-CH" sz="7200" dirty="0">
                <a:latin typeface="Share Tech" panose="00000500000000000000" pitchFamily="2" charset="0"/>
              </a:rPr>
              <a:t>F.    U.    D.</a:t>
            </a:r>
            <a:endParaRPr lang="fr-FR" sz="7200" dirty="0">
              <a:latin typeface="Share Tech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16BC43-9B08-457C-AB37-B4BF39E5FD5C}"/>
              </a:ext>
            </a:extLst>
          </p:cNvPr>
          <p:cNvSpPr txBox="1"/>
          <p:nvPr/>
        </p:nvSpPr>
        <p:spPr>
          <a:xfrm rot="18669597">
            <a:off x="4303591" y="2318290"/>
            <a:ext cx="189716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600" dirty="0">
                <a:latin typeface="Share Tech" panose="00000500000000000000" pitchFamily="2" charset="0"/>
              </a:rPr>
              <a:t>ear</a:t>
            </a:r>
            <a:endParaRPr lang="fr-FR" sz="2600" dirty="0">
              <a:latin typeface="Share Tech" panose="000005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6FFF19-850A-48A2-9955-9BEB529E6B83}"/>
              </a:ext>
            </a:extLst>
          </p:cNvPr>
          <p:cNvSpPr txBox="1"/>
          <p:nvPr/>
        </p:nvSpPr>
        <p:spPr>
          <a:xfrm rot="18669597">
            <a:off x="5830298" y="2318291"/>
            <a:ext cx="189716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600" dirty="0" err="1">
                <a:latin typeface="Share Tech" panose="00000500000000000000" pitchFamily="2" charset="0"/>
              </a:rPr>
              <a:t>ncertainty</a:t>
            </a:r>
            <a:endParaRPr lang="fr-FR" sz="2600" dirty="0">
              <a:latin typeface="Share Tech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E8040A-3188-4E9C-AE22-C4AB291B9F49}"/>
              </a:ext>
            </a:extLst>
          </p:cNvPr>
          <p:cNvSpPr txBox="1"/>
          <p:nvPr/>
        </p:nvSpPr>
        <p:spPr>
          <a:xfrm rot="18669597">
            <a:off x="7393181" y="2318289"/>
            <a:ext cx="189716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600" dirty="0" err="1">
                <a:latin typeface="Share Tech" panose="00000500000000000000" pitchFamily="2" charset="0"/>
              </a:rPr>
              <a:t>oubt</a:t>
            </a:r>
            <a:endParaRPr lang="fr-FR" sz="2600" dirty="0">
              <a:latin typeface="Share Tech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030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of a viewing telescope with a city on its background">
            <a:extLst>
              <a:ext uri="{FF2B5EF4-FFF2-40B4-BE49-F238E27FC236}">
                <a16:creationId xmlns:a16="http://schemas.microsoft.com/office/drawing/2014/main" id="{AF5E6887-BA3F-4344-A5F7-C01F7301BD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t="1141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2A2AD7-BBED-4D8A-8897-22E9F23FA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  <a:latin typeface="Share Tech" panose="00000500000000000000" pitchFamily="2" charset="0"/>
              </a:rPr>
              <a:t>N</a:t>
            </a:r>
            <a:r>
              <a:rPr lang="en-CH">
                <a:solidFill>
                  <a:srgbClr val="FFFFFF"/>
                </a:solidFill>
                <a:latin typeface="Share Tech" panose="00000500000000000000" pitchFamily="2" charset="0"/>
              </a:rPr>
              <a:t>OTHING NEW</a:t>
            </a:r>
            <a:endParaRPr lang="fr-FR">
              <a:solidFill>
                <a:srgbClr val="FFFFFF"/>
              </a:solidFill>
              <a:latin typeface="Share Tech" panose="00000500000000000000" pitchFamily="2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4AC8648-356A-4A3D-9ACB-6BCFD3CABD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endParaRPr lang="fr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5644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DE4CE1-C36C-490C-A04F-8B00404A0D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H" dirty="0"/>
              <a:t>EMBRACE MODERNITY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8745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5B346-4017-47D1-8539-9A055BE654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99855"/>
            <a:ext cx="9144000" cy="1210108"/>
          </a:xfrm>
        </p:spPr>
        <p:txBody>
          <a:bodyPr>
            <a:normAutofit/>
          </a:bodyPr>
          <a:lstStyle/>
          <a:p>
            <a:r>
              <a:rPr lang="en-CH" sz="7200" dirty="0">
                <a:latin typeface="Share Tech" panose="00000500000000000000" pitchFamily="2" charset="0"/>
              </a:rPr>
              <a:t>F.    U.    D.</a:t>
            </a:r>
            <a:endParaRPr lang="fr-FR" sz="7200" dirty="0">
              <a:latin typeface="Share Tech" panose="000005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7D0FAC-26FF-47F0-BD16-E6A2C975B3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583261"/>
          </a:xfrm>
        </p:spPr>
        <p:txBody>
          <a:bodyPr>
            <a:normAutofit fontScale="92500" lnSpcReduction="20000"/>
          </a:bodyPr>
          <a:lstStyle/>
          <a:p>
            <a:endParaRPr lang="en-CH" dirty="0">
              <a:latin typeface="Share Tech" panose="00000500000000000000" pitchFamily="2" charset="0"/>
            </a:endParaRPr>
          </a:p>
          <a:p>
            <a:r>
              <a:rPr lang="en-CH" dirty="0">
                <a:latin typeface="Share Tech" panose="00000500000000000000" pitchFamily="2" charset="0"/>
              </a:rPr>
              <a:t>&amp;</a:t>
            </a:r>
            <a:br>
              <a:rPr lang="en-CH" dirty="0">
                <a:latin typeface="Share Tech" panose="00000500000000000000" pitchFamily="2" charset="0"/>
              </a:rPr>
            </a:br>
            <a:br>
              <a:rPr lang="en-CH" dirty="0">
                <a:latin typeface="Share Tech" panose="00000500000000000000" pitchFamily="2" charset="0"/>
              </a:rPr>
            </a:br>
            <a:r>
              <a:rPr lang="en-CH" sz="5200" dirty="0">
                <a:latin typeface="Share Tech" panose="00000500000000000000" pitchFamily="2" charset="0"/>
              </a:rPr>
              <a:t>CYBERSECURITY</a:t>
            </a:r>
            <a:endParaRPr lang="fr-FR" sz="5200" dirty="0">
              <a:latin typeface="Share Tech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16BC43-9B08-457C-AB37-B4BF39E5FD5C}"/>
              </a:ext>
            </a:extLst>
          </p:cNvPr>
          <p:cNvSpPr txBox="1"/>
          <p:nvPr/>
        </p:nvSpPr>
        <p:spPr>
          <a:xfrm rot="18669597">
            <a:off x="4303591" y="1632490"/>
            <a:ext cx="189716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600" dirty="0">
                <a:latin typeface="Share Tech" panose="00000500000000000000" pitchFamily="2" charset="0"/>
              </a:rPr>
              <a:t>ear</a:t>
            </a:r>
            <a:endParaRPr lang="fr-FR" sz="2600" dirty="0">
              <a:latin typeface="Share Tech" panose="000005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6FFF19-850A-48A2-9955-9BEB529E6B83}"/>
              </a:ext>
            </a:extLst>
          </p:cNvPr>
          <p:cNvSpPr txBox="1"/>
          <p:nvPr/>
        </p:nvSpPr>
        <p:spPr>
          <a:xfrm rot="18669597">
            <a:off x="5830298" y="1632491"/>
            <a:ext cx="189716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600" dirty="0" err="1">
                <a:latin typeface="Share Tech" panose="00000500000000000000" pitchFamily="2" charset="0"/>
              </a:rPr>
              <a:t>ncertainty</a:t>
            </a:r>
            <a:endParaRPr lang="fr-FR" sz="2600" dirty="0">
              <a:latin typeface="Share Tech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E8040A-3188-4E9C-AE22-C4AB291B9F49}"/>
              </a:ext>
            </a:extLst>
          </p:cNvPr>
          <p:cNvSpPr txBox="1"/>
          <p:nvPr/>
        </p:nvSpPr>
        <p:spPr>
          <a:xfrm rot="18669597">
            <a:off x="7393181" y="1632489"/>
            <a:ext cx="189716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600" dirty="0" err="1">
                <a:latin typeface="Share Tech" panose="00000500000000000000" pitchFamily="2" charset="0"/>
              </a:rPr>
              <a:t>oubt</a:t>
            </a:r>
            <a:endParaRPr lang="fr-FR" sz="2600" dirty="0">
              <a:latin typeface="Share Tech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9467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94</TotalTime>
  <Words>390</Words>
  <Application>Microsoft Office PowerPoint</Application>
  <PresentationFormat>Widescreen</PresentationFormat>
  <Paragraphs>40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Calisto MT</vt:lpstr>
      <vt:lpstr>Share Tech</vt:lpstr>
      <vt:lpstr>Wingdings 2</vt:lpstr>
      <vt:lpstr>Slate</vt:lpstr>
      <vt:lpstr>F.    U.    D.</vt:lpstr>
      <vt:lpstr>NOTHING NEW</vt:lpstr>
      <vt:lpstr>EMBRACE MODERNITY</vt:lpstr>
      <vt:lpstr>F.    U.    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F.    U.    D.</dc:title>
  <dc:creator>Nicolas Richard Walter Boeckh</dc:creator>
  <cp:lastModifiedBy>Nicolas Richard Walter Boeckh</cp:lastModifiedBy>
  <cp:revision>2</cp:revision>
  <dcterms:created xsi:type="dcterms:W3CDTF">2022-02-03T21:45:22Z</dcterms:created>
  <dcterms:modified xsi:type="dcterms:W3CDTF">2022-02-03T23:19:35Z</dcterms:modified>
</cp:coreProperties>
</file>