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8" r:id="rId14"/>
    <p:sldId id="272" r:id="rId15"/>
    <p:sldId id="269" r:id="rId16"/>
    <p:sldId id="271" r:id="rId17"/>
    <p:sldId id="273" r:id="rId18"/>
    <p:sldId id="270" r:id="rId19"/>
    <p:sldId id="274" r:id="rId20"/>
    <p:sldId id="276" r:id="rId21"/>
    <p:sldId id="277" r:id="rId22"/>
    <p:sldId id="275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313CF6B-73F5-45FD-A4DD-6CF48B1072E5}">
          <p14:sldIdLst>
            <p14:sldId id="256"/>
            <p14:sldId id="257"/>
            <p14:sldId id="258"/>
            <p14:sldId id="260"/>
            <p14:sldId id="259"/>
            <p14:sldId id="261"/>
            <p14:sldId id="262"/>
          </p14:sldIdLst>
        </p14:section>
        <p14:section name="Thoughts" id="{B860A16D-AB68-43FD-AD67-07004F5CAACB}">
          <p14:sldIdLst>
            <p14:sldId id="263"/>
            <p14:sldId id="264"/>
            <p14:sldId id="266"/>
            <p14:sldId id="265"/>
          </p14:sldIdLst>
        </p14:section>
        <p14:section name="How" id="{172302F4-D5C3-4304-BA9C-23A4790F8B1F}">
          <p14:sldIdLst>
            <p14:sldId id="267"/>
            <p14:sldId id="268"/>
            <p14:sldId id="272"/>
            <p14:sldId id="269"/>
          </p14:sldIdLst>
        </p14:section>
        <p14:section name="Problems" id="{5417014D-EC95-4280-AC7B-27F77D84AF69}">
          <p14:sldIdLst>
            <p14:sldId id="271"/>
            <p14:sldId id="273"/>
            <p14:sldId id="270"/>
            <p14:sldId id="274"/>
            <p14:sldId id="276"/>
            <p14:sldId id="277"/>
            <p14:sldId id="275"/>
            <p14:sldId id="278"/>
            <p14:sldId id="279"/>
            <p14:sldId id="280"/>
            <p14:sldId id="28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504" autoAdjust="0"/>
    <p:restoredTop sz="94660"/>
  </p:normalViewPr>
  <p:slideViewPr>
    <p:cSldViewPr snapToGrid="0">
      <p:cViewPr varScale="1">
        <p:scale>
          <a:sx n="59" d="100"/>
          <a:sy n="59" d="100"/>
        </p:scale>
        <p:origin x="60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F47DB-CC35-4DBF-8E8B-E28E96C2E14E}" type="datetimeFigureOut">
              <a:rPr lang="en-CH" smtClean="0"/>
              <a:t>13/08/2022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0A900-3DC4-4D3A-84EC-2827F68936DF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86822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F47DB-CC35-4DBF-8E8B-E28E96C2E14E}" type="datetimeFigureOut">
              <a:rPr lang="en-CH" smtClean="0"/>
              <a:t>13/08/2022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0A900-3DC4-4D3A-84EC-2827F68936DF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141997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F47DB-CC35-4DBF-8E8B-E28E96C2E14E}" type="datetimeFigureOut">
              <a:rPr lang="en-CH" smtClean="0"/>
              <a:t>13/08/2022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0A900-3DC4-4D3A-84EC-2827F68936DF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158098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F47DB-CC35-4DBF-8E8B-E28E96C2E14E}" type="datetimeFigureOut">
              <a:rPr lang="en-CH" smtClean="0"/>
              <a:t>13/08/2022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0A900-3DC4-4D3A-84EC-2827F68936DF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655619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F47DB-CC35-4DBF-8E8B-E28E96C2E14E}" type="datetimeFigureOut">
              <a:rPr lang="en-CH" smtClean="0"/>
              <a:t>13/08/2022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0A900-3DC4-4D3A-84EC-2827F68936DF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784341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F47DB-CC35-4DBF-8E8B-E28E96C2E14E}" type="datetimeFigureOut">
              <a:rPr lang="en-CH" smtClean="0"/>
              <a:t>13/08/2022</a:t>
            </a:fld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0A900-3DC4-4D3A-84EC-2827F68936DF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993940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F47DB-CC35-4DBF-8E8B-E28E96C2E14E}" type="datetimeFigureOut">
              <a:rPr lang="en-CH" smtClean="0"/>
              <a:t>13/08/2022</a:t>
            </a:fld>
            <a:endParaRPr lang="en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0A900-3DC4-4D3A-84EC-2827F68936DF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815882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F47DB-CC35-4DBF-8E8B-E28E96C2E14E}" type="datetimeFigureOut">
              <a:rPr lang="en-CH" smtClean="0"/>
              <a:t>13/08/2022</a:t>
            </a:fld>
            <a:endParaRPr lang="en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0A900-3DC4-4D3A-84EC-2827F68936DF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296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F47DB-CC35-4DBF-8E8B-E28E96C2E14E}" type="datetimeFigureOut">
              <a:rPr lang="en-CH" smtClean="0"/>
              <a:t>13/08/2022</a:t>
            </a:fld>
            <a:endParaRPr lang="en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0A900-3DC4-4D3A-84EC-2827F68936DF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264631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F47DB-CC35-4DBF-8E8B-E28E96C2E14E}" type="datetimeFigureOut">
              <a:rPr lang="en-CH" smtClean="0"/>
              <a:t>13/08/2022</a:t>
            </a:fld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0A900-3DC4-4D3A-84EC-2827F68936DF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872006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F47DB-CC35-4DBF-8E8B-E28E96C2E14E}" type="datetimeFigureOut">
              <a:rPr lang="en-CH" smtClean="0"/>
              <a:t>13/08/2022</a:t>
            </a:fld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0A900-3DC4-4D3A-84EC-2827F68936DF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997292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2F47DB-CC35-4DBF-8E8B-E28E96C2E14E}" type="datetimeFigureOut">
              <a:rPr lang="en-CH" smtClean="0"/>
              <a:t>13/08/2022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D0A900-3DC4-4D3A-84EC-2827F68936DF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675891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hyperlink" Target="https://www.linkedin.com/in/nicolas-boeckh" TargetMode="External"/><Relationship Id="rId4" Type="http://schemas.openxmlformats.org/officeDocument/2006/relationships/hyperlink" Target="https://twitter.com/AtomicNicos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6703E-F677-DD48-FDE6-C9E740141B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8714" y="1041400"/>
            <a:ext cx="10994571" cy="2387600"/>
          </a:xfrm>
        </p:spPr>
        <p:txBody>
          <a:bodyPr>
            <a:normAutofit/>
          </a:bodyPr>
          <a:lstStyle/>
          <a:p>
            <a:r>
              <a:rPr lang="en-US" sz="4400" dirty="0"/>
              <a:t>Implementing E2EE multi-client communication </a:t>
            </a:r>
            <a:br>
              <a:rPr lang="en-US" sz="4400" dirty="0"/>
            </a:br>
            <a:r>
              <a:rPr lang="en-US" sz="4400" dirty="0"/>
              <a:t>(for fun, work or profit)</a:t>
            </a:r>
            <a:endParaRPr lang="en-CH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0C06EA-7D85-6966-8590-4E6538F72A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what could go wrong?</a:t>
            </a:r>
            <a:br>
              <a:rPr lang="en-US" dirty="0"/>
            </a:b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2220337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30B28-384C-C252-5592-9ECEFA542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But… what if I have nothing to hide?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CC8D84-F0BF-D6D1-4696-A8F861E1787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Individual right to privacy</a:t>
            </a:r>
          </a:p>
          <a:p>
            <a:endParaRPr lang="en-US" dirty="0"/>
          </a:p>
          <a:p>
            <a:r>
              <a:rPr lang="en-US" dirty="0"/>
              <a:t>Speech isn’t protected everywhere</a:t>
            </a:r>
          </a:p>
          <a:p>
            <a:endParaRPr lang="en-US" dirty="0"/>
          </a:p>
          <a:p>
            <a:r>
              <a:rPr lang="en-US" dirty="0"/>
              <a:t>Patterns are important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FD49C24-600B-E0D5-35C6-127E893A4BF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057259"/>
            <a:ext cx="5181600" cy="3888069"/>
          </a:xfrm>
        </p:spPr>
      </p:pic>
    </p:spTree>
    <p:extLst>
      <p:ext uri="{BB962C8B-B14F-4D97-AF65-F5344CB8AC3E}">
        <p14:creationId xmlns:p14="http://schemas.microsoft.com/office/powerpoint/2010/main" val="21221754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C9E24-8847-0BC4-0B8E-DB458AFF0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But… crypto is so easy to f*ck up!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1D4D4-6CBB-A476-3FC4-845095DE1C5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Yes</a:t>
            </a:r>
          </a:p>
          <a:p>
            <a:endParaRPr lang="en-US" dirty="0"/>
          </a:p>
          <a:p>
            <a:r>
              <a:rPr lang="en-US" dirty="0"/>
              <a:t>Entirely accurate</a:t>
            </a:r>
          </a:p>
          <a:p>
            <a:endParaRPr lang="en-US" dirty="0"/>
          </a:p>
          <a:p>
            <a:r>
              <a:rPr lang="en-US" dirty="0"/>
              <a:t>Super easy</a:t>
            </a:r>
            <a:endParaRPr lang="en-CH" dirty="0"/>
          </a:p>
        </p:txBody>
      </p:sp>
      <p:pic>
        <p:nvPicPr>
          <p:cNvPr id="1026" name="Picture 2" descr="We need more Number Theory memes. : r/mathmemes">
            <a:extLst>
              <a:ext uri="{FF2B5EF4-FFF2-40B4-BE49-F238E27FC236}">
                <a16:creationId xmlns:a16="http://schemas.microsoft.com/office/drawing/2014/main" id="{627055C0-79C1-F722-35ED-0D07D2FC5090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2343" y="1690688"/>
            <a:ext cx="4861457" cy="4819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97521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B86E1D9-0600-D023-1B85-B85C9DD16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we need?</a:t>
            </a:r>
            <a:endParaRPr lang="en-CH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08B0F30-61E2-D19B-9AB2-FE8B6AFF74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1440536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3B1E334-5E7B-6D47-24A3-2929A8FF2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Encryption</a:t>
            </a:r>
            <a:endParaRPr lang="en-CH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771BE78-2565-CFFC-7969-A378ABAB3F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</a:t>
            </a:r>
            <a:r>
              <a:rPr lang="en-US" i="1" dirty="0"/>
              <a:t>publicly </a:t>
            </a:r>
            <a:r>
              <a:rPr lang="en-US" b="1" i="1" dirty="0">
                <a:solidFill>
                  <a:srgbClr val="FF0000"/>
                </a:solidFill>
              </a:rPr>
              <a:t>shared</a:t>
            </a:r>
            <a:r>
              <a:rPr lang="en-US" dirty="0"/>
              <a:t> keys</a:t>
            </a:r>
          </a:p>
          <a:p>
            <a:endParaRPr lang="en-US" dirty="0"/>
          </a:p>
          <a:p>
            <a:r>
              <a:rPr lang="en-US" dirty="0"/>
              <a:t>Reliance on cryptographically </a:t>
            </a:r>
            <a:r>
              <a:rPr lang="en-US" i="1" dirty="0"/>
              <a:t>hard</a:t>
            </a:r>
            <a:r>
              <a:rPr lang="en-US" dirty="0"/>
              <a:t> paradigms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D9A9688-2A20-17CC-10CF-471E5F17C06E}"/>
              </a:ext>
            </a:extLst>
          </p:cNvPr>
          <p:cNvGrpSpPr/>
          <p:nvPr/>
        </p:nvGrpSpPr>
        <p:grpSpPr>
          <a:xfrm>
            <a:off x="838200" y="4593143"/>
            <a:ext cx="10529199" cy="651332"/>
            <a:chOff x="824601" y="4736982"/>
            <a:chExt cx="10529199" cy="65133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68EE68A-5FF7-4B2A-49E9-0F8D2B0553A2}"/>
                </a:ext>
              </a:extLst>
            </p:cNvPr>
            <p:cNvSpPr/>
            <p:nvPr/>
          </p:nvSpPr>
          <p:spPr>
            <a:xfrm>
              <a:off x="3810460" y="4736983"/>
              <a:ext cx="1388830" cy="65132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Enc</a:t>
              </a:r>
              <a:endParaRPr lang="en-CH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880B11A-428F-459D-ADBE-BFE55475B07B}"/>
                </a:ext>
              </a:extLst>
            </p:cNvPr>
            <p:cNvSpPr/>
            <p:nvPr/>
          </p:nvSpPr>
          <p:spPr>
            <a:xfrm>
              <a:off x="6992712" y="4736982"/>
              <a:ext cx="1388831" cy="65132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Dec</a:t>
              </a:r>
              <a:endParaRPr lang="en-CH" dirty="0"/>
            </a:p>
          </p:txBody>
        </p:sp>
        <p:sp>
          <p:nvSpPr>
            <p:cNvPr id="9" name="Smiley Face 8">
              <a:extLst>
                <a:ext uri="{FF2B5EF4-FFF2-40B4-BE49-F238E27FC236}">
                  <a16:creationId xmlns:a16="http://schemas.microsoft.com/office/drawing/2014/main" id="{C365BA77-1864-8D66-8236-28EA394ED559}"/>
                </a:ext>
              </a:extLst>
            </p:cNvPr>
            <p:cNvSpPr/>
            <p:nvPr/>
          </p:nvSpPr>
          <p:spPr>
            <a:xfrm>
              <a:off x="824601" y="4736985"/>
              <a:ext cx="685800" cy="651329"/>
            </a:xfrm>
            <a:prstGeom prst="smileyFace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11" name="Smiley Face 10">
              <a:extLst>
                <a:ext uri="{FF2B5EF4-FFF2-40B4-BE49-F238E27FC236}">
                  <a16:creationId xmlns:a16="http://schemas.microsoft.com/office/drawing/2014/main" id="{F8E94A67-7203-55ED-CE84-30692F0A61E2}"/>
                </a:ext>
              </a:extLst>
            </p:cNvPr>
            <p:cNvSpPr/>
            <p:nvPr/>
          </p:nvSpPr>
          <p:spPr>
            <a:xfrm>
              <a:off x="10668000" y="4736984"/>
              <a:ext cx="685800" cy="651329"/>
            </a:xfrm>
            <a:prstGeom prst="smileyFace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2D0BB28A-8B1B-4A89-9E33-9B996454B7D0}"/>
                </a:ext>
              </a:extLst>
            </p:cNvPr>
            <p:cNvCxnSpPr>
              <a:stCxn id="9" idx="6"/>
              <a:endCxn id="7" idx="1"/>
            </p:cNvCxnSpPr>
            <p:nvPr/>
          </p:nvCxnSpPr>
          <p:spPr>
            <a:xfrm flipV="1">
              <a:off x="1510401" y="5062648"/>
              <a:ext cx="2300059" cy="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46E78B5C-1496-53E3-D832-C6AC95E7C8F2}"/>
                </a:ext>
              </a:extLst>
            </p:cNvPr>
            <p:cNvCxnSpPr>
              <a:cxnSpLocks/>
              <a:stCxn id="7" idx="3"/>
              <a:endCxn id="8" idx="1"/>
            </p:cNvCxnSpPr>
            <p:nvPr/>
          </p:nvCxnSpPr>
          <p:spPr>
            <a:xfrm flipV="1">
              <a:off x="5199290" y="5062647"/>
              <a:ext cx="1793422" cy="1"/>
            </a:xfrm>
            <a:prstGeom prst="straightConnector1">
              <a:avLst/>
            </a:prstGeom>
            <a:ln w="19050"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1ADC432F-0EDC-3AD4-E92B-D4C309D9EF23}"/>
                </a:ext>
              </a:extLst>
            </p:cNvPr>
            <p:cNvCxnSpPr>
              <a:cxnSpLocks/>
              <a:stCxn id="8" idx="3"/>
              <a:endCxn id="11" idx="2"/>
            </p:cNvCxnSpPr>
            <p:nvPr/>
          </p:nvCxnSpPr>
          <p:spPr>
            <a:xfrm>
              <a:off x="8381543" y="5062647"/>
              <a:ext cx="2286457" cy="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560899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C1EAE-34C9-C4E8-FA4A-D20E5D410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CIA Triad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68813-7C5B-9F61-A45D-A1458702072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Confidentiality</a:t>
            </a:r>
          </a:p>
          <a:p>
            <a:pPr lvl="1"/>
            <a:r>
              <a:rPr lang="en-US" dirty="0"/>
              <a:t>No decrypting </a:t>
            </a:r>
            <a:r>
              <a:rPr lang="en-US" i="1" dirty="0" err="1"/>
              <a:t>en</a:t>
            </a:r>
            <a:r>
              <a:rPr lang="en-US" i="1" dirty="0"/>
              <a:t> route</a:t>
            </a:r>
          </a:p>
          <a:p>
            <a:pPr lvl="1"/>
            <a:r>
              <a:rPr lang="en-US" dirty="0"/>
              <a:t>No content logging</a:t>
            </a:r>
          </a:p>
          <a:p>
            <a:endParaRPr lang="en-US" dirty="0"/>
          </a:p>
          <a:p>
            <a:r>
              <a:rPr lang="en-US" dirty="0"/>
              <a:t>Integrity</a:t>
            </a:r>
          </a:p>
          <a:p>
            <a:pPr lvl="1"/>
            <a:r>
              <a:rPr lang="en-US" dirty="0"/>
              <a:t>Messages can’t be modified</a:t>
            </a:r>
          </a:p>
          <a:p>
            <a:pPr lvl="1"/>
            <a:r>
              <a:rPr lang="en-US" dirty="0"/>
              <a:t>Modification = ABORT</a:t>
            </a:r>
          </a:p>
          <a:p>
            <a:endParaRPr lang="en-US" dirty="0"/>
          </a:p>
          <a:p>
            <a:r>
              <a:rPr lang="en-US" dirty="0"/>
              <a:t>Availability</a:t>
            </a:r>
          </a:p>
          <a:p>
            <a:pPr lvl="1"/>
            <a:r>
              <a:rPr lang="en-US" dirty="0"/>
              <a:t>Decentralized</a:t>
            </a:r>
          </a:p>
          <a:p>
            <a:pPr lvl="1"/>
            <a:r>
              <a:rPr lang="en-US" dirty="0"/>
              <a:t>Easily </a:t>
            </a:r>
            <a:r>
              <a:rPr lang="en-US" dirty="0" err="1"/>
              <a:t>spawnable</a:t>
            </a:r>
            <a:endParaRPr lang="en-US" dirty="0"/>
          </a:p>
        </p:txBody>
      </p:sp>
      <p:pic>
        <p:nvPicPr>
          <p:cNvPr id="2050" name="Picture 2" descr="Executive Summary — NIST SP 1800-25 documentation">
            <a:extLst>
              <a:ext uri="{FF2B5EF4-FFF2-40B4-BE49-F238E27FC236}">
                <a16:creationId xmlns:a16="http://schemas.microsoft.com/office/drawing/2014/main" id="{95681A1C-A7AD-47E9-5BEE-4E5F826B6C54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7685" y="2350209"/>
            <a:ext cx="4470630" cy="3302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87E2C59-7E25-70EF-4EA4-C3DEBAE12936}"/>
              </a:ext>
            </a:extLst>
          </p:cNvPr>
          <p:cNvSpPr txBox="1"/>
          <p:nvPr/>
        </p:nvSpPr>
        <p:spPr>
          <a:xfrm>
            <a:off x="8167955" y="5507217"/>
            <a:ext cx="2784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Image credit: NIST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25481465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C35264D-4E1B-8A53-7075-6E2185AB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Infrastructure</a:t>
            </a:r>
            <a:endParaRPr lang="en-CH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840A8DE-F40C-ADE1-451B-40BCEFEEB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Server</a:t>
            </a:r>
          </a:p>
          <a:p>
            <a:pPr lvl="1"/>
            <a:r>
              <a:rPr lang="en-US" dirty="0"/>
              <a:t>Anything running anything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Clients</a:t>
            </a:r>
          </a:p>
          <a:p>
            <a:pPr lvl="1"/>
            <a:r>
              <a:rPr lang="en-US" dirty="0"/>
              <a:t>Anything running the same kind of anything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22642883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B86E1D9-0600-D023-1B85-B85C9DD16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our problems?</a:t>
            </a:r>
            <a:endParaRPr lang="en-CH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08B0F30-61E2-D19B-9AB2-FE8B6AFF74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2745052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C4206-F393-EEBB-BE73-2E9A37956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1: User flow</a:t>
            </a:r>
            <a:endParaRPr lang="en-CH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DD0C9AB-CDCB-2ACA-6672-2DED7D17E93F}"/>
              </a:ext>
            </a:extLst>
          </p:cNvPr>
          <p:cNvGrpSpPr/>
          <p:nvPr/>
        </p:nvGrpSpPr>
        <p:grpSpPr>
          <a:xfrm>
            <a:off x="838200" y="1445497"/>
            <a:ext cx="10529199" cy="651332"/>
            <a:chOff x="824601" y="4736982"/>
            <a:chExt cx="10529199" cy="65133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A3D2907-67FA-65CB-9BD6-F12ECD23E693}"/>
                </a:ext>
              </a:extLst>
            </p:cNvPr>
            <p:cNvSpPr/>
            <p:nvPr/>
          </p:nvSpPr>
          <p:spPr>
            <a:xfrm>
              <a:off x="3810460" y="4736983"/>
              <a:ext cx="1388830" cy="65132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Enc</a:t>
              </a:r>
              <a:endParaRPr lang="en-CH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2C091B5-9CA4-22F0-C7DC-FFB868D51F15}"/>
                </a:ext>
              </a:extLst>
            </p:cNvPr>
            <p:cNvSpPr/>
            <p:nvPr/>
          </p:nvSpPr>
          <p:spPr>
            <a:xfrm>
              <a:off x="6992712" y="4736982"/>
              <a:ext cx="1388831" cy="65132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Dec</a:t>
              </a:r>
              <a:endParaRPr lang="en-CH" dirty="0"/>
            </a:p>
          </p:txBody>
        </p:sp>
        <p:sp>
          <p:nvSpPr>
            <p:cNvPr id="7" name="Smiley Face 6">
              <a:extLst>
                <a:ext uri="{FF2B5EF4-FFF2-40B4-BE49-F238E27FC236}">
                  <a16:creationId xmlns:a16="http://schemas.microsoft.com/office/drawing/2014/main" id="{9F18686D-0BA1-0062-6854-B90336B8AF14}"/>
                </a:ext>
              </a:extLst>
            </p:cNvPr>
            <p:cNvSpPr/>
            <p:nvPr/>
          </p:nvSpPr>
          <p:spPr>
            <a:xfrm>
              <a:off x="824601" y="4736985"/>
              <a:ext cx="685800" cy="651329"/>
            </a:xfrm>
            <a:prstGeom prst="smileyFace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8" name="Smiley Face 7">
              <a:extLst>
                <a:ext uri="{FF2B5EF4-FFF2-40B4-BE49-F238E27FC236}">
                  <a16:creationId xmlns:a16="http://schemas.microsoft.com/office/drawing/2014/main" id="{10640934-C303-3FCB-EF10-6A6D86C8AB33}"/>
                </a:ext>
              </a:extLst>
            </p:cNvPr>
            <p:cNvSpPr/>
            <p:nvPr/>
          </p:nvSpPr>
          <p:spPr>
            <a:xfrm>
              <a:off x="10668000" y="4736984"/>
              <a:ext cx="685800" cy="651329"/>
            </a:xfrm>
            <a:prstGeom prst="smileyFace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FBF711C1-7F9F-E2C3-DCB5-EDE4CB89A6F3}"/>
                </a:ext>
              </a:extLst>
            </p:cNvPr>
            <p:cNvCxnSpPr>
              <a:stCxn id="7" idx="6"/>
              <a:endCxn id="5" idx="1"/>
            </p:cNvCxnSpPr>
            <p:nvPr/>
          </p:nvCxnSpPr>
          <p:spPr>
            <a:xfrm flipV="1">
              <a:off x="1510401" y="5062648"/>
              <a:ext cx="2300059" cy="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1A2AD262-25F0-D91B-C170-A541A3641845}"/>
                </a:ext>
              </a:extLst>
            </p:cNvPr>
            <p:cNvCxnSpPr>
              <a:cxnSpLocks/>
              <a:stCxn id="5" idx="3"/>
              <a:endCxn id="6" idx="1"/>
            </p:cNvCxnSpPr>
            <p:nvPr/>
          </p:nvCxnSpPr>
          <p:spPr>
            <a:xfrm flipV="1">
              <a:off x="5199290" y="5062647"/>
              <a:ext cx="1793422" cy="1"/>
            </a:xfrm>
            <a:prstGeom prst="straightConnector1">
              <a:avLst/>
            </a:prstGeom>
            <a:ln w="19050"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EC0C3A9C-0AB0-C589-9D6C-D541AFF4A424}"/>
                </a:ext>
              </a:extLst>
            </p:cNvPr>
            <p:cNvCxnSpPr>
              <a:cxnSpLocks/>
              <a:stCxn id="6" idx="3"/>
              <a:endCxn id="8" idx="2"/>
            </p:cNvCxnSpPr>
            <p:nvPr/>
          </p:nvCxnSpPr>
          <p:spPr>
            <a:xfrm>
              <a:off x="8381543" y="5062647"/>
              <a:ext cx="2286457" cy="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682582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D6316-D0F5-EA2E-D9FF-C4E500B69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2: Asymmetric efficiency</a:t>
            </a:r>
            <a:endParaRPr lang="en-CH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4EB3E89-CF54-189C-C27F-3C5D2F0C3B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2034" y="1545761"/>
            <a:ext cx="10347932" cy="4947114"/>
          </a:xfrm>
        </p:spPr>
      </p:pic>
    </p:spTree>
    <p:extLst>
      <p:ext uri="{BB962C8B-B14F-4D97-AF65-F5344CB8AC3E}">
        <p14:creationId xmlns:p14="http://schemas.microsoft.com/office/powerpoint/2010/main" val="23045754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DB9F6-C0B2-A5AD-166D-A17E97DFC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3: n-clients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D5D0F-D1DF-39C8-C866-B6F0D001B9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041995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F4E7EF7-B5D2-8F86-3727-68F648813C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 err="1"/>
              <a:t>Famous</a:t>
            </a:r>
            <a:r>
              <a:rPr lang="fr-CH" dirty="0"/>
              <a:t> last </a:t>
            </a:r>
            <a:r>
              <a:rPr lang="fr-CH" dirty="0" err="1"/>
              <a:t>words</a:t>
            </a:r>
            <a:r>
              <a:rPr lang="fr-CH" dirty="0"/>
              <a:t>.</a:t>
            </a:r>
            <a:endParaRPr lang="en-CH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9A8E0AA-3AF9-5E8F-5A5D-2DFDF0CED7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2105937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EED31-3A6C-B33C-79C6-269FB9106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4: Synchronicity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AE4601-8CBE-7BBC-DDAB-78642FEB6A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message delivery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789002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4D316-B6F1-95AD-8C57-7669D065A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5: Sockets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B0527-0EAA-3A14-4DFA-6A9A6F2A3E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7447234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705CA59-759B-16C4-60B7-F7F365C35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Signal do it?</a:t>
            </a:r>
            <a:endParaRPr lang="en-CH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CE1F80-86A7-972C-7373-C9EAA79637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9899560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705CA59-759B-16C4-60B7-F7F365C35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I want to do it?</a:t>
            </a:r>
            <a:endParaRPr lang="en-CH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CE1F80-86A7-972C-7373-C9EAA79637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7947051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705CA59-759B-16C4-60B7-F7F365C35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Demonstration?</a:t>
            </a:r>
            <a:endParaRPr lang="en-CH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CE1F80-86A7-972C-7373-C9EAA79637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1714693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002D5C1-BAEE-D83C-9E67-07A0111F0D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2263"/>
          <a:stretch/>
        </p:blipFill>
        <p:spPr>
          <a:xfrm>
            <a:off x="2308211" y="971728"/>
            <a:ext cx="7575578" cy="4914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46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A847D14-2C64-2F90-F681-D2E2330869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4065" b="178"/>
          <a:stretch/>
        </p:blipFill>
        <p:spPr>
          <a:xfrm>
            <a:off x="2308211" y="1481626"/>
            <a:ext cx="7575577" cy="3894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732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3DC9D-D9FF-86A5-F65C-B7735B43B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/>
              <a:t>What</a:t>
            </a:r>
            <a:r>
              <a:rPr lang="fr-CH" dirty="0"/>
              <a:t> </a:t>
            </a:r>
            <a:r>
              <a:rPr lang="fr-CH" dirty="0" err="1"/>
              <a:t>is</a:t>
            </a:r>
            <a:r>
              <a:rPr lang="fr-CH" dirty="0"/>
              <a:t> </a:t>
            </a:r>
            <a:r>
              <a:rPr lang="fr-CH" dirty="0" err="1"/>
              <a:t>this</a:t>
            </a:r>
            <a:r>
              <a:rPr lang="fr-CH" dirty="0"/>
              <a:t>?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AACE3E-1BF9-2377-BEAB-07A21A0CB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err="1"/>
              <a:t>We’re</a:t>
            </a:r>
            <a:r>
              <a:rPr lang="fr-CH" dirty="0"/>
              <a:t> </a:t>
            </a:r>
            <a:r>
              <a:rPr lang="fr-CH" dirty="0" err="1"/>
              <a:t>talking</a:t>
            </a:r>
            <a:r>
              <a:rPr lang="fr-CH" dirty="0"/>
              <a:t> about crypto*</a:t>
            </a:r>
          </a:p>
          <a:p>
            <a:endParaRPr lang="fr-CH" dirty="0"/>
          </a:p>
          <a:p>
            <a:r>
              <a:rPr lang="fr-CH" dirty="0" err="1"/>
              <a:t>We’re</a:t>
            </a:r>
            <a:r>
              <a:rPr lang="fr-CH" dirty="0"/>
              <a:t> in the </a:t>
            </a:r>
            <a:r>
              <a:rPr lang="fr-CH" dirty="0" err="1"/>
              <a:t>ballpark</a:t>
            </a:r>
            <a:r>
              <a:rPr lang="fr-CH" dirty="0"/>
              <a:t> of application </a:t>
            </a:r>
            <a:r>
              <a:rPr lang="fr-CH" dirty="0" err="1"/>
              <a:t>development</a:t>
            </a:r>
            <a:endParaRPr lang="fr-CH" dirty="0"/>
          </a:p>
          <a:p>
            <a:endParaRPr lang="fr-CH" dirty="0"/>
          </a:p>
          <a:p>
            <a:r>
              <a:rPr lang="fr-CH" dirty="0"/>
              <a:t>Something </a:t>
            </a:r>
            <a:r>
              <a:rPr lang="fr-CH" dirty="0" err="1"/>
              <a:t>something</a:t>
            </a:r>
            <a:r>
              <a:rPr lang="fr-CH" dirty="0"/>
              <a:t> </a:t>
            </a:r>
            <a:r>
              <a:rPr lang="fr-CH" dirty="0" err="1"/>
              <a:t>security</a:t>
            </a:r>
            <a:endParaRPr lang="fr-CH" dirty="0"/>
          </a:p>
          <a:p>
            <a:endParaRPr lang="fr-CH" dirty="0"/>
          </a:p>
          <a:p>
            <a:r>
              <a:rPr lang="fr-CH" dirty="0"/>
              <a:t>A </a:t>
            </a:r>
            <a:r>
              <a:rPr lang="fr-CH" dirty="0" err="1"/>
              <a:t>shitpost</a:t>
            </a:r>
            <a:r>
              <a:rPr lang="fr-CH" dirty="0"/>
              <a:t>?</a:t>
            </a:r>
          </a:p>
          <a:p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849852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E3493-BF37-EC5F-7D08-2157289D5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770EE2-05AC-6D18-0C64-DFFFD2D6D7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1D4150-D535-1FE6-7321-0658E87352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6732" y="2185117"/>
            <a:ext cx="5998535" cy="2487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496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E06A1-7989-0300-7659-1BB8F11EA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this not?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933A7-95E0-83D4-4E84-B3A4BC8723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Anything you should do:</a:t>
            </a:r>
          </a:p>
          <a:p>
            <a:pPr lvl="1"/>
            <a:r>
              <a:rPr lang="en-US" dirty="0"/>
              <a:t>at home</a:t>
            </a:r>
          </a:p>
          <a:p>
            <a:pPr lvl="1"/>
            <a:r>
              <a:rPr lang="en-US" dirty="0"/>
              <a:t>at work</a:t>
            </a:r>
          </a:p>
          <a:p>
            <a:pPr lvl="1"/>
            <a:r>
              <a:rPr lang="en-US" dirty="0"/>
              <a:t>in production</a:t>
            </a:r>
          </a:p>
          <a:p>
            <a:pPr lvl="1"/>
            <a:endParaRPr lang="en-US" dirty="0"/>
          </a:p>
          <a:p>
            <a:r>
              <a:rPr lang="en-US" dirty="0"/>
              <a:t>A lesson on cryptography</a:t>
            </a:r>
          </a:p>
          <a:p>
            <a:endParaRPr lang="en-US" dirty="0"/>
          </a:p>
          <a:p>
            <a:r>
              <a:rPr lang="en-US" dirty="0"/>
              <a:t>Vendor/Snake oil/Academic shenanigans</a:t>
            </a:r>
          </a:p>
        </p:txBody>
      </p:sp>
    </p:spTree>
    <p:extLst>
      <p:ext uri="{BB962C8B-B14F-4D97-AF65-F5344CB8AC3E}">
        <p14:creationId xmlns:p14="http://schemas.microsoft.com/office/powerpoint/2010/main" val="587622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C1493-25CA-D699-422B-D1F074FC1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 </a:t>
            </a:r>
            <a:r>
              <a:rPr lang="en-US" dirty="0" err="1"/>
              <a:t>whoami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3F6FE9-2CF3-36EB-A1C2-C6BD2E285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Software / AppSec Role (-</a:t>
            </a:r>
            <a:r>
              <a:rPr lang="en-US" dirty="0" err="1"/>
              <a:t>ish</a:t>
            </a:r>
            <a:r>
              <a:rPr lang="en-US" dirty="0"/>
              <a:t>?)</a:t>
            </a:r>
          </a:p>
          <a:p>
            <a:endParaRPr lang="en-US" dirty="0"/>
          </a:p>
          <a:p>
            <a:r>
              <a:rPr lang="en-US" dirty="0"/>
              <a:t>On the side? OSINT, Communities, CTFs</a:t>
            </a:r>
          </a:p>
          <a:p>
            <a:endParaRPr lang="en-US" dirty="0"/>
          </a:p>
          <a:p>
            <a:r>
              <a:rPr lang="en-US" dirty="0"/>
              <a:t>I do stupid (fun?) things</a:t>
            </a:r>
            <a:endParaRPr lang="en-CH" dirty="0"/>
          </a:p>
        </p:txBody>
      </p:sp>
      <p:pic>
        <p:nvPicPr>
          <p:cNvPr id="4" name="Picture 3" descr="Me&#10;">
            <a:extLst>
              <a:ext uri="{FF2B5EF4-FFF2-40B4-BE49-F238E27FC236}">
                <a16:creationId xmlns:a16="http://schemas.microsoft.com/office/drawing/2014/main" id="{A77CFABC-8D03-2EF5-6B6D-2AF556F4C1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7157" y="681037"/>
            <a:ext cx="2821784" cy="3762378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ED6D5A79-4119-8ADB-8858-38551F72AD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837157" y="4759327"/>
            <a:ext cx="3165305" cy="1334499"/>
            <a:chOff x="9310535" y="3173453"/>
            <a:chExt cx="3065359" cy="1334499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448F72D8-C0C2-C7C0-DEF8-D4B8483EE690}"/>
                </a:ext>
              </a:extLst>
            </p:cNvPr>
            <p:cNvGrpSpPr/>
            <p:nvPr/>
          </p:nvGrpSpPr>
          <p:grpSpPr>
            <a:xfrm>
              <a:off x="9310535" y="3173453"/>
              <a:ext cx="2732685" cy="532546"/>
              <a:chOff x="1754659" y="4872119"/>
              <a:chExt cx="2732685" cy="532546"/>
            </a:xfrm>
          </p:grpSpPr>
          <p:pic>
            <p:nvPicPr>
              <p:cNvPr id="10" name="Picture 8" descr="Twitter Logo bird drawing free image">
                <a:extLst>
                  <a:ext uri="{FF2B5EF4-FFF2-40B4-BE49-F238E27FC236}">
                    <a16:creationId xmlns:a16="http://schemas.microsoft.com/office/drawing/2014/main" id="{E5C9DF6B-264F-473A-6D52-ECCDAD2287A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54659" y="4872119"/>
                <a:ext cx="594211" cy="51109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4100682-7487-8081-D409-57C64B21915F}"/>
                  </a:ext>
                </a:extLst>
              </p:cNvPr>
              <p:cNvSpPr txBox="1"/>
              <p:nvPr/>
            </p:nvSpPr>
            <p:spPr>
              <a:xfrm>
                <a:off x="2348869" y="4943000"/>
                <a:ext cx="213847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rgbClr val="00B0F0"/>
                    </a:solidFill>
                    <a:hlinkClick r:id="rId4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@AtomicNicos</a:t>
                </a:r>
                <a:endParaRPr lang="en-CH" sz="2400" dirty="0">
                  <a:solidFill>
                    <a:srgbClr val="00B0F0"/>
                  </a:solidFill>
                </a:endParaRP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9454F375-0081-625C-1EEB-0CD4274791F7}"/>
                </a:ext>
              </a:extLst>
            </p:cNvPr>
            <p:cNvGrpSpPr/>
            <p:nvPr/>
          </p:nvGrpSpPr>
          <p:grpSpPr>
            <a:xfrm>
              <a:off x="9310535" y="3913740"/>
              <a:ext cx="3065359" cy="594212"/>
              <a:chOff x="1662600" y="3334379"/>
              <a:chExt cx="3065359" cy="594212"/>
            </a:xfrm>
          </p:grpSpPr>
          <p:pic>
            <p:nvPicPr>
              <p:cNvPr id="8" name="Picture 4" descr="Linkedin Logo Icon of Flat style - Available in SVG, PNG, EPS, AI &amp; Icon  fonts">
                <a:hlinkClick r:id="rId5"/>
                <a:extLst>
                  <a:ext uri="{FF2B5EF4-FFF2-40B4-BE49-F238E27FC236}">
                    <a16:creationId xmlns:a16="http://schemas.microsoft.com/office/drawing/2014/main" id="{E839292A-DFF8-EF61-0F4A-E48275CF7BF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62600" y="3334379"/>
                <a:ext cx="594212" cy="59421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AE0167B-357D-ECC1-8B66-0EB98C5A9DEA}"/>
                  </a:ext>
                </a:extLst>
              </p:cNvPr>
              <p:cNvSpPr txBox="1"/>
              <p:nvPr/>
            </p:nvSpPr>
            <p:spPr>
              <a:xfrm>
                <a:off x="2348870" y="3446819"/>
                <a:ext cx="237908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err="1">
                    <a:solidFill>
                      <a:srgbClr val="00B0F0"/>
                    </a:solidFill>
                    <a:hlinkClick r:id="rId5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nicolas-boeckh</a:t>
                </a:r>
                <a:endParaRPr lang="en-CH" sz="2400" dirty="0">
                  <a:solidFill>
                    <a:srgbClr val="00B0F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93231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FFF34-0B05-B3DC-1E87-CDF3B726B3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Disclaimer</a:t>
            </a:r>
            <a:endParaRPr lang="en-CH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77A7F495-C489-7554-6F4C-8196B7030A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809712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08542-8A4C-9452-5534-731F2C40F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But…</a:t>
            </a:r>
            <a:endParaRPr lang="en-CH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034241-9F68-1829-364D-562B3888EE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0819729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9CA1D71-36A1-5594-6BE5-0BF82C33C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But… it already exists!</a:t>
            </a:r>
            <a:endParaRPr lang="en-CH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83E899-33F3-698E-87F9-15EE021532F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Signal</a:t>
            </a:r>
          </a:p>
          <a:p>
            <a:r>
              <a:rPr lang="en-US" dirty="0"/>
              <a:t>WhatsApp</a:t>
            </a:r>
          </a:p>
          <a:p>
            <a:r>
              <a:rPr lang="en-US" dirty="0"/>
              <a:t>Matrix</a:t>
            </a:r>
          </a:p>
          <a:p>
            <a:r>
              <a:rPr lang="en-US" dirty="0" err="1"/>
              <a:t>Keybase</a:t>
            </a:r>
            <a:endParaRPr lang="en-US" dirty="0"/>
          </a:p>
          <a:p>
            <a:r>
              <a:rPr lang="en-US" dirty="0"/>
              <a:t>Telegram (?)</a:t>
            </a:r>
          </a:p>
          <a:p>
            <a:r>
              <a:rPr lang="en-US" dirty="0"/>
              <a:t>Messenger (?)</a:t>
            </a:r>
          </a:p>
          <a:p>
            <a:endParaRPr lang="en-CH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E007E87-EA56-CA88-CD7F-5B82ACA7771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CH"/>
          </a:p>
        </p:txBody>
      </p:sp>
      <p:pic>
        <p:nvPicPr>
          <p:cNvPr id="12" name="Content Placeholder 8">
            <a:extLst>
              <a:ext uri="{FF2B5EF4-FFF2-40B4-BE49-F238E27FC236}">
                <a16:creationId xmlns:a16="http://schemas.microsoft.com/office/drawing/2014/main" id="{E93804D7-DA08-C027-7B4A-9323D67976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9469" y="1620444"/>
            <a:ext cx="6310531" cy="4761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849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4368</TotalTime>
  <Words>259</Words>
  <Application>Microsoft Office PowerPoint</Application>
  <PresentationFormat>Widescreen</PresentationFormat>
  <Paragraphs>87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 Theme</vt:lpstr>
      <vt:lpstr>Implementing E2EE multi-client communication  (for fun, work or profit)</vt:lpstr>
      <vt:lpstr>Famous last words.</vt:lpstr>
      <vt:lpstr>What is this?</vt:lpstr>
      <vt:lpstr>PowerPoint Presentation</vt:lpstr>
      <vt:lpstr>What is this not?</vt:lpstr>
      <vt:lpstr>$ whoami</vt:lpstr>
      <vt:lpstr>Disclaimer</vt:lpstr>
      <vt:lpstr>But…</vt:lpstr>
      <vt:lpstr>But… it already exists!</vt:lpstr>
      <vt:lpstr>But… what if I have nothing to hide?</vt:lpstr>
      <vt:lpstr>But… crypto is so easy to f*ck up!</vt:lpstr>
      <vt:lpstr>What do we need?</vt:lpstr>
      <vt:lpstr>Encryption</vt:lpstr>
      <vt:lpstr>CIA Triad</vt:lpstr>
      <vt:lpstr>Infrastructure</vt:lpstr>
      <vt:lpstr>What are our problems?</vt:lpstr>
      <vt:lpstr>Problem 1: User flow</vt:lpstr>
      <vt:lpstr>Problem 2: Asymmetric efficiency</vt:lpstr>
      <vt:lpstr>Problem 3: n-clients</vt:lpstr>
      <vt:lpstr>Problem 4: Synchronicity</vt:lpstr>
      <vt:lpstr>Problem 5: Sockets</vt:lpstr>
      <vt:lpstr>How does Signal do it?</vt:lpstr>
      <vt:lpstr>How do I want to do it?</vt:lpstr>
      <vt:lpstr>Demonstration?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Implementing E2EE multi-client communication  (for fun, work or profit)</dc:title>
  <dc:creator>Nicolas Richard Walter Boeckh</dc:creator>
  <cp:lastModifiedBy>Nicolas Richard Walter Boeckh</cp:lastModifiedBy>
  <cp:revision>8</cp:revision>
  <dcterms:created xsi:type="dcterms:W3CDTF">2022-07-31T23:05:27Z</dcterms:created>
  <dcterms:modified xsi:type="dcterms:W3CDTF">2022-08-13T11:22:48Z</dcterms:modified>
</cp:coreProperties>
</file>