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14" r:id="rId2"/>
    <p:sldId id="257" r:id="rId3"/>
    <p:sldId id="318" r:id="rId4"/>
    <p:sldId id="315" r:id="rId5"/>
    <p:sldId id="316" r:id="rId6"/>
    <p:sldId id="317" r:id="rId7"/>
    <p:sldId id="320" r:id="rId8"/>
    <p:sldId id="321" r:id="rId9"/>
    <p:sldId id="322" r:id="rId10"/>
    <p:sldId id="323" r:id="rId11"/>
    <p:sldId id="326" r:id="rId12"/>
    <p:sldId id="324" r:id="rId13"/>
    <p:sldId id="325" r:id="rId14"/>
    <p:sldId id="327" r:id="rId15"/>
    <p:sldId id="313" r:id="rId16"/>
    <p:sldId id="306" r:id="rId17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8E1BA5-61BA-477B-B741-065B895C45F3}">
          <p14:sldIdLst>
            <p14:sldId id="314"/>
            <p14:sldId id="257"/>
            <p14:sldId id="318"/>
            <p14:sldId id="315"/>
            <p14:sldId id="316"/>
            <p14:sldId id="317"/>
            <p14:sldId id="320"/>
          </p14:sldIdLst>
        </p14:section>
        <p14:section name="Threat Management" id="{9E293139-88B1-4BF9-ACEF-9A3D87DDAB22}">
          <p14:sldIdLst>
            <p14:sldId id="321"/>
            <p14:sldId id="322"/>
            <p14:sldId id="323"/>
            <p14:sldId id="326"/>
            <p14:sldId id="324"/>
          </p14:sldIdLst>
        </p14:section>
        <p14:section name="Skills &amp; Knowledge in Incident Response" id="{618AF6BF-36F7-41A5-8608-4BAA32B4BCA0}">
          <p14:sldIdLst>
            <p14:sldId id="325"/>
            <p14:sldId id="327"/>
          </p14:sldIdLst>
        </p14:section>
        <p14:section name="End" id="{F7B5EC75-85DF-46F7-941B-FFF12A6722D6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FF00"/>
    <a:srgbClr val="D58C2E"/>
    <a:srgbClr val="FFCC00"/>
    <a:srgbClr val="C9492C"/>
    <a:srgbClr val="29AF8C"/>
    <a:srgbClr val="1B8065"/>
    <a:srgbClr val="4C3A7C"/>
    <a:srgbClr val="97BE49"/>
    <a:srgbClr val="3E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8" autoAdjust="0"/>
    <p:restoredTop sz="86722" autoAdjust="0"/>
  </p:normalViewPr>
  <p:slideViewPr>
    <p:cSldViewPr snapToGrid="0">
      <p:cViewPr varScale="1">
        <p:scale>
          <a:sx n="75" d="100"/>
          <a:sy n="75" d="100"/>
        </p:scale>
        <p:origin x="43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55504-787D-4A1C-BAE6-2D7B651A0E4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9D6EC8-BAE4-4BA2-A878-D6BA5313664B}">
      <dgm:prSet/>
      <dgm:spPr/>
      <dgm:t>
        <a:bodyPr/>
        <a:lstStyle/>
        <a:p>
          <a:r>
            <a:rPr lang="en-US" dirty="0"/>
            <a:t>Threat Management</a:t>
          </a:r>
        </a:p>
      </dgm:t>
    </dgm:pt>
    <dgm:pt modelId="{1B9D743B-B9E1-46E6-84D5-3667F2EF6B52}" type="parTrans" cxnId="{06CF222D-249F-4DF6-B38A-3B78DC134061}">
      <dgm:prSet/>
      <dgm:spPr/>
      <dgm:t>
        <a:bodyPr/>
        <a:lstStyle/>
        <a:p>
          <a:endParaRPr lang="en-US"/>
        </a:p>
      </dgm:t>
    </dgm:pt>
    <dgm:pt modelId="{2A93E098-5D60-4DDC-BC73-CED1F1249D8E}" type="sibTrans" cxnId="{06CF222D-249F-4DF6-B38A-3B78DC134061}">
      <dgm:prSet/>
      <dgm:spPr/>
      <dgm:t>
        <a:bodyPr/>
        <a:lstStyle/>
        <a:p>
          <a:endParaRPr lang="en-US"/>
        </a:p>
      </dgm:t>
    </dgm:pt>
    <dgm:pt modelId="{75BFEE4F-12D5-4A49-93E6-5F1D04AD8EA0}">
      <dgm:prSet/>
      <dgm:spPr/>
      <dgm:t>
        <a:bodyPr/>
        <a:lstStyle/>
        <a:p>
          <a:r>
            <a:rPr lang="en-US" dirty="0"/>
            <a:t>Skills &amp; Knowledge </a:t>
          </a:r>
          <a:r>
            <a:rPr lang="fr-CH" dirty="0"/>
            <a:t>in Incident </a:t>
          </a:r>
          <a:r>
            <a:rPr lang="en-US" noProof="0" dirty="0"/>
            <a:t>Response</a:t>
          </a:r>
        </a:p>
      </dgm:t>
    </dgm:pt>
    <dgm:pt modelId="{99330FD5-F9B9-4C1B-87DF-553057A915FA}" type="parTrans" cxnId="{B3619649-9FFE-4E9E-80E1-707F1CE06C97}">
      <dgm:prSet/>
      <dgm:spPr/>
      <dgm:t>
        <a:bodyPr/>
        <a:lstStyle/>
        <a:p>
          <a:endParaRPr lang="en-US"/>
        </a:p>
      </dgm:t>
    </dgm:pt>
    <dgm:pt modelId="{E43A41BD-55F1-4B8C-8F45-87B9B662CB25}" type="sibTrans" cxnId="{B3619649-9FFE-4E9E-80E1-707F1CE06C97}">
      <dgm:prSet/>
      <dgm:spPr/>
      <dgm:t>
        <a:bodyPr/>
        <a:lstStyle/>
        <a:p>
          <a:endParaRPr lang="en-US"/>
        </a:p>
      </dgm:t>
    </dgm:pt>
    <dgm:pt modelId="{53335A11-FA19-4BCC-9808-92612422882D}">
      <dgm:prSet/>
      <dgm:spPr/>
      <dgm:t>
        <a:bodyPr/>
        <a:lstStyle/>
        <a:p>
          <a:r>
            <a:rPr lang="en-US" dirty="0"/>
            <a:t>Cross-community </a:t>
          </a:r>
          <a:r>
            <a:rPr lang="fr-CH" dirty="0"/>
            <a:t>intelligence exchange</a:t>
          </a:r>
          <a:endParaRPr lang="en-US" dirty="0"/>
        </a:p>
      </dgm:t>
    </dgm:pt>
    <dgm:pt modelId="{148F68D5-3347-424A-9E3E-197B908DB344}" type="parTrans" cxnId="{31F66CC7-59AD-4244-AB24-42E295963704}">
      <dgm:prSet/>
      <dgm:spPr/>
      <dgm:t>
        <a:bodyPr/>
        <a:lstStyle/>
        <a:p>
          <a:endParaRPr lang="en-US"/>
        </a:p>
      </dgm:t>
    </dgm:pt>
    <dgm:pt modelId="{9CAB0A8C-2D17-4A3B-842B-397F626E2727}" type="sibTrans" cxnId="{31F66CC7-59AD-4244-AB24-42E295963704}">
      <dgm:prSet/>
      <dgm:spPr/>
      <dgm:t>
        <a:bodyPr/>
        <a:lstStyle/>
        <a:p>
          <a:endParaRPr lang="en-US"/>
        </a:p>
      </dgm:t>
    </dgm:pt>
    <dgm:pt modelId="{C4042629-3A79-4BF5-8AD0-B3093F7CE0CA}">
      <dgm:prSet/>
      <dgm:spPr/>
      <dgm:t>
        <a:bodyPr/>
        <a:lstStyle/>
        <a:p>
          <a:r>
            <a:rPr lang="en-US" dirty="0"/>
            <a:t>Webs of trust vs. OPSEC</a:t>
          </a:r>
        </a:p>
      </dgm:t>
    </dgm:pt>
    <dgm:pt modelId="{55421E12-BAA0-4BC4-ADCA-E78E098530D8}" type="parTrans" cxnId="{6E6C5322-1DE3-4AF8-831E-33FE0A66A887}">
      <dgm:prSet/>
      <dgm:spPr/>
      <dgm:t>
        <a:bodyPr/>
        <a:lstStyle/>
        <a:p>
          <a:endParaRPr lang="en-US"/>
        </a:p>
      </dgm:t>
    </dgm:pt>
    <dgm:pt modelId="{BE05561F-E297-474C-A7A1-65C1EC541442}" type="sibTrans" cxnId="{6E6C5322-1DE3-4AF8-831E-33FE0A66A887}">
      <dgm:prSet/>
      <dgm:spPr/>
      <dgm:t>
        <a:bodyPr/>
        <a:lstStyle/>
        <a:p>
          <a:endParaRPr lang="en-US"/>
        </a:p>
      </dgm:t>
    </dgm:pt>
    <dgm:pt modelId="{61C69F96-3E46-4701-ABD0-5ADF7118F2BC}">
      <dgm:prSet/>
      <dgm:spPr/>
      <dgm:t>
        <a:bodyPr/>
        <a:lstStyle/>
        <a:p>
          <a:r>
            <a:rPr lang="fr-CH" dirty="0"/>
            <a:t>Staff guidelines &amp; </a:t>
          </a:r>
          <a:r>
            <a:rPr lang="fr-CH" dirty="0" err="1"/>
            <a:t>Enforcement</a:t>
          </a:r>
          <a:endParaRPr lang="en-US" dirty="0"/>
        </a:p>
      </dgm:t>
    </dgm:pt>
    <dgm:pt modelId="{CFAE7AF5-0704-45A5-B4DB-8EF0D3DB2353}" type="parTrans" cxnId="{D0389FA5-476B-48F2-86F4-FF5747A62172}">
      <dgm:prSet/>
      <dgm:spPr/>
      <dgm:t>
        <a:bodyPr/>
        <a:lstStyle/>
        <a:p>
          <a:endParaRPr lang="en-CH"/>
        </a:p>
      </dgm:t>
    </dgm:pt>
    <dgm:pt modelId="{A94CFE63-90E9-4336-8F76-33688F00FEFE}" type="sibTrans" cxnId="{D0389FA5-476B-48F2-86F4-FF5747A62172}">
      <dgm:prSet/>
      <dgm:spPr/>
      <dgm:t>
        <a:bodyPr/>
        <a:lstStyle/>
        <a:p>
          <a:endParaRPr lang="en-CH"/>
        </a:p>
      </dgm:t>
    </dgm:pt>
    <dgm:pt modelId="{3860FC8B-38E7-40F0-AB65-7EA1EC3BF9BB}" type="pres">
      <dgm:prSet presAssocID="{42E55504-787D-4A1C-BAE6-2D7B651A0E4B}" presName="outerComposite" presStyleCnt="0">
        <dgm:presLayoutVars>
          <dgm:chMax val="5"/>
          <dgm:dir/>
          <dgm:resizeHandles val="exact"/>
        </dgm:presLayoutVars>
      </dgm:prSet>
      <dgm:spPr/>
    </dgm:pt>
    <dgm:pt modelId="{A99D4424-3236-4F8C-A104-480D5A84BC5B}" type="pres">
      <dgm:prSet presAssocID="{42E55504-787D-4A1C-BAE6-2D7B651A0E4B}" presName="dummyMaxCanvas" presStyleCnt="0">
        <dgm:presLayoutVars/>
      </dgm:prSet>
      <dgm:spPr/>
    </dgm:pt>
    <dgm:pt modelId="{9EE5B294-6CED-4DC4-B91A-667EF723BF08}" type="pres">
      <dgm:prSet presAssocID="{42E55504-787D-4A1C-BAE6-2D7B651A0E4B}" presName="FiveNodes_1" presStyleLbl="node1" presStyleIdx="0" presStyleCnt="5">
        <dgm:presLayoutVars>
          <dgm:bulletEnabled val="1"/>
        </dgm:presLayoutVars>
      </dgm:prSet>
      <dgm:spPr/>
    </dgm:pt>
    <dgm:pt modelId="{9425FEEA-4DD4-40DA-A4AF-9F0F9BECF4FC}" type="pres">
      <dgm:prSet presAssocID="{42E55504-787D-4A1C-BAE6-2D7B651A0E4B}" presName="FiveNodes_2" presStyleLbl="node1" presStyleIdx="1" presStyleCnt="5">
        <dgm:presLayoutVars>
          <dgm:bulletEnabled val="1"/>
        </dgm:presLayoutVars>
      </dgm:prSet>
      <dgm:spPr/>
    </dgm:pt>
    <dgm:pt modelId="{74234CBD-BF70-4151-B823-F720AC94E8E0}" type="pres">
      <dgm:prSet presAssocID="{42E55504-787D-4A1C-BAE6-2D7B651A0E4B}" presName="FiveNodes_3" presStyleLbl="node1" presStyleIdx="2" presStyleCnt="5">
        <dgm:presLayoutVars>
          <dgm:bulletEnabled val="1"/>
        </dgm:presLayoutVars>
      </dgm:prSet>
      <dgm:spPr/>
    </dgm:pt>
    <dgm:pt modelId="{6B34EE94-F76E-4D53-A193-037519DAC823}" type="pres">
      <dgm:prSet presAssocID="{42E55504-787D-4A1C-BAE6-2D7B651A0E4B}" presName="FiveNodes_4" presStyleLbl="node1" presStyleIdx="3" presStyleCnt="5">
        <dgm:presLayoutVars>
          <dgm:bulletEnabled val="1"/>
        </dgm:presLayoutVars>
      </dgm:prSet>
      <dgm:spPr/>
    </dgm:pt>
    <dgm:pt modelId="{FE218CBC-7CDD-4340-BC31-19C548C50DD2}" type="pres">
      <dgm:prSet presAssocID="{42E55504-787D-4A1C-BAE6-2D7B651A0E4B}" presName="FiveNodes_5" presStyleLbl="node1" presStyleIdx="4" presStyleCnt="5">
        <dgm:presLayoutVars>
          <dgm:bulletEnabled val="1"/>
        </dgm:presLayoutVars>
      </dgm:prSet>
      <dgm:spPr/>
    </dgm:pt>
    <dgm:pt modelId="{0762B76A-10A0-434C-B256-D9F575E54D6D}" type="pres">
      <dgm:prSet presAssocID="{42E55504-787D-4A1C-BAE6-2D7B651A0E4B}" presName="FiveConn_1-2" presStyleLbl="fgAccFollowNode1" presStyleIdx="0" presStyleCnt="4">
        <dgm:presLayoutVars>
          <dgm:bulletEnabled val="1"/>
        </dgm:presLayoutVars>
      </dgm:prSet>
      <dgm:spPr/>
    </dgm:pt>
    <dgm:pt modelId="{7E45F5EF-39D1-4AD5-9AF0-2BBFEF16FE3E}" type="pres">
      <dgm:prSet presAssocID="{42E55504-787D-4A1C-BAE6-2D7B651A0E4B}" presName="FiveConn_2-3" presStyleLbl="fgAccFollowNode1" presStyleIdx="1" presStyleCnt="4">
        <dgm:presLayoutVars>
          <dgm:bulletEnabled val="1"/>
        </dgm:presLayoutVars>
      </dgm:prSet>
      <dgm:spPr/>
    </dgm:pt>
    <dgm:pt modelId="{757948E0-39C6-4B62-8C70-506AD10E5EB0}" type="pres">
      <dgm:prSet presAssocID="{42E55504-787D-4A1C-BAE6-2D7B651A0E4B}" presName="FiveConn_3-4" presStyleLbl="fgAccFollowNode1" presStyleIdx="2" presStyleCnt="4">
        <dgm:presLayoutVars>
          <dgm:bulletEnabled val="1"/>
        </dgm:presLayoutVars>
      </dgm:prSet>
      <dgm:spPr/>
    </dgm:pt>
    <dgm:pt modelId="{51811812-0DCE-4EBA-A7D4-49ED84D2FCD2}" type="pres">
      <dgm:prSet presAssocID="{42E55504-787D-4A1C-BAE6-2D7B651A0E4B}" presName="FiveConn_4-5" presStyleLbl="fgAccFollowNode1" presStyleIdx="3" presStyleCnt="4">
        <dgm:presLayoutVars>
          <dgm:bulletEnabled val="1"/>
        </dgm:presLayoutVars>
      </dgm:prSet>
      <dgm:spPr/>
    </dgm:pt>
    <dgm:pt modelId="{EE5EC00D-4A29-4F5A-A17F-36AC4A5DF1B5}" type="pres">
      <dgm:prSet presAssocID="{42E55504-787D-4A1C-BAE6-2D7B651A0E4B}" presName="FiveNodes_1_text" presStyleLbl="node1" presStyleIdx="4" presStyleCnt="5">
        <dgm:presLayoutVars>
          <dgm:bulletEnabled val="1"/>
        </dgm:presLayoutVars>
      </dgm:prSet>
      <dgm:spPr/>
    </dgm:pt>
    <dgm:pt modelId="{66AF6D24-EEA5-4D60-92EF-1E2029389C39}" type="pres">
      <dgm:prSet presAssocID="{42E55504-787D-4A1C-BAE6-2D7B651A0E4B}" presName="FiveNodes_2_text" presStyleLbl="node1" presStyleIdx="4" presStyleCnt="5">
        <dgm:presLayoutVars>
          <dgm:bulletEnabled val="1"/>
        </dgm:presLayoutVars>
      </dgm:prSet>
      <dgm:spPr/>
    </dgm:pt>
    <dgm:pt modelId="{6D1F77EE-27F0-44B0-9E2A-16FE3CCDD7E8}" type="pres">
      <dgm:prSet presAssocID="{42E55504-787D-4A1C-BAE6-2D7B651A0E4B}" presName="FiveNodes_3_text" presStyleLbl="node1" presStyleIdx="4" presStyleCnt="5">
        <dgm:presLayoutVars>
          <dgm:bulletEnabled val="1"/>
        </dgm:presLayoutVars>
      </dgm:prSet>
      <dgm:spPr/>
    </dgm:pt>
    <dgm:pt modelId="{029C28A6-C481-4437-8DBF-EA0A4A4CB92B}" type="pres">
      <dgm:prSet presAssocID="{42E55504-787D-4A1C-BAE6-2D7B651A0E4B}" presName="FiveNodes_4_text" presStyleLbl="node1" presStyleIdx="4" presStyleCnt="5">
        <dgm:presLayoutVars>
          <dgm:bulletEnabled val="1"/>
        </dgm:presLayoutVars>
      </dgm:prSet>
      <dgm:spPr/>
    </dgm:pt>
    <dgm:pt modelId="{6486FC2D-5B67-4077-A6DF-2963C15EA940}" type="pres">
      <dgm:prSet presAssocID="{42E55504-787D-4A1C-BAE6-2D7B651A0E4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8CF900-CC27-42F1-903C-5F8E9C1FB5E2}" type="presOf" srcId="{2A93E098-5D60-4DDC-BC73-CED1F1249D8E}" destId="{0762B76A-10A0-434C-B256-D9F575E54D6D}" srcOrd="0" destOrd="0" presId="urn:microsoft.com/office/officeart/2005/8/layout/vProcess5"/>
    <dgm:cxn modelId="{06353D09-65B1-4266-A2E6-1BA7A2440FA1}" type="presOf" srcId="{53335A11-FA19-4BCC-9808-92612422882D}" destId="{74234CBD-BF70-4151-B823-F720AC94E8E0}" srcOrd="0" destOrd="0" presId="urn:microsoft.com/office/officeart/2005/8/layout/vProcess5"/>
    <dgm:cxn modelId="{2FDD960F-E29E-4590-8237-D1FEAE2307AA}" type="presOf" srcId="{6E9D6EC8-BAE4-4BA2-A878-D6BA5313664B}" destId="{EE5EC00D-4A29-4F5A-A17F-36AC4A5DF1B5}" srcOrd="1" destOrd="0" presId="urn:microsoft.com/office/officeart/2005/8/layout/vProcess5"/>
    <dgm:cxn modelId="{8E8EE817-A4DC-43FC-AC75-AE6EC8E939A6}" type="presOf" srcId="{E43A41BD-55F1-4B8C-8F45-87B9B662CB25}" destId="{7E45F5EF-39D1-4AD5-9AF0-2BBFEF16FE3E}" srcOrd="0" destOrd="0" presId="urn:microsoft.com/office/officeart/2005/8/layout/vProcess5"/>
    <dgm:cxn modelId="{FBE63920-3193-44DA-9B30-CF9C13821414}" type="presOf" srcId="{9CAB0A8C-2D17-4A3B-842B-397F626E2727}" destId="{757948E0-39C6-4B62-8C70-506AD10E5EB0}" srcOrd="0" destOrd="0" presId="urn:microsoft.com/office/officeart/2005/8/layout/vProcess5"/>
    <dgm:cxn modelId="{6E6C5322-1DE3-4AF8-831E-33FE0A66A887}" srcId="{42E55504-787D-4A1C-BAE6-2D7B651A0E4B}" destId="{C4042629-3A79-4BF5-8AD0-B3093F7CE0CA}" srcOrd="3" destOrd="0" parTransId="{55421E12-BAA0-4BC4-ADCA-E78E098530D8}" sibTransId="{BE05561F-E297-474C-A7A1-65C1EC541442}"/>
    <dgm:cxn modelId="{06CF222D-249F-4DF6-B38A-3B78DC134061}" srcId="{42E55504-787D-4A1C-BAE6-2D7B651A0E4B}" destId="{6E9D6EC8-BAE4-4BA2-A878-D6BA5313664B}" srcOrd="0" destOrd="0" parTransId="{1B9D743B-B9E1-46E6-84D5-3667F2EF6B52}" sibTransId="{2A93E098-5D60-4DDC-BC73-CED1F1249D8E}"/>
    <dgm:cxn modelId="{70699936-2F59-4A46-86D1-02497466856F}" type="presOf" srcId="{61C69F96-3E46-4701-ABD0-5ADF7118F2BC}" destId="{FE218CBC-7CDD-4340-BC31-19C548C50DD2}" srcOrd="0" destOrd="0" presId="urn:microsoft.com/office/officeart/2005/8/layout/vProcess5"/>
    <dgm:cxn modelId="{2214F565-964F-44D6-8E8F-80ECC21FF4F9}" type="presOf" srcId="{53335A11-FA19-4BCC-9808-92612422882D}" destId="{6D1F77EE-27F0-44B0-9E2A-16FE3CCDD7E8}" srcOrd="1" destOrd="0" presId="urn:microsoft.com/office/officeart/2005/8/layout/vProcess5"/>
    <dgm:cxn modelId="{B3619649-9FFE-4E9E-80E1-707F1CE06C97}" srcId="{42E55504-787D-4A1C-BAE6-2D7B651A0E4B}" destId="{75BFEE4F-12D5-4A49-93E6-5F1D04AD8EA0}" srcOrd="1" destOrd="0" parTransId="{99330FD5-F9B9-4C1B-87DF-553057A915FA}" sibTransId="{E43A41BD-55F1-4B8C-8F45-87B9B662CB25}"/>
    <dgm:cxn modelId="{A0A51E70-6DEA-4CA0-AB84-41B6ECC606EB}" type="presOf" srcId="{6E9D6EC8-BAE4-4BA2-A878-D6BA5313664B}" destId="{9EE5B294-6CED-4DC4-B91A-667EF723BF08}" srcOrd="0" destOrd="0" presId="urn:microsoft.com/office/officeart/2005/8/layout/vProcess5"/>
    <dgm:cxn modelId="{310D9875-D157-42B6-8FF5-2A13DDD1BD12}" type="presOf" srcId="{BE05561F-E297-474C-A7A1-65C1EC541442}" destId="{51811812-0DCE-4EBA-A7D4-49ED84D2FCD2}" srcOrd="0" destOrd="0" presId="urn:microsoft.com/office/officeart/2005/8/layout/vProcess5"/>
    <dgm:cxn modelId="{2C9F2B8D-EE95-43F7-865E-7C779BEFBD01}" type="presOf" srcId="{61C69F96-3E46-4701-ABD0-5ADF7118F2BC}" destId="{6486FC2D-5B67-4077-A6DF-2963C15EA940}" srcOrd="1" destOrd="0" presId="urn:microsoft.com/office/officeart/2005/8/layout/vProcess5"/>
    <dgm:cxn modelId="{66DA4997-1934-42C5-A27B-5D99877DD0AD}" type="presOf" srcId="{75BFEE4F-12D5-4A49-93E6-5F1D04AD8EA0}" destId="{66AF6D24-EEA5-4D60-92EF-1E2029389C39}" srcOrd="1" destOrd="0" presId="urn:microsoft.com/office/officeart/2005/8/layout/vProcess5"/>
    <dgm:cxn modelId="{D0389FA5-476B-48F2-86F4-FF5747A62172}" srcId="{42E55504-787D-4A1C-BAE6-2D7B651A0E4B}" destId="{61C69F96-3E46-4701-ABD0-5ADF7118F2BC}" srcOrd="4" destOrd="0" parTransId="{CFAE7AF5-0704-45A5-B4DB-8EF0D3DB2353}" sibTransId="{A94CFE63-90E9-4336-8F76-33688F00FEFE}"/>
    <dgm:cxn modelId="{461A8CAC-DEB4-432E-AD3E-E8882FCE1C6F}" type="presOf" srcId="{75BFEE4F-12D5-4A49-93E6-5F1D04AD8EA0}" destId="{9425FEEA-4DD4-40DA-A4AF-9F0F9BECF4FC}" srcOrd="0" destOrd="0" presId="urn:microsoft.com/office/officeart/2005/8/layout/vProcess5"/>
    <dgm:cxn modelId="{294E81B1-6868-4E34-9E3A-5E7153DB264A}" type="presOf" srcId="{42E55504-787D-4A1C-BAE6-2D7B651A0E4B}" destId="{3860FC8B-38E7-40F0-AB65-7EA1EC3BF9BB}" srcOrd="0" destOrd="0" presId="urn:microsoft.com/office/officeart/2005/8/layout/vProcess5"/>
    <dgm:cxn modelId="{95956BB3-E08B-4CFE-8577-8F3BD5EB01E1}" type="presOf" srcId="{C4042629-3A79-4BF5-8AD0-B3093F7CE0CA}" destId="{029C28A6-C481-4437-8DBF-EA0A4A4CB92B}" srcOrd="1" destOrd="0" presId="urn:microsoft.com/office/officeart/2005/8/layout/vProcess5"/>
    <dgm:cxn modelId="{31F66CC7-59AD-4244-AB24-42E295963704}" srcId="{42E55504-787D-4A1C-BAE6-2D7B651A0E4B}" destId="{53335A11-FA19-4BCC-9808-92612422882D}" srcOrd="2" destOrd="0" parTransId="{148F68D5-3347-424A-9E3E-197B908DB344}" sibTransId="{9CAB0A8C-2D17-4A3B-842B-397F626E2727}"/>
    <dgm:cxn modelId="{B17F99D9-08B4-4C2D-856A-C5628805FFE5}" type="presOf" srcId="{C4042629-3A79-4BF5-8AD0-B3093F7CE0CA}" destId="{6B34EE94-F76E-4D53-A193-037519DAC823}" srcOrd="0" destOrd="0" presId="urn:microsoft.com/office/officeart/2005/8/layout/vProcess5"/>
    <dgm:cxn modelId="{9BA91927-F360-4443-B358-CA5DBCAA432A}" type="presParOf" srcId="{3860FC8B-38E7-40F0-AB65-7EA1EC3BF9BB}" destId="{A99D4424-3236-4F8C-A104-480D5A84BC5B}" srcOrd="0" destOrd="0" presId="urn:microsoft.com/office/officeart/2005/8/layout/vProcess5"/>
    <dgm:cxn modelId="{888A551A-8782-44AF-8CAC-660697160C61}" type="presParOf" srcId="{3860FC8B-38E7-40F0-AB65-7EA1EC3BF9BB}" destId="{9EE5B294-6CED-4DC4-B91A-667EF723BF08}" srcOrd="1" destOrd="0" presId="urn:microsoft.com/office/officeart/2005/8/layout/vProcess5"/>
    <dgm:cxn modelId="{F5B4A8C1-2479-4DCD-88D1-67F346AD6D4B}" type="presParOf" srcId="{3860FC8B-38E7-40F0-AB65-7EA1EC3BF9BB}" destId="{9425FEEA-4DD4-40DA-A4AF-9F0F9BECF4FC}" srcOrd="2" destOrd="0" presId="urn:microsoft.com/office/officeart/2005/8/layout/vProcess5"/>
    <dgm:cxn modelId="{84FAD6BA-587D-43B7-94C8-8F4A97E9A235}" type="presParOf" srcId="{3860FC8B-38E7-40F0-AB65-7EA1EC3BF9BB}" destId="{74234CBD-BF70-4151-B823-F720AC94E8E0}" srcOrd="3" destOrd="0" presId="urn:microsoft.com/office/officeart/2005/8/layout/vProcess5"/>
    <dgm:cxn modelId="{BB32AE20-DDDA-4557-9835-68503BDF2CB8}" type="presParOf" srcId="{3860FC8B-38E7-40F0-AB65-7EA1EC3BF9BB}" destId="{6B34EE94-F76E-4D53-A193-037519DAC823}" srcOrd="4" destOrd="0" presId="urn:microsoft.com/office/officeart/2005/8/layout/vProcess5"/>
    <dgm:cxn modelId="{E3D1821B-2E70-4817-8D63-BE0750E8ADBA}" type="presParOf" srcId="{3860FC8B-38E7-40F0-AB65-7EA1EC3BF9BB}" destId="{FE218CBC-7CDD-4340-BC31-19C548C50DD2}" srcOrd="5" destOrd="0" presId="urn:microsoft.com/office/officeart/2005/8/layout/vProcess5"/>
    <dgm:cxn modelId="{8AB93615-D9E7-4948-B9E2-82974189AD1F}" type="presParOf" srcId="{3860FC8B-38E7-40F0-AB65-7EA1EC3BF9BB}" destId="{0762B76A-10A0-434C-B256-D9F575E54D6D}" srcOrd="6" destOrd="0" presId="urn:microsoft.com/office/officeart/2005/8/layout/vProcess5"/>
    <dgm:cxn modelId="{EB2342DD-5C4A-4489-B4D9-43A8957C12CD}" type="presParOf" srcId="{3860FC8B-38E7-40F0-AB65-7EA1EC3BF9BB}" destId="{7E45F5EF-39D1-4AD5-9AF0-2BBFEF16FE3E}" srcOrd="7" destOrd="0" presId="urn:microsoft.com/office/officeart/2005/8/layout/vProcess5"/>
    <dgm:cxn modelId="{E83D98D9-FC94-406A-BDF0-0DF9A70116BB}" type="presParOf" srcId="{3860FC8B-38E7-40F0-AB65-7EA1EC3BF9BB}" destId="{757948E0-39C6-4B62-8C70-506AD10E5EB0}" srcOrd="8" destOrd="0" presId="urn:microsoft.com/office/officeart/2005/8/layout/vProcess5"/>
    <dgm:cxn modelId="{D85638AB-441A-41CF-8BBD-FD83FDEE938B}" type="presParOf" srcId="{3860FC8B-38E7-40F0-AB65-7EA1EC3BF9BB}" destId="{51811812-0DCE-4EBA-A7D4-49ED84D2FCD2}" srcOrd="9" destOrd="0" presId="urn:microsoft.com/office/officeart/2005/8/layout/vProcess5"/>
    <dgm:cxn modelId="{9575A828-D288-4EA1-AFC2-52D9612E1B35}" type="presParOf" srcId="{3860FC8B-38E7-40F0-AB65-7EA1EC3BF9BB}" destId="{EE5EC00D-4A29-4F5A-A17F-36AC4A5DF1B5}" srcOrd="10" destOrd="0" presId="urn:microsoft.com/office/officeart/2005/8/layout/vProcess5"/>
    <dgm:cxn modelId="{0FFEEE0E-92D7-4713-A4FF-8568F437F12A}" type="presParOf" srcId="{3860FC8B-38E7-40F0-AB65-7EA1EC3BF9BB}" destId="{66AF6D24-EEA5-4D60-92EF-1E2029389C39}" srcOrd="11" destOrd="0" presId="urn:microsoft.com/office/officeart/2005/8/layout/vProcess5"/>
    <dgm:cxn modelId="{91862C82-849A-491A-B764-DA0497D5E2DB}" type="presParOf" srcId="{3860FC8B-38E7-40F0-AB65-7EA1EC3BF9BB}" destId="{6D1F77EE-27F0-44B0-9E2A-16FE3CCDD7E8}" srcOrd="12" destOrd="0" presId="urn:microsoft.com/office/officeart/2005/8/layout/vProcess5"/>
    <dgm:cxn modelId="{7112B8A0-5A8C-46EF-BEBA-E96F41A8A83C}" type="presParOf" srcId="{3860FC8B-38E7-40F0-AB65-7EA1EC3BF9BB}" destId="{029C28A6-C481-4437-8DBF-EA0A4A4CB92B}" srcOrd="13" destOrd="0" presId="urn:microsoft.com/office/officeart/2005/8/layout/vProcess5"/>
    <dgm:cxn modelId="{DDF3436F-69CD-4D51-8ED2-19A0AEC5457D}" type="presParOf" srcId="{3860FC8B-38E7-40F0-AB65-7EA1EC3BF9BB}" destId="{6486FC2D-5B67-4077-A6DF-2963C15EA9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5B294-6CED-4DC4-B91A-667EF723BF08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Threat Management</a:t>
          </a:r>
        </a:p>
      </dsp:txBody>
      <dsp:txXfrm>
        <a:off x="22940" y="22940"/>
        <a:ext cx="7160195" cy="737360"/>
      </dsp:txXfrm>
    </dsp:sp>
    <dsp:sp modelId="{9425FEEA-4DD4-40DA-A4AF-9F0F9BECF4FC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Skills &amp; Knowledge </a:t>
          </a:r>
          <a:r>
            <a:rPr lang="fr-CH" sz="3200" kern="1200" dirty="0"/>
            <a:t>in Incident </a:t>
          </a:r>
          <a:r>
            <a:rPr lang="en-US" sz="3200" kern="1200" noProof="0" dirty="0"/>
            <a:t>Response</a:t>
          </a:r>
        </a:p>
      </dsp:txBody>
      <dsp:txXfrm>
        <a:off x="627587" y="914964"/>
        <a:ext cx="6937378" cy="737360"/>
      </dsp:txXfrm>
    </dsp:sp>
    <dsp:sp modelId="{74234CBD-BF70-4151-B823-F720AC94E8E0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Cross-community </a:t>
          </a:r>
          <a:r>
            <a:rPr lang="fr-CH" sz="3200" kern="1200" dirty="0"/>
            <a:t>intelligence exchange</a:t>
          </a:r>
          <a:endParaRPr lang="en-US" sz="3200" kern="1200" dirty="0"/>
        </a:p>
      </dsp:txBody>
      <dsp:txXfrm>
        <a:off x="1232233" y="1806988"/>
        <a:ext cx="6937378" cy="737360"/>
      </dsp:txXfrm>
    </dsp:sp>
    <dsp:sp modelId="{6B34EE94-F76E-4D53-A193-037519DAC823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Webs of trust vs. OPSEC</a:t>
          </a:r>
        </a:p>
      </dsp:txBody>
      <dsp:txXfrm>
        <a:off x="1836880" y="2699012"/>
        <a:ext cx="6937378" cy="737360"/>
      </dsp:txXfrm>
    </dsp:sp>
    <dsp:sp modelId="{FE218CBC-7CDD-4340-BC31-19C548C50DD2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Staff guidelines &amp; </a:t>
          </a:r>
          <a:r>
            <a:rPr lang="fr-CH" sz="3200" kern="1200" dirty="0" err="1"/>
            <a:t>Enforcement</a:t>
          </a:r>
          <a:endParaRPr lang="en-US" sz="3200" kern="1200" dirty="0"/>
        </a:p>
      </dsp:txBody>
      <dsp:txXfrm>
        <a:off x="2441527" y="3591037"/>
        <a:ext cx="6937378" cy="737360"/>
      </dsp:txXfrm>
    </dsp:sp>
    <dsp:sp modelId="{0762B76A-10A0-434C-B256-D9F575E54D6D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7E45F5EF-39D1-4AD5-9AF0-2BBFEF16FE3E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757948E0-39C6-4B62-8C70-506AD10E5EB0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51811812-0DCE-4EBA-A7D4-49ED84D2FCD2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Mention staff in communities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Mention Community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15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community online, however, is much like sending a message to everyone in your town that you live at a specific address, and also inviting every one of them over for dinner at the same time: inevitably, less charitable or law-abiding people will show up, and some of them may try to take advantage of the situation.</a:t>
            </a:r>
            <a:endParaRPr lang="en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066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community online, however, is much like sending a message to everyone in your town that you live at a specific address, and also inviting every one of them over for dinner at the same time: inevitably, less charitable or law-abiding people will show up, and some of them may try to take advantage of the situation.</a:t>
            </a:r>
            <a:endParaRPr lang="en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50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150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24:30-25:00]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22/09/2021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4.05.452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icolas-boeckh" TargetMode="External"/><Relationship Id="rId5" Type="http://schemas.openxmlformats.org/officeDocument/2006/relationships/hyperlink" Target="https://twitter.com/AtomicNico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DA8FD8-4458-45E4-87D5-6A8425BFE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Intelligence</a:t>
            </a:r>
            <a:endParaRPr lang="en-CH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69E7AA5-67BC-493C-8F95-B193BA88D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in the age of Digital Communities</a:t>
            </a:r>
            <a:endParaRPr lang="en-CH" sz="3200" i="1" dirty="0"/>
          </a:p>
        </p:txBody>
      </p:sp>
    </p:spTree>
    <p:extLst>
      <p:ext uri="{BB962C8B-B14F-4D97-AF65-F5344CB8AC3E}">
        <p14:creationId xmlns:p14="http://schemas.microsoft.com/office/powerpoint/2010/main" val="82942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81A7-374E-4682-BD22-A2400342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Threats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98B5-68CD-4605-B73E-93C1E3B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Impact (“Can you hack &lt;X&gt;”)</a:t>
            </a:r>
          </a:p>
          <a:p>
            <a:r>
              <a:rPr lang="en-US" dirty="0"/>
              <a:t>Medium Impact (Scam)</a:t>
            </a:r>
          </a:p>
          <a:p>
            <a:r>
              <a:rPr lang="en-US" dirty="0"/>
              <a:t>High Impact (Raid)</a:t>
            </a:r>
          </a:p>
          <a:p>
            <a:endParaRPr lang="en-US" dirty="0"/>
          </a:p>
          <a:p>
            <a:r>
              <a:rPr lang="en-US" dirty="0"/>
              <a:t>Context dependent impact (Member doing/saying something against code of conduct)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ist</a:t>
            </a:r>
            <a:r>
              <a:rPr lang="en-US" dirty="0"/>
              <a:t>/-phobic comments</a:t>
            </a:r>
          </a:p>
          <a:p>
            <a:pPr lvl="1"/>
            <a:r>
              <a:rPr lang="en-US" dirty="0"/>
              <a:t>Sending </a:t>
            </a:r>
            <a:r>
              <a:rPr lang="en-US" b="1" i="1" dirty="0"/>
              <a:t>pictures</a:t>
            </a:r>
            <a:r>
              <a:rPr lang="en-US" dirty="0"/>
              <a:t> to a minor</a:t>
            </a:r>
          </a:p>
          <a:p>
            <a:pPr lvl="1"/>
            <a:r>
              <a:rPr lang="en-US" dirty="0"/>
              <a:t>Sharing malware</a:t>
            </a:r>
          </a:p>
        </p:txBody>
      </p:sp>
    </p:spTree>
    <p:extLst>
      <p:ext uri="{BB962C8B-B14F-4D97-AF65-F5344CB8AC3E}">
        <p14:creationId xmlns:p14="http://schemas.microsoft.com/office/powerpoint/2010/main" val="139606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81A7-374E-4682-BD22-A2400342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Threats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50E06-1D69-4F2F-A788-AE9DC059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87" y="1280160"/>
            <a:ext cx="2725899" cy="5315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E62CC-079F-48BF-A423-424D7AF735DB}"/>
              </a:ext>
            </a:extLst>
          </p:cNvPr>
          <p:cNvSpPr txBox="1"/>
          <p:nvPr/>
        </p:nvSpPr>
        <p:spPr>
          <a:xfrm>
            <a:off x="109728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u="sng" dirty="0">
                <a:solidFill>
                  <a:srgbClr val="E9711C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https://doi.org/10.1016/j.procs.2014.05.452</a:t>
            </a:r>
            <a:endParaRPr lang="en-CH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23CE478-4B74-41E9-B7C5-EF91A00ED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13484" r="6316" b="12102"/>
          <a:stretch/>
        </p:blipFill>
        <p:spPr>
          <a:xfrm>
            <a:off x="565947" y="1551186"/>
            <a:ext cx="10723374" cy="4646414"/>
          </a:xfrm>
        </p:spPr>
      </p:pic>
    </p:spTree>
    <p:extLst>
      <p:ext uri="{BB962C8B-B14F-4D97-AF65-F5344CB8AC3E}">
        <p14:creationId xmlns:p14="http://schemas.microsoft.com/office/powerpoint/2010/main" val="33192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604-07B4-4E68-86E6-5566C25C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threats</a:t>
            </a:r>
            <a:endParaRPr lang="en-CH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3E90B0-AC91-4A55-83AF-1D2097B5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</a:t>
            </a:r>
          </a:p>
          <a:p>
            <a:r>
              <a:rPr lang="en-US" dirty="0"/>
              <a:t>Bans</a:t>
            </a:r>
          </a:p>
        </p:txBody>
      </p:sp>
      <p:pic>
        <p:nvPicPr>
          <p:cNvPr id="11" name="mp4">
            <a:hlinkClick r:id="" action="ppaction://media"/>
            <a:extLst>
              <a:ext uri="{FF2B5EF4-FFF2-40B4-BE49-F238E27FC236}">
                <a16:creationId xmlns:a16="http://schemas.microsoft.com/office/drawing/2014/main" id="{CB1E7EFD-3819-4B45-A542-D7969825AAB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17057" y="1489294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891C-BA53-498A-BB24-732DEF18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Skills &amp; Knowledge in Incident Response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Best Linux Blog In the Unixverse on Twitter: &amp;quot;In case of cyber attack  lol… &amp;quot;">
            <a:extLst>
              <a:ext uri="{FF2B5EF4-FFF2-40B4-BE49-F238E27FC236}">
                <a16:creationId xmlns:a16="http://schemas.microsoft.com/office/drawing/2014/main" id="{06874485-F978-4590-B02E-95C481CAC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3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1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891C-BA53-498A-BB24-732DEF1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threats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7C1B-6C5C-4C39-9A7A-22EDE635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042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3048000" y="252105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  <a:br>
              <a:rPr lang="en-US" sz="2800" dirty="0"/>
            </a:br>
            <a:r>
              <a:rPr lang="en-US" sz="2800" dirty="0"/>
              <a:t>Twitter : @AtomicNicos</a:t>
            </a:r>
          </a:p>
          <a:p>
            <a:pPr algn="ctr"/>
            <a:r>
              <a:rPr lang="en-US" sz="2800" dirty="0"/>
              <a:t>LinkedIn : /in/</a:t>
            </a:r>
            <a:r>
              <a:rPr lang="en-US" sz="2800" dirty="0" err="1"/>
              <a:t>nicolas-boeckh</a:t>
            </a:r>
            <a:endParaRPr lang="en-US" sz="2800" dirty="0"/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9726490" y="2669586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744415" y="2766219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718FE6-B5F6-49FF-9C9A-3440BE9A0BA0}"/>
              </a:ext>
            </a:extLst>
          </p:cNvPr>
          <p:cNvGrpSpPr/>
          <p:nvPr/>
        </p:nvGrpSpPr>
        <p:grpSpPr>
          <a:xfrm>
            <a:off x="8563892" y="1843300"/>
            <a:ext cx="2821784" cy="4235373"/>
            <a:chOff x="5540969" y="2519111"/>
            <a:chExt cx="2821784" cy="42353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73E54-5FDA-490F-88F4-CD8CB83E527D}"/>
                </a:ext>
              </a:extLst>
            </p:cNvPr>
            <p:cNvSpPr txBox="1"/>
            <p:nvPr/>
          </p:nvSpPr>
          <p:spPr>
            <a:xfrm>
              <a:off x="5681727" y="6231264"/>
              <a:ext cx="2540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5C5FC3-7434-41A8-8895-4D431B5C0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969" y="2519111"/>
              <a:ext cx="2821784" cy="3762378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B0B6E1B-E2B4-4B52-8BBA-CF810E61CB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atomicnicos@atomicnicos.me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~$ </a:t>
            </a:r>
            <a:r>
              <a:rPr lang="en-US" sz="36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whoami</a:t>
            </a:r>
            <a:endParaRPr lang="en-CH" sz="40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9A494-2BCD-4EE1-BA45-41C2EA3F6D3D}"/>
              </a:ext>
            </a:extLst>
          </p:cNvPr>
          <p:cNvGrpSpPr/>
          <p:nvPr/>
        </p:nvGrpSpPr>
        <p:grpSpPr>
          <a:xfrm>
            <a:off x="2471639" y="3057239"/>
            <a:ext cx="2312940" cy="1334499"/>
            <a:chOff x="9310535" y="3173453"/>
            <a:chExt cx="2312940" cy="13344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86F4E0-61DA-4401-B933-70DEC78E2C50}"/>
                </a:ext>
              </a:extLst>
            </p:cNvPr>
            <p:cNvGrpSpPr/>
            <p:nvPr/>
          </p:nvGrpSpPr>
          <p:grpSpPr>
            <a:xfrm>
              <a:off x="9310535" y="3173453"/>
              <a:ext cx="2220881" cy="511094"/>
              <a:chOff x="1754659" y="4872119"/>
              <a:chExt cx="2220881" cy="511094"/>
            </a:xfrm>
          </p:grpSpPr>
          <p:pic>
            <p:nvPicPr>
              <p:cNvPr id="3" name="Picture 8" descr="Twitter Logo bird drawing free image">
                <a:extLst>
                  <a:ext uri="{FF2B5EF4-FFF2-40B4-BE49-F238E27FC236}">
                    <a16:creationId xmlns:a16="http://schemas.microsoft.com/office/drawing/2014/main" id="{FB5FE3C3-CAD2-4E8B-BAAD-98821006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7C891-98AC-4D4A-B1A0-8270A6D327FD}"/>
                  </a:ext>
                </a:extLst>
              </p:cNvPr>
              <p:cNvSpPr txBox="1"/>
              <p:nvPr/>
            </p:nvSpPr>
            <p:spPr>
              <a:xfrm>
                <a:off x="2348870" y="4943000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AE9BE9-0490-461D-AB85-5E0FD613A121}"/>
                </a:ext>
              </a:extLst>
            </p:cNvPr>
            <p:cNvGrpSpPr/>
            <p:nvPr/>
          </p:nvGrpSpPr>
          <p:grpSpPr>
            <a:xfrm>
              <a:off x="9310535" y="3913740"/>
              <a:ext cx="2312940" cy="594212"/>
              <a:chOff x="1662600" y="3334379"/>
              <a:chExt cx="2312940" cy="594212"/>
            </a:xfrm>
          </p:grpSpPr>
          <p:pic>
            <p:nvPicPr>
              <p:cNvPr id="1028" name="Picture 4" descr="Linkedin Logo Icon of Flat style - Available in SVG, PNG, EPS, AI &amp; Icon  fonts">
                <a:hlinkClick r:id="rId6"/>
                <a:extLst>
                  <a:ext uri="{FF2B5EF4-FFF2-40B4-BE49-F238E27FC236}">
                    <a16:creationId xmlns:a16="http://schemas.microsoft.com/office/drawing/2014/main" id="{CE419D65-CAAC-4140-800F-A33E93D6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0D5BF-0A33-4DBA-B5EA-905CA80462A9}"/>
                  </a:ext>
                </a:extLst>
              </p:cNvPr>
              <p:cNvSpPr txBox="1"/>
              <p:nvPr/>
            </p:nvSpPr>
            <p:spPr>
              <a:xfrm>
                <a:off x="2348870" y="3446819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>
                    <a:solidFill>
                      <a:srgbClr val="00B0F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4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B19-5708-4A95-A502-CBD40BBF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Communities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8DA6-9898-47ED-AFE9-96F3FB50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Interconnection of individuals</a:t>
            </a:r>
          </a:p>
          <a:p>
            <a:r>
              <a:rPr lang="en-US" dirty="0"/>
              <a:t>Discussion of topics of interest or just interpersonal discussions</a:t>
            </a:r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24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D583-0B7D-41F5-97E9-21E82EFA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Communities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D8FB-9CED-4D76-8B72-4087E3B5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in the day (and sometimes still today): Internet Relay Chat</a:t>
            </a:r>
          </a:p>
          <a:p>
            <a:pPr lvl="1"/>
            <a:r>
              <a:rPr lang="en-US" sz="2800" dirty="0" err="1"/>
              <a:t>mIRC</a:t>
            </a:r>
            <a:endParaRPr lang="en-US" sz="2800" dirty="0"/>
          </a:p>
          <a:p>
            <a:pPr lvl="1"/>
            <a:r>
              <a:rPr lang="en-US" sz="2800" dirty="0" err="1"/>
              <a:t>Hexchat</a:t>
            </a:r>
            <a:endParaRPr lang="en-US" sz="2800" dirty="0"/>
          </a:p>
          <a:p>
            <a:pPr lvl="1"/>
            <a:r>
              <a:rPr lang="en-US" sz="2800" dirty="0" err="1"/>
              <a:t>Xchat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F154-8791-41BD-9585-82DFF07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Communities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BBF7-8D18-4900-863D-CA460F7C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Nowadays: Separate networks and infrastructure</a:t>
            </a:r>
          </a:p>
          <a:p>
            <a:pPr lvl="1"/>
            <a:r>
              <a:rPr lang="en-US" sz="2800" dirty="0"/>
              <a:t>Discord</a:t>
            </a:r>
          </a:p>
          <a:p>
            <a:pPr lvl="1"/>
            <a:r>
              <a:rPr lang="en-US" sz="2800" dirty="0"/>
              <a:t>Matrix</a:t>
            </a:r>
          </a:p>
          <a:p>
            <a:pPr lvl="1"/>
            <a:r>
              <a:rPr lang="en-US" sz="2800" dirty="0"/>
              <a:t>Element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6979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492C-E751-4DDB-8EFC-F8A6DF3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Intelligence factor in?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DE0C-386A-4CF8-BA97-2DE3C334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managing or volunteering in a digital community</a:t>
            </a:r>
          </a:p>
          <a:p>
            <a:pPr lvl="1"/>
            <a:r>
              <a:rPr lang="en-US" sz="2800" dirty="0"/>
              <a:t>To ensure the continued wellbeing of community members</a:t>
            </a:r>
          </a:p>
          <a:p>
            <a:pPr lvl="1"/>
            <a:r>
              <a:rPr lang="en-US" sz="2800" dirty="0"/>
              <a:t>To avoid various threats from gaining a hold (phishing, scams, …)</a:t>
            </a:r>
          </a:p>
          <a:p>
            <a:pPr lvl="1"/>
            <a:r>
              <a:rPr lang="en-US" sz="2800" dirty="0"/>
              <a:t>To limit raids</a:t>
            </a:r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4535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B246-CB9C-429E-AA7B-7DA1331F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</a:t>
            </a:r>
            <a:endParaRPr lang="en-CH" sz="40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116D2E1-DFBA-4508-814B-6625BD0F3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0663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08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ye Iris Biometrics - Free image on Pixabay">
            <a:extLst>
              <a:ext uri="{FF2B5EF4-FFF2-40B4-BE49-F238E27FC236}">
                <a16:creationId xmlns:a16="http://schemas.microsoft.com/office/drawing/2014/main" id="{6A2E25CC-0640-44A4-ABB5-2881C2429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" b="125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AF2F-CC3E-478F-B9A6-02CAFB3A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Threat Management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1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7400-8744-494E-89A5-25E89BB3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Threats</a:t>
            </a:r>
            <a:endParaRPr lang="en-C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F1FB7C-3AEC-4F33-B61F-E99EDB9E4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72" y="1457696"/>
            <a:ext cx="33432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CB3483-BC8D-4D53-83B6-906C39F5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72" y="3177518"/>
            <a:ext cx="1569856" cy="502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D3F57-40E3-4F65-BEC0-D4722B689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33" y="2616895"/>
            <a:ext cx="4000847" cy="419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8BC87-C967-453C-A0B3-8B621DD12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13" y="4178445"/>
            <a:ext cx="1958510" cy="830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32E3B-B68E-47A6-A7C1-517CD12AF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516" y="4881122"/>
            <a:ext cx="1242168" cy="731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ACEC12-8E01-49BA-ACBE-396ED03CF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269" y="1291179"/>
            <a:ext cx="4351397" cy="960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5FBF22-F57E-42F2-95C9-21ED0589C1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720" y="4233779"/>
            <a:ext cx="8580864" cy="1188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2B768-CD7B-47B8-B83B-D087F0EDB2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0530" y="3309689"/>
            <a:ext cx="8230313" cy="3398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267FE-1B43-43BB-B249-A9625F1040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1068" y="975295"/>
            <a:ext cx="4610500" cy="2659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19E7F2-2890-44E8-A7F4-4E6D4D70B2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9133" y="3120363"/>
            <a:ext cx="6393734" cy="61727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083AFD7-5355-4988-A666-3A2663518FA2}"/>
              </a:ext>
            </a:extLst>
          </p:cNvPr>
          <p:cNvGrpSpPr/>
          <p:nvPr/>
        </p:nvGrpSpPr>
        <p:grpSpPr>
          <a:xfrm>
            <a:off x="10122999" y="-258857"/>
            <a:ext cx="5769659" cy="7137092"/>
            <a:chOff x="3867353" y="-73187"/>
            <a:chExt cx="5769659" cy="71370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9DC637-DC85-4CB6-9627-F9E615E88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7353" y="1188154"/>
              <a:ext cx="2225233" cy="26977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ED060B-28DC-4BB2-962C-5CFB1606B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66922" y="0"/>
              <a:ext cx="1658155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E14FBFB-1551-4904-9C69-C336C28C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35053" y="205905"/>
              <a:ext cx="901959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A59925A-7E65-45F3-925E-96C3A155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57593" y="-73187"/>
              <a:ext cx="1228725" cy="682942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58105D-3AA4-4D52-975E-5E5DDEEC52FE}"/>
              </a:ext>
            </a:extLst>
          </p:cNvPr>
          <p:cNvGrpSpPr/>
          <p:nvPr/>
        </p:nvGrpSpPr>
        <p:grpSpPr>
          <a:xfrm>
            <a:off x="-1280486" y="1521927"/>
            <a:ext cx="7918814" cy="6179574"/>
            <a:chOff x="772020" y="312309"/>
            <a:chExt cx="7918814" cy="617957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79560B8-F135-449A-B46C-C3D57A946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2020" y="312309"/>
              <a:ext cx="2905322" cy="6179574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A6BE403-D4EF-4234-8417-A4A4853E82E1}"/>
                </a:ext>
              </a:extLst>
            </p:cNvPr>
            <p:cNvGrpSpPr/>
            <p:nvPr/>
          </p:nvGrpSpPr>
          <p:grpSpPr>
            <a:xfrm>
              <a:off x="4011300" y="1111148"/>
              <a:ext cx="4679534" cy="4435472"/>
              <a:chOff x="4011300" y="1111148"/>
              <a:chExt cx="4679534" cy="443547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D4CD68E-AB6C-4B49-A6E7-D04BF979C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1300" y="1111148"/>
                <a:ext cx="4549534" cy="1661304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744CEA0-E524-41DE-AD21-D5D684C00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49852" y="4083453"/>
                <a:ext cx="4640982" cy="146316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8811A65-C22C-45E3-919E-59E9EFAB9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9852" y="2750761"/>
                <a:ext cx="4092295" cy="1356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64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10271</TotalTime>
  <Words>392</Words>
  <Application>Microsoft Office PowerPoint</Application>
  <PresentationFormat>Widescreen</PresentationFormat>
  <Paragraphs>68</Paragraphs>
  <Slides>16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NexusSans</vt:lpstr>
      <vt:lpstr>Office Theme</vt:lpstr>
      <vt:lpstr>Intelligence</vt:lpstr>
      <vt:lpstr>PowerPoint Presentation</vt:lpstr>
      <vt:lpstr>Digital Communities</vt:lpstr>
      <vt:lpstr>Digital Communities</vt:lpstr>
      <vt:lpstr>Digital Communities</vt:lpstr>
      <vt:lpstr>How does Intelligence factor in?</vt:lpstr>
      <vt:lpstr>Summary</vt:lpstr>
      <vt:lpstr>Threat Management</vt:lpstr>
      <vt:lpstr>Identifying Threats</vt:lpstr>
      <vt:lpstr>Categorizing Threats</vt:lpstr>
      <vt:lpstr>Categorizing Threats</vt:lpstr>
      <vt:lpstr>Mitigating threats</vt:lpstr>
      <vt:lpstr>Skills &amp; Knowledge in Incident Response</vt:lpstr>
      <vt:lpstr>Responding to threats</vt:lpstr>
      <vt:lpstr>Availability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BeerCon 2</dc:title>
  <cp:lastModifiedBy>Nicolas Richard Walter Boeckh</cp:lastModifiedBy>
  <cp:revision>419</cp:revision>
  <dcterms:created xsi:type="dcterms:W3CDTF">2020-10-20T18:57:08Z</dcterms:created>
  <dcterms:modified xsi:type="dcterms:W3CDTF">2021-09-22T14:55:06Z</dcterms:modified>
</cp:coreProperties>
</file>