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7" r:id="rId16"/>
    <p:sldId id="330" r:id="rId17"/>
    <p:sldId id="331" r:id="rId18"/>
    <p:sldId id="326" r:id="rId19"/>
    <p:sldId id="328" r:id="rId20"/>
    <p:sldId id="329" r:id="rId21"/>
    <p:sldId id="313" r:id="rId22"/>
    <p:sldId id="306" r:id="rId23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441D570-CB4E-4C83-868E-28567BA28ABB}">
          <p14:sldIdLst>
            <p14:sldId id="256"/>
            <p14:sldId id="257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</p14:sldIdLst>
        </p14:section>
        <p14:section name="Explaining XSS" id="{900B109F-7FC1-454F-B1AF-29C119540CE0}">
          <p14:sldIdLst>
            <p14:sldId id="325"/>
            <p14:sldId id="327"/>
            <p14:sldId id="330"/>
            <p14:sldId id="331"/>
            <p14:sldId id="326"/>
            <p14:sldId id="328"/>
            <p14:sldId id="329"/>
          </p14:sldIdLst>
        </p14:section>
        <p14:section name="End" id="{D2E0F9E5-306E-4208-A9B6-85B0241BCC80}">
          <p14:sldIdLst>
            <p14:sldId id="313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6600"/>
    <a:srgbClr val="1D57CC"/>
    <a:srgbClr val="00FF00"/>
    <a:srgbClr val="767171"/>
    <a:srgbClr val="D58C2E"/>
    <a:srgbClr val="C9492C"/>
    <a:srgbClr val="29AF8C"/>
    <a:srgbClr val="1B8065"/>
    <a:srgbClr val="4C3A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40" autoAdjust="0"/>
    <p:restoredTop sz="72268" autoAdjust="0"/>
  </p:normalViewPr>
  <p:slideViewPr>
    <p:cSldViewPr snapToGrid="0">
      <p:cViewPr varScale="1">
        <p:scale>
          <a:sx n="82" d="100"/>
          <a:sy n="82" d="100"/>
        </p:scale>
        <p:origin x="444" y="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393A2D7C-8946-4477-B728-E965586E4053}" type="datetimeFigureOut">
              <a:rPr lang="en-CH" smtClean="0"/>
              <a:t>10/09/2021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59241644-66C6-4D91-96DF-61FD632CADD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71173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[15s - 00:00-00:15]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41644-66C6-4D91-96DF-61FD632CADD7}" type="slidenum">
              <a:rPr lang="en-CH" smtClean="0"/>
              <a:t>1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289193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[15s - </a:t>
            </a:r>
            <a:r>
              <a:rPr lang="fr-CH" dirty="0"/>
              <a:t>00:15-00:30</a:t>
            </a:r>
            <a:r>
              <a:rPr lang="en-US" dirty="0"/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41644-66C6-4D91-96DF-61FD632CADD7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07152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Perfect Forward Secrecy (PFS)</a:t>
            </a:r>
          </a:p>
          <a:p>
            <a:endParaRPr lang="en-US" b="0" i="0" dirty="0">
              <a:effectLst/>
              <a:latin typeface="Roboto" panose="02000000000000000000" pitchFamily="2" charset="0"/>
            </a:endParaRP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HTTP Strict Transport Security (HSTS)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41644-66C6-4D91-96DF-61FD632CADD7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98516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41644-66C6-4D91-96DF-61FD632CADD7}" type="slidenum">
              <a:rPr lang="en-CH" smtClean="0"/>
              <a:t>14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35678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752">
              <a:defRPr/>
            </a:pPr>
            <a:r>
              <a:rPr lang="en-US" dirty="0"/>
              <a:t>[30s – 31:40-32:10]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41644-66C6-4D91-96DF-61FD632CADD7}" type="slidenum">
              <a:rPr lang="en-CH" smtClean="0"/>
              <a:t>21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29109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752">
              <a:defRPr/>
            </a:pPr>
            <a:r>
              <a:rPr lang="en-US" dirty="0"/>
              <a:t>[60s – 32:10-33:10]</a:t>
            </a:r>
          </a:p>
          <a:p>
            <a:pPr defTabSz="990752">
              <a:defRPr/>
            </a:pPr>
            <a:r>
              <a:rPr lang="en-US" dirty="0"/>
              <a:t>+ Q&amp;A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41644-66C6-4D91-96DF-61FD632CADD7}" type="slidenum">
              <a:rPr lang="en-CH" smtClean="0"/>
              <a:t>22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95961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10/09/2021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0056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10/09/2021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4084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10/09/2021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78740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10/09/2021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99671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10/09/2021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09267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10/09/2021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3606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10/09/2021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2821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10/09/2021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08086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10/09/2021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0400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10/09/2021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2005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10/09/2021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5006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344D4-4086-4D2A-86A2-E238CD64373D}" type="datetimeFigureOut">
              <a:rPr lang="en-CH" smtClean="0"/>
              <a:t>10/09/2021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365175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a-legit-human_truly+spam@test.somewhere.au" TargetMode="External"/><Relationship Id="rId2" Type="http://schemas.openxmlformats.org/officeDocument/2006/relationships/hyperlink" Target="mailto:a@b.c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docker.com/get-starte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inkedin.com/in/nicolas-boeckh" TargetMode="External"/><Relationship Id="rId5" Type="http://schemas.openxmlformats.org/officeDocument/2006/relationships/hyperlink" Target="https://twitter.com/AtomicNicos" TargetMode="Externa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AtomicNicos/bsides-ncl-workshop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legalcod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662AC28-7E51-4CB8-B600-AA7262A38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58567"/>
            <a:ext cx="9144000" cy="1504950"/>
          </a:xfrm>
        </p:spPr>
        <p:txBody>
          <a:bodyPr anchor="ctr">
            <a:normAutofit/>
          </a:bodyPr>
          <a:lstStyle/>
          <a:p>
            <a:r>
              <a:rPr lang="en-US" sz="3200" dirty="0"/>
              <a:t>Part 2 - Web</a:t>
            </a:r>
            <a:endParaRPr lang="en-CH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DECF5B-0B20-47A6-88E2-343D9D07D27F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7AC60A1-6F2D-4037-9D1E-259566F72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828" y="1637277"/>
            <a:ext cx="9492343" cy="1909763"/>
          </a:xfrm>
        </p:spPr>
        <p:txBody>
          <a:bodyPr>
            <a:normAutofit/>
          </a:bodyPr>
          <a:lstStyle/>
          <a:p>
            <a:r>
              <a:rPr lang="en-US" dirty="0"/>
              <a:t>Make AppSec Weird Again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09003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FEEB2-056B-41A5-A0BD-B0434D77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A07:2021-Identification and Authentication Failures</a:t>
            </a:r>
            <a:endParaRPr lang="en-CH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EC7BE-905D-47CF-A80D-21DC621C9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Previously A02:2017-Broken Authentication</a:t>
            </a:r>
          </a:p>
          <a:p>
            <a:endParaRPr lang="en-US" dirty="0"/>
          </a:p>
          <a:p>
            <a:r>
              <a:rPr lang="en-US" dirty="0"/>
              <a:t>Credential Stuffing, Brute Forcing, Allowing weak passwords, Store passwords wrong, No MFA, No Session ID rotation.</a:t>
            </a:r>
          </a:p>
          <a:p>
            <a:endParaRPr lang="en-US" dirty="0"/>
          </a:p>
          <a:p>
            <a:r>
              <a:rPr lang="en-US" dirty="0"/>
              <a:t>Remediation:</a:t>
            </a:r>
          </a:p>
          <a:p>
            <a:pPr lvl="1"/>
            <a:r>
              <a:rPr lang="en-US" dirty="0"/>
              <a:t>Implement MFA</a:t>
            </a:r>
          </a:p>
          <a:p>
            <a:pPr lvl="1"/>
            <a:r>
              <a:rPr lang="en-US" dirty="0"/>
              <a:t>No Default Credentials</a:t>
            </a:r>
          </a:p>
          <a:p>
            <a:pPr lvl="1"/>
            <a:r>
              <a:rPr lang="en-US" dirty="0"/>
              <a:t>Weak Password checks</a:t>
            </a:r>
          </a:p>
          <a:p>
            <a:pPr lvl="1"/>
            <a:r>
              <a:rPr lang="en-US" dirty="0"/>
              <a:t>Harden against enumeration</a:t>
            </a:r>
          </a:p>
          <a:p>
            <a:pPr lvl="1"/>
            <a:r>
              <a:rPr lang="en-US" dirty="0"/>
              <a:t>Build a session manager</a:t>
            </a:r>
            <a:endParaRPr lang="en-CH" dirty="0"/>
          </a:p>
          <a:p>
            <a:endParaRPr lang="en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81E8F3-2170-49AA-A68E-584158AF9AFC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31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FEEB2-056B-41A5-A0BD-B0434D77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A08:2021-Software and Data Integrity Failures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DFE90-1393-4C19-A4B1-A73F2188C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Previously A08:2017-Insecure Deserialization</a:t>
            </a:r>
          </a:p>
          <a:p>
            <a:endParaRPr lang="en-US" dirty="0"/>
          </a:p>
          <a:p>
            <a:r>
              <a:rPr lang="en-US" dirty="0"/>
              <a:t>Lack of protection against integrity violations, insecure pipelines, untrusted 3</a:t>
            </a:r>
            <a:r>
              <a:rPr lang="en-US" baseline="30000" dirty="0"/>
              <a:t>rd</a:t>
            </a:r>
            <a:r>
              <a:rPr lang="en-US" dirty="0"/>
              <a:t> party content.</a:t>
            </a:r>
          </a:p>
          <a:p>
            <a:endParaRPr lang="en-US" dirty="0"/>
          </a:p>
          <a:p>
            <a:r>
              <a:rPr lang="en-US" dirty="0"/>
              <a:t>Remediation:</a:t>
            </a:r>
          </a:p>
          <a:p>
            <a:pPr lvl="1"/>
            <a:r>
              <a:rPr lang="en-US" dirty="0"/>
              <a:t>Implement integrity checks</a:t>
            </a:r>
          </a:p>
          <a:p>
            <a:pPr lvl="1"/>
            <a:r>
              <a:rPr lang="en-US" dirty="0"/>
              <a:t>Consume trusted repositories when using dependency management tools</a:t>
            </a:r>
          </a:p>
          <a:p>
            <a:pPr lvl="1"/>
            <a:r>
              <a:rPr lang="en-US" dirty="0"/>
              <a:t>Ensure that the supply chain is protected by a tool</a:t>
            </a:r>
          </a:p>
          <a:p>
            <a:pPr lvl="1"/>
            <a:r>
              <a:rPr lang="en-US" dirty="0"/>
              <a:t>Fix the pipelines.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157616-3CE3-4E74-96B8-B01D6C9770A5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94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FEEB2-056B-41A5-A0BD-B0434D77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A09:2021-Security Logging and Monitoring Failures</a:t>
            </a:r>
            <a:endParaRPr lang="en-CH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15686-7CAC-41CB-B2B5-73D762B88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Previously A10:2017-Insufficient Logging and Monitoring</a:t>
            </a:r>
          </a:p>
          <a:p>
            <a:endParaRPr lang="en-US" dirty="0"/>
          </a:p>
          <a:p>
            <a:r>
              <a:rPr lang="en-US" dirty="0"/>
              <a:t>No logging of auditable events (failures, warnings), no log monitoring, no centralization of logs, no escalation alerts and procedures</a:t>
            </a:r>
          </a:p>
          <a:p>
            <a:endParaRPr lang="en-US" dirty="0"/>
          </a:p>
          <a:p>
            <a:r>
              <a:rPr lang="en-US" dirty="0"/>
              <a:t>Remediation:</a:t>
            </a:r>
          </a:p>
          <a:p>
            <a:pPr lvl="1"/>
            <a:r>
              <a:rPr lang="en-US" dirty="0"/>
              <a:t>More logging</a:t>
            </a:r>
          </a:p>
          <a:p>
            <a:pPr lvl="1"/>
            <a:r>
              <a:rPr lang="en-US" dirty="0"/>
              <a:t>Ensure audit trail</a:t>
            </a:r>
          </a:p>
          <a:p>
            <a:pPr lvl="1"/>
            <a:r>
              <a:rPr lang="en-US" dirty="0"/>
              <a:t>Effective monitoring of suspicious activities</a:t>
            </a:r>
          </a:p>
          <a:p>
            <a:pPr lvl="1"/>
            <a:r>
              <a:rPr lang="en-US" dirty="0"/>
              <a:t>Implement and maintain an </a:t>
            </a:r>
            <a:r>
              <a:rPr lang="en-US" dirty="0" err="1"/>
              <a:t>IR+Recovery</a:t>
            </a:r>
            <a:r>
              <a:rPr lang="en-US" dirty="0"/>
              <a:t> plan</a:t>
            </a:r>
            <a:endParaRPr lang="en-CH" dirty="0"/>
          </a:p>
          <a:p>
            <a:endParaRPr lang="en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F41214-553E-4271-8D11-C16D54DDFAA4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655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FEEB2-056B-41A5-A0BD-B0434D77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A10:2021-Server-side Request Forgery</a:t>
            </a:r>
            <a:endParaRPr lang="en-CH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05CF4-1B2C-4A17-96BF-241FEC050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in OWASP Top 10 2021</a:t>
            </a:r>
          </a:p>
          <a:p>
            <a:endParaRPr lang="en-US" dirty="0"/>
          </a:p>
          <a:p>
            <a:r>
              <a:rPr lang="en-US" dirty="0"/>
              <a:t>Web application retrieves content without validating a user-supplied URL. </a:t>
            </a:r>
          </a:p>
          <a:p>
            <a:endParaRPr lang="en-US" dirty="0"/>
          </a:p>
          <a:p>
            <a:r>
              <a:rPr lang="en-US" dirty="0"/>
              <a:t>Remediation:</a:t>
            </a:r>
          </a:p>
          <a:p>
            <a:pPr lvl="1"/>
            <a:r>
              <a:rPr lang="en-US" dirty="0"/>
              <a:t>Network: Deny by default</a:t>
            </a:r>
          </a:p>
          <a:p>
            <a:pPr lvl="1"/>
            <a:r>
              <a:rPr lang="en-US" dirty="0"/>
              <a:t>Application: Sanitize by default, Positive allow list, No raw responses, No Redirects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79CD3D-DEB4-46C1-AF93-51D5EEB93780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56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9560B-5DF9-49BD-946E-404C04701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Explaining XSS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3C739-E7C5-4D63-990E-4D4FB3303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Reflected XSS: User-content sent to the server is then displayed as-is on the page.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Stored XSS: Same as reflected but maintains persistency in the backend over time. </a:t>
            </a:r>
            <a:br>
              <a:rPr lang="en-US" dirty="0"/>
            </a:br>
            <a:r>
              <a:rPr lang="en-US" dirty="0"/>
              <a:t>Can affect other dependents.</a:t>
            </a:r>
          </a:p>
          <a:p>
            <a:endParaRPr lang="en-US" dirty="0"/>
          </a:p>
          <a:p>
            <a:r>
              <a:rPr lang="en-US" dirty="0"/>
              <a:t>Cookie stealing: Intercepting requests and modifying a cookie to pose as the correct user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CE3D6B-CEA0-4EFD-B285-107A21766162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9560B-5DF9-49BD-946E-404C04701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Explaining Validation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3C739-E7C5-4D63-990E-4D4FB3303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Making inputs respect certain rules</a:t>
            </a:r>
          </a:p>
          <a:p>
            <a:pPr lvl="1"/>
            <a:r>
              <a:rPr lang="en-US" dirty="0"/>
              <a:t>Looks like an email</a:t>
            </a:r>
          </a:p>
          <a:p>
            <a:pPr lvl="1"/>
            <a:r>
              <a:rPr lang="en-US" dirty="0"/>
              <a:t>Looks like a phone number (complicated)</a:t>
            </a:r>
          </a:p>
          <a:p>
            <a:pPr lvl="1"/>
            <a:r>
              <a:rPr lang="en-US" dirty="0"/>
              <a:t>Is a strong enough password</a:t>
            </a:r>
          </a:p>
          <a:p>
            <a:endParaRPr lang="en-US" dirty="0"/>
          </a:p>
          <a:p>
            <a:r>
              <a:rPr lang="en-US" dirty="0"/>
              <a:t>At some point relies on parsing or regex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17D8D0-C665-47FD-8E9E-46E8E195BAF7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61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9560B-5DF9-49BD-946E-404C04701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“is it a number”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3C739-E7C5-4D63-990E-4D4FB3303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Check that all characters are numbers and maximum one separator</a:t>
            </a:r>
          </a:p>
          <a:p>
            <a:endParaRPr lang="en-US" dirty="0"/>
          </a:p>
          <a:p>
            <a:r>
              <a:rPr lang="en-US" dirty="0"/>
              <a:t>Candidates:</a:t>
            </a:r>
          </a:p>
          <a:p>
            <a:pPr lvl="1"/>
            <a:r>
              <a:rPr lang="en-US" dirty="0"/>
              <a:t>0.3113</a:t>
            </a:r>
          </a:p>
          <a:p>
            <a:pPr lvl="1"/>
            <a:r>
              <a:rPr lang="en-US" dirty="0"/>
              <a:t>42</a:t>
            </a:r>
          </a:p>
          <a:p>
            <a:pPr lvl="1"/>
            <a:r>
              <a:rPr lang="en-US" dirty="0"/>
              <a:t>1337</a:t>
            </a:r>
          </a:p>
          <a:p>
            <a:pPr lvl="1"/>
            <a:r>
              <a:rPr lang="en-US" dirty="0"/>
              <a:t>.1</a:t>
            </a:r>
          </a:p>
          <a:p>
            <a:pPr lvl="1"/>
            <a:r>
              <a:rPr lang="en-US" dirty="0"/>
              <a:t>420.69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17D8D0-C665-47FD-8E9E-46E8E195BAF7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82A6E0-F542-4BF9-99F8-1F7856E67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469" y="5349467"/>
            <a:ext cx="4165062" cy="82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94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716FE-931B-4C7A-AF14-4D9B35CF5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“is it an email”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363D9-85D0-4A47-9AA6-415BC8105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68406"/>
          </a:xfrm>
        </p:spPr>
        <p:txBody>
          <a:bodyPr/>
          <a:lstStyle/>
          <a:p>
            <a:r>
              <a:rPr lang="en-US" dirty="0"/>
              <a:t>Alphanumerical sequence with dots, dashes, plus and tildes (“.”, “-”, “+”, “~”), followed by an at symbol (“@”) followed by at least one domain name (size &gt; 0) and one TLD name (size ≥ 2)</a:t>
            </a:r>
          </a:p>
          <a:p>
            <a:endParaRPr lang="en-US" dirty="0"/>
          </a:p>
          <a:p>
            <a:r>
              <a:rPr lang="en-US" dirty="0"/>
              <a:t>Candidates:</a:t>
            </a:r>
          </a:p>
          <a:p>
            <a:pPr lvl="1"/>
            <a:r>
              <a:rPr lang="en-US" dirty="0">
                <a:hlinkClick r:id="rId2"/>
              </a:rPr>
              <a:t>a@b.cd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a-legit-human_truly+spam@test.somewhere.au</a:t>
            </a:r>
            <a:endParaRPr lang="en-US" dirty="0"/>
          </a:p>
          <a:p>
            <a:pPr lvl="1"/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C10F84-C740-48BE-BB96-2A158F389B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527" y="5128968"/>
            <a:ext cx="7620946" cy="148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56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9560B-5DF9-49BD-946E-404C04701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Playground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3C739-E7C5-4D63-990E-4D4FB3303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Damn Vulnerable Web App</a:t>
            </a:r>
          </a:p>
          <a:p>
            <a:endParaRPr lang="en-US" dirty="0"/>
          </a:p>
          <a:p>
            <a:r>
              <a:rPr lang="en-US" dirty="0"/>
              <a:t>Various challenges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E01AE-CACF-4C32-AC3A-97E89D304E4F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37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83C70-98CB-49DD-AF94-855B25D37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Docker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0C416-3595-4862-B0AE-023092E47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7745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https://www.docker.com/get-started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MacOSX</a:t>
            </a:r>
            <a:r>
              <a:rPr lang="en-US" dirty="0"/>
              <a:t> and Windows – Download and install Docker Desktop</a:t>
            </a:r>
          </a:p>
          <a:p>
            <a:endParaRPr lang="en-US" dirty="0"/>
          </a:p>
          <a:p>
            <a:r>
              <a:rPr lang="en-US" dirty="0"/>
              <a:t>Linux: Run the following commands</a:t>
            </a:r>
          </a:p>
          <a:p>
            <a:endParaRPr lang="en-US" dirty="0"/>
          </a:p>
          <a:p>
            <a:endParaRPr lang="en-CH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A31D8C2-2D9B-4529-99C7-C435C4CDB4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9" t="19023" r="6209" b="19024"/>
          <a:stretch/>
        </p:blipFill>
        <p:spPr>
          <a:xfrm>
            <a:off x="1652953" y="4238014"/>
            <a:ext cx="8886093" cy="21715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90864C-2329-4A6A-8E94-727940A8199F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76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6C718FE6-B5F6-49FF-9C9A-3440BE9A0BA0}"/>
              </a:ext>
            </a:extLst>
          </p:cNvPr>
          <p:cNvGrpSpPr/>
          <p:nvPr/>
        </p:nvGrpSpPr>
        <p:grpSpPr>
          <a:xfrm>
            <a:off x="7932401" y="1730860"/>
            <a:ext cx="2821784" cy="4235373"/>
            <a:chOff x="5540969" y="2519111"/>
            <a:chExt cx="2821784" cy="423537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B073E54-5FDA-490F-88F4-CD8CB83E527D}"/>
                </a:ext>
              </a:extLst>
            </p:cNvPr>
            <p:cNvSpPr txBox="1"/>
            <p:nvPr/>
          </p:nvSpPr>
          <p:spPr>
            <a:xfrm>
              <a:off x="5681727" y="6231264"/>
              <a:ext cx="25402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Nicolas Boeckh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E5C5FC3-7434-41A8-8895-4D431B5C0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0969" y="2519111"/>
              <a:ext cx="2821784" cy="3762378"/>
            </a:xfrm>
            <a:prstGeom prst="rect">
              <a:avLst/>
            </a:prstGeom>
          </p:spPr>
        </p:pic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CB0B6E1B-E2B4-4B52-8BBA-CF810E61CB86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8117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3600" dirty="0">
                <a:solidFill>
                  <a:schemeClr val="bg1"/>
                </a:solidFill>
                <a:highlight>
                  <a:srgbClr val="00FF00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atomicnicos@1337m4ch1n3</a:t>
            </a:r>
            <a:r>
              <a:rPr lang="en-US" sz="3600" dirty="0">
                <a:latin typeface="Consolas" panose="020B0609020204030204" pitchFamily="49" charset="0"/>
                <a:ea typeface="Times New Roman" panose="02020603050405020304" pitchFamily="18" charset="0"/>
              </a:rPr>
              <a:t>~$ </a:t>
            </a:r>
            <a:r>
              <a:rPr lang="en-US" sz="3600" dirty="0" err="1">
                <a:latin typeface="Consolas" panose="020B0609020204030204" pitchFamily="49" charset="0"/>
                <a:ea typeface="Times New Roman" panose="02020603050405020304" pitchFamily="18" charset="0"/>
              </a:rPr>
              <a:t>whoami</a:t>
            </a:r>
            <a:endParaRPr lang="en-CH" sz="4000" dirty="0">
              <a:latin typeface="Consolas" panose="020B0609020204030204" pitchFamily="49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A19A494-2BCD-4EE1-BA45-41C2EA3F6D3D}"/>
              </a:ext>
            </a:extLst>
          </p:cNvPr>
          <p:cNvGrpSpPr/>
          <p:nvPr/>
        </p:nvGrpSpPr>
        <p:grpSpPr>
          <a:xfrm>
            <a:off x="1623005" y="3108260"/>
            <a:ext cx="4015794" cy="1375947"/>
            <a:chOff x="9310535" y="3173453"/>
            <a:chExt cx="4015794" cy="137594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786F4E0-61DA-4401-B933-70DEC78E2C50}"/>
                </a:ext>
              </a:extLst>
            </p:cNvPr>
            <p:cNvGrpSpPr/>
            <p:nvPr/>
          </p:nvGrpSpPr>
          <p:grpSpPr>
            <a:xfrm>
              <a:off x="9310535" y="3173453"/>
              <a:ext cx="3605487" cy="594101"/>
              <a:chOff x="1754659" y="4872119"/>
              <a:chExt cx="3605487" cy="594101"/>
            </a:xfrm>
          </p:grpSpPr>
          <p:pic>
            <p:nvPicPr>
              <p:cNvPr id="3" name="Picture 8" descr="Twitter Logo bird drawing free image">
                <a:extLst>
                  <a:ext uri="{FF2B5EF4-FFF2-40B4-BE49-F238E27FC236}">
                    <a16:creationId xmlns:a16="http://schemas.microsoft.com/office/drawing/2014/main" id="{FB5FE3C3-CAD2-4E8B-BAAD-9882100662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4659" y="4872119"/>
                <a:ext cx="594211" cy="5110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07C891-98AC-4D4A-B1A0-8270A6D327FD}"/>
                  </a:ext>
                </a:extLst>
              </p:cNvPr>
              <p:cNvSpPr txBox="1"/>
              <p:nvPr/>
            </p:nvSpPr>
            <p:spPr>
              <a:xfrm>
                <a:off x="2348870" y="4943000"/>
                <a:ext cx="30112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00B0F0"/>
                    </a:solidFill>
                    <a:hlinkClick r:id="rId5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@AtomicNicos</a:t>
                </a:r>
                <a:endParaRPr lang="en-CH" sz="2800" dirty="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CAE9BE9-0490-461D-AB85-5E0FD613A121}"/>
                </a:ext>
              </a:extLst>
            </p:cNvPr>
            <p:cNvGrpSpPr/>
            <p:nvPr/>
          </p:nvGrpSpPr>
          <p:grpSpPr>
            <a:xfrm>
              <a:off x="9310535" y="3913740"/>
              <a:ext cx="4015794" cy="635660"/>
              <a:chOff x="1662600" y="3334379"/>
              <a:chExt cx="4015794" cy="635660"/>
            </a:xfrm>
          </p:grpSpPr>
          <p:pic>
            <p:nvPicPr>
              <p:cNvPr id="1028" name="Picture 4" descr="Linkedin Logo Icon of Flat style - Available in SVG, PNG, EPS, AI &amp; Icon  fonts">
                <a:hlinkClick r:id="rId6"/>
                <a:extLst>
                  <a:ext uri="{FF2B5EF4-FFF2-40B4-BE49-F238E27FC236}">
                    <a16:creationId xmlns:a16="http://schemas.microsoft.com/office/drawing/2014/main" id="{CE419D65-CAAC-4140-800F-A33E93D6FE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62600" y="3334379"/>
                <a:ext cx="594212" cy="5942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40D5BF-0A33-4DBA-B5EA-905CA80462A9}"/>
                  </a:ext>
                </a:extLst>
              </p:cNvPr>
              <p:cNvSpPr txBox="1"/>
              <p:nvPr/>
            </p:nvSpPr>
            <p:spPr>
              <a:xfrm>
                <a:off x="2348869" y="3446819"/>
                <a:ext cx="33295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err="1">
                    <a:solidFill>
                      <a:srgbClr val="00B0F0"/>
                    </a:solidFill>
                    <a:hlinkClick r:id="rId6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nicolas-boeckh</a:t>
                </a:r>
                <a:endParaRPr lang="en-CH" sz="2800" dirty="0">
                  <a:solidFill>
                    <a:srgbClr val="00B0F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347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83C70-98CB-49DD-AF94-855B25D37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Downloading/running the workshop materials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0C416-3595-4862-B0AE-023092E47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64160"/>
          </a:xfrm>
        </p:spPr>
        <p:txBody>
          <a:bodyPr>
            <a:normAutofit/>
          </a:bodyPr>
          <a:lstStyle/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https://github.com/AtomicNicos/bsides-ncl-workshop</a:t>
            </a:r>
            <a:endParaRPr lang="en-US" dirty="0"/>
          </a:p>
          <a:p>
            <a:endParaRPr lang="en-US" dirty="0"/>
          </a:p>
          <a:p>
            <a:r>
              <a:rPr lang="en-US" dirty="0"/>
              <a:t>Either git clone it or click on the zip file and download/extract that.</a:t>
            </a:r>
          </a:p>
          <a:p>
            <a:endParaRPr lang="en-US" dirty="0"/>
          </a:p>
          <a:p>
            <a:r>
              <a:rPr lang="en-US" dirty="0"/>
              <a:t>Execute the run.sh (</a:t>
            </a:r>
            <a:r>
              <a:rPr lang="en-US" dirty="0" err="1"/>
              <a:t>MacOSx</a:t>
            </a:r>
            <a:r>
              <a:rPr lang="en-US" dirty="0"/>
              <a:t> and Linux) or run.bat (Windows) in your default shell environment.</a:t>
            </a:r>
          </a:p>
          <a:p>
            <a:endParaRPr lang="en-US" dirty="0"/>
          </a:p>
          <a:p>
            <a:r>
              <a:rPr lang="en-US" dirty="0"/>
              <a:t>When you are done, execute kill.sh / kill.bat</a:t>
            </a:r>
          </a:p>
          <a:p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70F63C-4739-45B9-9D6F-CF16A8E5F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1040" y="4613334"/>
            <a:ext cx="3322760" cy="18795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A065BC-17AB-4254-B84C-519C5781AF82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19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23F03-2447-47A2-91A9-FDAAFCA7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CF8910-6973-435E-91F1-60BEA3958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38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Work licensed under Creative Commons : CC-BY-SA (</a:t>
            </a:r>
            <a:r>
              <a:rPr lang="en-US" dirty="0" err="1">
                <a:hlinkClick r:id="rId3"/>
              </a:rPr>
              <a:t>legalcode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18DD1-0C91-491B-B0B5-F462180A8B66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D0D41B-97F1-4F22-A0B5-4A60137AC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08501"/>
            <a:ext cx="5266198" cy="1124996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520B612-280A-4223-A894-86DB5E73DA69}"/>
              </a:ext>
            </a:extLst>
          </p:cNvPr>
          <p:cNvGrpSpPr/>
          <p:nvPr/>
        </p:nvGrpSpPr>
        <p:grpSpPr>
          <a:xfrm>
            <a:off x="6867900" y="2602706"/>
            <a:ext cx="4485900" cy="3409849"/>
            <a:chOff x="6867900" y="2349500"/>
            <a:chExt cx="4485900" cy="340984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8465EA7-C4A1-45B7-9F96-5566408080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61693"/>
            <a:stretch/>
          </p:blipFill>
          <p:spPr>
            <a:xfrm>
              <a:off x="6867900" y="2349500"/>
              <a:ext cx="4485900" cy="150018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6DF8960-AFA8-4CA3-9C49-6987D4F4CB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51238"/>
            <a:stretch/>
          </p:blipFill>
          <p:spPr>
            <a:xfrm>
              <a:off x="6867900" y="3849688"/>
              <a:ext cx="4485900" cy="1909661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7EDF901-6F46-4F6D-AC74-F306877D741A}"/>
              </a:ext>
            </a:extLst>
          </p:cNvPr>
          <p:cNvSpPr txBox="1"/>
          <p:nvPr/>
        </p:nvSpPr>
        <p:spPr>
          <a:xfrm>
            <a:off x="1530298" y="3160888"/>
            <a:ext cx="3882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3200" dirty="0"/>
              <a:t>Open License</a:t>
            </a:r>
            <a:endParaRPr lang="en-CH" sz="3200" dirty="0"/>
          </a:p>
        </p:txBody>
      </p:sp>
    </p:spTree>
    <p:extLst>
      <p:ext uri="{BB962C8B-B14F-4D97-AF65-F5344CB8AC3E}">
        <p14:creationId xmlns:p14="http://schemas.microsoft.com/office/powerpoint/2010/main" val="206925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5E764EE-9947-47FA-AD1E-FDF879DBCE5F}"/>
              </a:ext>
            </a:extLst>
          </p:cNvPr>
          <p:cNvSpPr txBox="1"/>
          <p:nvPr/>
        </p:nvSpPr>
        <p:spPr>
          <a:xfrm>
            <a:off x="3048000" y="2521058"/>
            <a:ext cx="6096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Discord : @AtomicNicos#1404</a:t>
            </a:r>
          </a:p>
          <a:p>
            <a:pPr algn="ctr"/>
            <a:r>
              <a:rPr lang="en-US" sz="2800" dirty="0"/>
              <a:t>Slack : @AtomicNicos</a:t>
            </a:r>
          </a:p>
          <a:p>
            <a:pPr algn="ctr"/>
            <a:r>
              <a:rPr lang="en-US" sz="2800" dirty="0"/>
              <a:t>Twitter : @AtomicNicos</a:t>
            </a:r>
          </a:p>
          <a:p>
            <a:pPr algn="ctr"/>
            <a:r>
              <a:rPr lang="en-US" sz="2800" dirty="0"/>
              <a:t>LinkedIn : Nicolas-</a:t>
            </a:r>
            <a:r>
              <a:rPr lang="en-US" sz="2800" dirty="0" err="1"/>
              <a:t>boeckh</a:t>
            </a:r>
            <a:endParaRPr lang="en-US" sz="2800" dirty="0"/>
          </a:p>
        </p:txBody>
      </p:sp>
      <p:pic>
        <p:nvPicPr>
          <p:cNvPr id="28" name="Picture 2" descr="Dialogue | Training Journal">
            <a:extLst>
              <a:ext uri="{FF2B5EF4-FFF2-40B4-BE49-F238E27FC236}">
                <a16:creationId xmlns:a16="http://schemas.microsoft.com/office/drawing/2014/main" id="{0FAF135F-4A06-4CD2-9E85-A7752F517C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625" b="90000" l="14355" r="59355">
                        <a14:foregroundMark x1="25645" y1="73125" x2="25806" y2="77500"/>
                        <a14:foregroundMark x1="25968" y1="63750" x2="27581" y2="62500"/>
                        <a14:foregroundMark x1="46774" y1="65938" x2="48226" y2="64688"/>
                        <a14:foregroundMark x1="47742" y1="76250" x2="48871" y2="74688"/>
                        <a14:foregroundMark x1="36613" y1="11563" x2="41290" y2="12812"/>
                        <a14:foregroundMark x1="20161" y1="5625" x2="21613" y2="9375"/>
                        <a14:foregroundMark x1="14516" y1="17188" x2="14677" y2="25313"/>
                        <a14:foregroundMark x1="59355" y1="30312" x2="58387" y2="37188"/>
                        <a14:foregroundMark x1="47903" y1="8750" x2="47903" y2="8750"/>
                        <a14:foregroundMark x1="49516" y1="10625" x2="49677" y2="106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207" r="36681"/>
          <a:stretch/>
        </p:blipFill>
        <p:spPr bwMode="auto">
          <a:xfrm>
            <a:off x="9726490" y="2669586"/>
            <a:ext cx="1533525" cy="151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495D0C0B-2645-461F-81B3-6130084B8DA6}"/>
              </a:ext>
            </a:extLst>
          </p:cNvPr>
          <p:cNvSpPr txBox="1">
            <a:spLocks/>
          </p:cNvSpPr>
          <p:nvPr/>
        </p:nvSpPr>
        <p:spPr>
          <a:xfrm>
            <a:off x="744415" y="2766219"/>
            <a:ext cx="15335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dirty="0"/>
              <a:t>AMA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78052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FEEB2-056B-41A5-A0BD-B0434D77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new </a:t>
            </a:r>
            <a:r>
              <a:rPr lang="en-US" sz="2400" dirty="0"/>
              <a:t>(as of Wednesday)</a:t>
            </a:r>
            <a:r>
              <a:rPr lang="en-US" dirty="0"/>
              <a:t> OWASP Top 10</a:t>
            </a:r>
            <a:endParaRPr lang="en-CH" dirty="0"/>
          </a:p>
        </p:txBody>
      </p:sp>
      <p:pic>
        <p:nvPicPr>
          <p:cNvPr id="1026" name="Picture 2" descr="Mapping of the relationship between the Top 10 2017 and the new Top 10 2021">
            <a:extLst>
              <a:ext uri="{FF2B5EF4-FFF2-40B4-BE49-F238E27FC236}">
                <a16:creationId xmlns:a16="http://schemas.microsoft.com/office/drawing/2014/main" id="{C16829B5-B554-400B-A833-D6FA5CBCA3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01643"/>
            <a:ext cx="10515600" cy="28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A1E187-C21E-40A3-A690-3D8BAA3BAC2F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77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FEEB2-056B-41A5-A0BD-B0434D77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A01:2021-Broken Access Control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F847C-203F-4D91-B4B2-26BCF2536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Previously A05:2017</a:t>
            </a:r>
          </a:p>
          <a:p>
            <a:endParaRPr lang="en-US" dirty="0"/>
          </a:p>
          <a:p>
            <a:r>
              <a:rPr lang="en-US" dirty="0"/>
              <a:t>Unauthorized access to service resources</a:t>
            </a:r>
          </a:p>
          <a:p>
            <a:endParaRPr lang="en-US" dirty="0"/>
          </a:p>
          <a:p>
            <a:r>
              <a:rPr lang="en-US" dirty="0"/>
              <a:t>Remediation: </a:t>
            </a:r>
          </a:p>
          <a:p>
            <a:pPr lvl="1"/>
            <a:r>
              <a:rPr lang="en-US" dirty="0"/>
              <a:t>Deny by default</a:t>
            </a:r>
          </a:p>
          <a:p>
            <a:pPr lvl="1"/>
            <a:r>
              <a:rPr lang="en-US" dirty="0"/>
              <a:t>Enforcement of Access control by a trusted service, usually in the “backend”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86155A-978B-455A-977A-EC03A976E35D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1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FEEB2-056B-41A5-A0BD-B0434D77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A02:2021-Cryptographic Failures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00C95-F4AC-4681-BF53-4E780ABA4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Previously A03:2017-Sensitive Data Exposure</a:t>
            </a:r>
          </a:p>
          <a:p>
            <a:endParaRPr lang="en-US" dirty="0"/>
          </a:p>
          <a:p>
            <a:r>
              <a:rPr lang="en-US" dirty="0"/>
              <a:t>Clear text information exchange and storage, use of weak cryptographic algorithms, missing security directives, non-verification of server certificates.</a:t>
            </a:r>
          </a:p>
          <a:p>
            <a:endParaRPr lang="en-US" dirty="0"/>
          </a:p>
          <a:p>
            <a:r>
              <a:rPr lang="en-US" dirty="0"/>
              <a:t>Remediation:</a:t>
            </a:r>
          </a:p>
          <a:p>
            <a:pPr lvl="1"/>
            <a:r>
              <a:rPr lang="en-US" dirty="0"/>
              <a:t>Classify all data</a:t>
            </a:r>
          </a:p>
          <a:p>
            <a:pPr lvl="1"/>
            <a:r>
              <a:rPr lang="en-US" dirty="0"/>
              <a:t>Encrypt sensitive data at rest</a:t>
            </a:r>
          </a:p>
          <a:p>
            <a:pPr lvl="1"/>
            <a:r>
              <a:rPr lang="en-US" dirty="0"/>
              <a:t>During transit, use TLS with PFS. Enforce encryption with HSTS directives</a:t>
            </a:r>
            <a:endParaRPr lang="en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589A6F-EC8E-48AF-9A53-052F73276A91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94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FEEB2-056B-41A5-A0BD-B0434D77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A03:2021-Injection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26059-7121-49E2-8F80-6530F4AD9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Previously A01:2017 and merged with A07:2017-Cross-Site Scripting (XSS)</a:t>
            </a:r>
          </a:p>
          <a:p>
            <a:endParaRPr lang="en-US" dirty="0"/>
          </a:p>
          <a:p>
            <a:r>
              <a:rPr lang="en-US" dirty="0"/>
              <a:t>Missing validation, filtration and sanitization of user-supplied data. Dynamic queries</a:t>
            </a:r>
          </a:p>
          <a:p>
            <a:endParaRPr lang="en-US" dirty="0"/>
          </a:p>
          <a:p>
            <a:r>
              <a:rPr lang="en-US" dirty="0"/>
              <a:t>Remediation:</a:t>
            </a:r>
          </a:p>
          <a:p>
            <a:pPr lvl="1"/>
            <a:r>
              <a:rPr lang="en-US" dirty="0"/>
              <a:t>Keep data separate from queries, escape all special characters</a:t>
            </a:r>
          </a:p>
          <a:p>
            <a:pPr lvl="1"/>
            <a:r>
              <a:rPr lang="en-US" dirty="0"/>
              <a:t>Enforce query limitations to hinder mass disclosures</a:t>
            </a:r>
          </a:p>
          <a:p>
            <a:pPr lvl="1"/>
            <a:r>
              <a:rPr lang="en-US" dirty="0"/>
              <a:t>Avoid relying on user reference of database structures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9B8FFA-F6AE-4B14-85B7-74B75D5E7DAE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40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FEEB2-056B-41A5-A0BD-B0434D77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A04:2021-Insecure Design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314E3-746A-4B45-93FD-0678A93BD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in OWASP Top 10 2021</a:t>
            </a:r>
          </a:p>
          <a:p>
            <a:endParaRPr lang="en-US" dirty="0"/>
          </a:p>
          <a:p>
            <a:r>
              <a:rPr lang="en-US" dirty="0"/>
              <a:t>Missing controls and logic validation</a:t>
            </a:r>
          </a:p>
          <a:p>
            <a:endParaRPr lang="en-US" dirty="0"/>
          </a:p>
          <a:p>
            <a:r>
              <a:rPr lang="en-US" dirty="0"/>
              <a:t>Remediation:</a:t>
            </a:r>
          </a:p>
          <a:p>
            <a:pPr lvl="1"/>
            <a:r>
              <a:rPr lang="en-US" dirty="0"/>
              <a:t>Secure SDLC establishment</a:t>
            </a:r>
          </a:p>
          <a:p>
            <a:pPr lvl="1"/>
            <a:r>
              <a:rPr lang="en-US" dirty="0"/>
              <a:t>Use Threat Modelling</a:t>
            </a:r>
          </a:p>
          <a:p>
            <a:pPr lvl="1"/>
            <a:r>
              <a:rPr lang="en-US" dirty="0"/>
              <a:t>Write Unit/Integration Tests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655831-C89A-4402-A7D9-6352FFE1F0DA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59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FEEB2-056B-41A5-A0BD-B0434D77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A05:2021-Security Misconfiguration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A4F7D-A02E-4552-B0F3-258D82353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Previously A06:2017 and merged with A07:2017-XML External Entities (XXE)</a:t>
            </a:r>
          </a:p>
          <a:p>
            <a:endParaRPr lang="en-US" sz="2400" dirty="0"/>
          </a:p>
          <a:p>
            <a:r>
              <a:rPr lang="en-US" dirty="0"/>
              <a:t>Lack of hardening, extraneous features, default accounts/credentials, disabled security features, out of date software, etc.</a:t>
            </a:r>
          </a:p>
          <a:p>
            <a:endParaRPr lang="en-US" dirty="0"/>
          </a:p>
          <a:p>
            <a:r>
              <a:rPr lang="en-US" dirty="0"/>
              <a:t>Remediation:</a:t>
            </a:r>
          </a:p>
          <a:p>
            <a:pPr lvl="1"/>
            <a:r>
              <a:rPr lang="en-US" dirty="0"/>
              <a:t>Hardening over time</a:t>
            </a:r>
          </a:p>
          <a:p>
            <a:pPr lvl="1"/>
            <a:r>
              <a:rPr lang="en-US" dirty="0"/>
              <a:t>Segmented application architecture, with containerization, segmentation or cloud security groups</a:t>
            </a:r>
          </a:p>
          <a:p>
            <a:endParaRPr lang="en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DB5C6D-9B55-4171-87EF-B675C6C593EE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72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FEEB2-056B-41A5-A0BD-B0434D77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A06:2021-Vulnerable and Outdated Components</a:t>
            </a:r>
            <a:endParaRPr lang="en-CH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9605E-8C3E-49C1-A023-4EF1C9D80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Previously A09:2017-Using Components with Known Vulnerabilities</a:t>
            </a:r>
          </a:p>
          <a:p>
            <a:endParaRPr lang="en-US" dirty="0"/>
          </a:p>
          <a:p>
            <a:r>
              <a:rPr lang="en-US" dirty="0"/>
              <a:t>Lack of asset inventory, irregular or no vulnerability scans, missing upgrades, regular patch cycle.</a:t>
            </a:r>
          </a:p>
          <a:p>
            <a:endParaRPr lang="en-US" dirty="0"/>
          </a:p>
          <a:p>
            <a:r>
              <a:rPr lang="en-US" dirty="0"/>
              <a:t>Remediation:</a:t>
            </a:r>
          </a:p>
          <a:p>
            <a:pPr lvl="1"/>
            <a:r>
              <a:rPr lang="en-US" dirty="0"/>
              <a:t>Patch Management Process</a:t>
            </a:r>
          </a:p>
          <a:p>
            <a:pPr lvl="1"/>
            <a:r>
              <a:rPr lang="en-US" dirty="0"/>
              <a:t>Source Management</a:t>
            </a:r>
          </a:p>
          <a:p>
            <a:pPr lvl="1"/>
            <a:r>
              <a:rPr lang="en-US" dirty="0"/>
              <a:t>Monitor for maintenance issues</a:t>
            </a:r>
            <a:endParaRPr lang="en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40CCBC-DC69-449F-9AA0-BEE0BAC23E18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155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5921</TotalTime>
  <Words>862</Words>
  <Application>Microsoft Office PowerPoint</Application>
  <PresentationFormat>Widescreen</PresentationFormat>
  <Paragraphs>185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Roboto</vt:lpstr>
      <vt:lpstr>Office Theme</vt:lpstr>
      <vt:lpstr>Make AppSec Weird Again</vt:lpstr>
      <vt:lpstr>PowerPoint Presentation</vt:lpstr>
      <vt:lpstr>The new (as of Wednesday) OWASP Top 10</vt:lpstr>
      <vt:lpstr>A01:2021-Broken Access Control</vt:lpstr>
      <vt:lpstr>A02:2021-Cryptographic Failures</vt:lpstr>
      <vt:lpstr>A03:2021-Injection</vt:lpstr>
      <vt:lpstr>A04:2021-Insecure Design</vt:lpstr>
      <vt:lpstr>A05:2021-Security Misconfiguration</vt:lpstr>
      <vt:lpstr>A06:2021-Vulnerable and Outdated Components</vt:lpstr>
      <vt:lpstr>A07:2021-Identification and Authentication Failures</vt:lpstr>
      <vt:lpstr>A08:2021-Software and Data Integrity Failures</vt:lpstr>
      <vt:lpstr>A09:2021-Security Logging and Monitoring Failures</vt:lpstr>
      <vt:lpstr>A10:2021-Server-side Request Forgery</vt:lpstr>
      <vt:lpstr>Explaining XSS</vt:lpstr>
      <vt:lpstr>Explaining Validation</vt:lpstr>
      <vt:lpstr>Validating “is it a number”</vt:lpstr>
      <vt:lpstr>Validating “is it an email”</vt:lpstr>
      <vt:lpstr>Playground</vt:lpstr>
      <vt:lpstr>Installing Docker</vt:lpstr>
      <vt:lpstr>Downloading/running the workshop materials</vt:lpstr>
      <vt:lpstr>Availability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Dissecting the ENISA baseline recommendations for IoT security</dc:title>
  <dc:creator>Nicolas Richard Walter Boeckh</dc:creator>
  <cp:lastModifiedBy>Nicolas Richard Walter Boeckh</cp:lastModifiedBy>
  <cp:revision>182</cp:revision>
  <dcterms:created xsi:type="dcterms:W3CDTF">2021-01-07T14:00:40Z</dcterms:created>
  <dcterms:modified xsi:type="dcterms:W3CDTF">2021-09-11T15:33:44Z</dcterms:modified>
</cp:coreProperties>
</file>