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71" r:id="rId4"/>
    <p:sldId id="272" r:id="rId5"/>
    <p:sldId id="273" r:id="rId6"/>
    <p:sldId id="275" r:id="rId7"/>
    <p:sldId id="280" r:id="rId8"/>
    <p:sldId id="278" r:id="rId9"/>
    <p:sldId id="279" r:id="rId10"/>
    <p:sldId id="307" r:id="rId11"/>
    <p:sldId id="294" r:id="rId12"/>
    <p:sldId id="315" r:id="rId13"/>
    <p:sldId id="289" r:id="rId14"/>
    <p:sldId id="290" r:id="rId15"/>
    <p:sldId id="293" r:id="rId16"/>
    <p:sldId id="291" r:id="rId17"/>
    <p:sldId id="292" r:id="rId18"/>
    <p:sldId id="316" r:id="rId19"/>
    <p:sldId id="301" r:id="rId20"/>
    <p:sldId id="313" r:id="rId21"/>
    <p:sldId id="312" r:id="rId22"/>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7171"/>
    <a:srgbClr val="00FF00"/>
    <a:srgbClr val="D58C2E"/>
    <a:srgbClr val="FFCC00"/>
    <a:srgbClr val="C9492C"/>
    <a:srgbClr val="29AF8C"/>
    <a:srgbClr val="1B8065"/>
    <a:srgbClr val="4C3A7C"/>
    <a:srgbClr val="97BE49"/>
    <a:srgbClr val="3E9D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8" autoAdjust="0"/>
    <p:restoredTop sz="86722" autoAdjust="0"/>
  </p:normalViewPr>
  <p:slideViewPr>
    <p:cSldViewPr snapToGrid="0">
      <p:cViewPr varScale="1">
        <p:scale>
          <a:sx n="99" d="100"/>
          <a:sy n="99" d="100"/>
        </p:scale>
        <p:origin x="714" y="78"/>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CH"/>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393A2D7C-8946-4477-B728-E965586E4053}" type="datetimeFigureOut">
              <a:rPr lang="en-CH" smtClean="0"/>
              <a:t>19/03/2021</a:t>
            </a:fld>
            <a:endParaRPr lang="en-CH"/>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CH"/>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CH"/>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59241644-66C6-4D91-96DF-61FD632CADD7}" type="slidenum">
              <a:rPr lang="en-CH" smtClean="0"/>
              <a:t>‹#›</a:t>
            </a:fld>
            <a:endParaRPr lang="en-CH"/>
          </a:p>
        </p:txBody>
      </p:sp>
    </p:spTree>
    <p:extLst>
      <p:ext uri="{BB962C8B-B14F-4D97-AF65-F5344CB8AC3E}">
        <p14:creationId xmlns:p14="http://schemas.microsoft.com/office/powerpoint/2010/main" val="2371173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[15s - </a:t>
            </a:r>
            <a:r>
              <a:rPr lang="fr-CH" dirty="0"/>
              <a:t>00:15-00:30</a:t>
            </a:r>
            <a:r>
              <a:rPr lang="en-US" dirty="0"/>
              <a:t>]</a:t>
            </a:r>
          </a:p>
          <a:p>
            <a:r>
              <a:rPr lang="en-US" dirty="0" err="1"/>
              <a:t>Whoami</a:t>
            </a:r>
            <a:r>
              <a:rPr lang="en-US" dirty="0"/>
              <a:t> ? (*)</a:t>
            </a:r>
          </a:p>
          <a:p>
            <a:endParaRPr lang="en-US" dirty="0"/>
          </a:p>
          <a:p>
            <a:r>
              <a:rPr lang="en-US" dirty="0"/>
              <a:t>I am Nicolas Boeckh, I usually go by </a:t>
            </a:r>
            <a:r>
              <a:rPr lang="en-US" dirty="0" err="1"/>
              <a:t>AtomicNicos</a:t>
            </a:r>
            <a:r>
              <a:rPr lang="en-US" dirty="0"/>
              <a:t> on the Internet and I am a student from Switzerland.</a:t>
            </a:r>
          </a:p>
          <a:p>
            <a:endParaRPr lang="en-US" dirty="0"/>
          </a:p>
          <a:p>
            <a:r>
              <a:rPr lang="en-US" dirty="0"/>
              <a:t>I am a rookie speaker and a rookie in infosec, and this talk will be based on my own experiences and opinions.</a:t>
            </a:r>
          </a:p>
        </p:txBody>
      </p:sp>
      <p:sp>
        <p:nvSpPr>
          <p:cNvPr id="4" name="Slide Number Placeholder 3"/>
          <p:cNvSpPr>
            <a:spLocks noGrp="1"/>
          </p:cNvSpPr>
          <p:nvPr>
            <p:ph type="sldNum" sz="quarter" idx="5"/>
          </p:nvPr>
        </p:nvSpPr>
        <p:spPr/>
        <p:txBody>
          <a:bodyPr/>
          <a:lstStyle/>
          <a:p>
            <a:fld id="{59241644-66C6-4D91-96DF-61FD632CADD7}" type="slidenum">
              <a:rPr lang="en-CH" smtClean="0"/>
              <a:t>1</a:t>
            </a:fld>
            <a:endParaRPr lang="en-CH"/>
          </a:p>
        </p:txBody>
      </p:sp>
    </p:spTree>
    <p:extLst>
      <p:ext uri="{BB962C8B-B14F-4D97-AF65-F5344CB8AC3E}">
        <p14:creationId xmlns:p14="http://schemas.microsoft.com/office/powerpoint/2010/main" val="1707152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[30s – 09:05-09:35]</a:t>
            </a:r>
          </a:p>
          <a:p>
            <a:r>
              <a:rPr lang="en-US" dirty="0"/>
              <a:t>So what risks and threats is IoT the subject of ? </a:t>
            </a:r>
          </a:p>
          <a:p>
            <a:endParaRPr lang="en-US" dirty="0"/>
          </a:p>
          <a:p>
            <a:r>
              <a:rPr lang="en-US" dirty="0"/>
              <a:t>Well, in the context of information storage (*), you’ll probably have an SD card reader baked in or attached to your chip assortment, which can contain log files, configuration files, </a:t>
            </a:r>
            <a:r>
              <a:rPr lang="en-US" dirty="0" err="1"/>
              <a:t>ssh</a:t>
            </a:r>
            <a:r>
              <a:rPr lang="en-US" dirty="0"/>
              <a:t> files, and these kinds of juicy things that probably shouldn’t be in the clear like that.</a:t>
            </a:r>
          </a:p>
          <a:p>
            <a:endParaRPr lang="en-US" dirty="0"/>
          </a:p>
          <a:p>
            <a:r>
              <a:rPr lang="en-US" dirty="0"/>
              <a:t>This is not to say that the data should be (*) embedded in the source code of the micro-processor, as it is possible to retrieve the static values within the assembly code.</a:t>
            </a:r>
          </a:p>
        </p:txBody>
      </p:sp>
      <p:sp>
        <p:nvSpPr>
          <p:cNvPr id="4" name="Slide Number Placeholder 3"/>
          <p:cNvSpPr>
            <a:spLocks noGrp="1"/>
          </p:cNvSpPr>
          <p:nvPr>
            <p:ph type="sldNum" sz="quarter" idx="5"/>
          </p:nvPr>
        </p:nvSpPr>
        <p:spPr/>
        <p:txBody>
          <a:bodyPr/>
          <a:lstStyle/>
          <a:p>
            <a:fld id="{59241644-66C6-4D91-96DF-61FD632CADD7}" type="slidenum">
              <a:rPr lang="en-CH" smtClean="0"/>
              <a:t>10</a:t>
            </a:fld>
            <a:endParaRPr lang="en-CH"/>
          </a:p>
        </p:txBody>
      </p:sp>
    </p:spTree>
    <p:extLst>
      <p:ext uri="{BB962C8B-B14F-4D97-AF65-F5344CB8AC3E}">
        <p14:creationId xmlns:p14="http://schemas.microsoft.com/office/powerpoint/2010/main" val="1775024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[40s – 09:35-10:15]</a:t>
            </a:r>
          </a:p>
          <a:p>
            <a:r>
              <a:rPr lang="en-US" dirty="0"/>
              <a:t>There are a few ways that IoT devices (*) can transmit data, for example via (*) Bluetooth Low Energy which is a plaintext byte stream that can passively be observed or actively attacked.</a:t>
            </a:r>
          </a:p>
          <a:p>
            <a:r>
              <a:rPr lang="en-US" dirty="0"/>
              <a:t>As an example (*), tautology0 – fellow infosec happy hour joiner and </a:t>
            </a:r>
            <a:r>
              <a:rPr lang="en-US" dirty="0" err="1"/>
              <a:t>buckfast</a:t>
            </a:r>
            <a:r>
              <a:rPr lang="en-US" dirty="0"/>
              <a:t> enthusiast – has published a tweet thread about breaking a Bluetooth Low Energy smart lock, which can be found on the </a:t>
            </a:r>
            <a:r>
              <a:rPr lang="en-US" dirty="0" err="1"/>
              <a:t>PenTestPartner’s</a:t>
            </a:r>
            <a:r>
              <a:rPr lang="en-US" dirty="0"/>
              <a:t> website linked here.</a:t>
            </a:r>
          </a:p>
          <a:p>
            <a:endParaRPr lang="en-US" dirty="0"/>
          </a:p>
          <a:p>
            <a:r>
              <a:rPr lang="en-US" dirty="0"/>
              <a:t>The same can go for (*) </a:t>
            </a:r>
            <a:r>
              <a:rPr lang="en-US" dirty="0" err="1"/>
              <a:t>LoRa</a:t>
            </a:r>
            <a:r>
              <a:rPr lang="en-US" dirty="0"/>
              <a:t> transmissions, which are plaintext bytes that can feasibly be received on any compatible RF receiver.</a:t>
            </a:r>
          </a:p>
          <a:p>
            <a:endParaRPr lang="en-US" dirty="0"/>
          </a:p>
          <a:p>
            <a:r>
              <a:rPr lang="en-US" dirty="0"/>
              <a:t>Finally, packet capture (*) and other methods have been extensively documented for compromising local networks.</a:t>
            </a:r>
          </a:p>
        </p:txBody>
      </p:sp>
      <p:sp>
        <p:nvSpPr>
          <p:cNvPr id="4" name="Slide Number Placeholder 3"/>
          <p:cNvSpPr>
            <a:spLocks noGrp="1"/>
          </p:cNvSpPr>
          <p:nvPr>
            <p:ph type="sldNum" sz="quarter" idx="5"/>
          </p:nvPr>
        </p:nvSpPr>
        <p:spPr/>
        <p:txBody>
          <a:bodyPr/>
          <a:lstStyle/>
          <a:p>
            <a:fld id="{59241644-66C6-4D91-96DF-61FD632CADD7}" type="slidenum">
              <a:rPr lang="en-CH" smtClean="0"/>
              <a:t>11</a:t>
            </a:fld>
            <a:endParaRPr lang="en-CH"/>
          </a:p>
        </p:txBody>
      </p:sp>
    </p:spTree>
    <p:extLst>
      <p:ext uri="{BB962C8B-B14F-4D97-AF65-F5344CB8AC3E}">
        <p14:creationId xmlns:p14="http://schemas.microsoft.com/office/powerpoint/2010/main" val="806402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[40s – 09:35-10:15]</a:t>
            </a:r>
          </a:p>
          <a:p>
            <a:r>
              <a:rPr lang="en-US" dirty="0"/>
              <a:t>There are a few ways that IoT devices (*) can transmit data, for example via (*) Bluetooth Low Energy which is a plaintext byte stream that can passively be observed or actively attacked.</a:t>
            </a:r>
          </a:p>
          <a:p>
            <a:r>
              <a:rPr lang="en-US" dirty="0"/>
              <a:t>As an example (*), tautology0 – fellow infosec happy hour joiner and </a:t>
            </a:r>
            <a:r>
              <a:rPr lang="en-US" dirty="0" err="1"/>
              <a:t>buckfast</a:t>
            </a:r>
            <a:r>
              <a:rPr lang="en-US" dirty="0"/>
              <a:t> enthusiast – has published a tweet thread about breaking a Bluetooth Low Energy smart lock, which can be found on the </a:t>
            </a:r>
            <a:r>
              <a:rPr lang="en-US" dirty="0" err="1"/>
              <a:t>PenTestPartner’s</a:t>
            </a:r>
            <a:r>
              <a:rPr lang="en-US" dirty="0"/>
              <a:t> website linked here.</a:t>
            </a:r>
          </a:p>
          <a:p>
            <a:endParaRPr lang="en-US" dirty="0"/>
          </a:p>
          <a:p>
            <a:r>
              <a:rPr lang="en-US" dirty="0"/>
              <a:t>The same can go for (*) </a:t>
            </a:r>
            <a:r>
              <a:rPr lang="en-US" dirty="0" err="1"/>
              <a:t>LoRa</a:t>
            </a:r>
            <a:r>
              <a:rPr lang="en-US" dirty="0"/>
              <a:t> transmissions, which are plaintext bytes that can feasibly be received on any compatible RF receiver.</a:t>
            </a:r>
          </a:p>
          <a:p>
            <a:endParaRPr lang="en-US" dirty="0"/>
          </a:p>
          <a:p>
            <a:r>
              <a:rPr lang="en-US" dirty="0"/>
              <a:t>Finally, packet capture (*) and other methods have been extensively documented for compromising local networks.</a:t>
            </a:r>
          </a:p>
        </p:txBody>
      </p:sp>
      <p:sp>
        <p:nvSpPr>
          <p:cNvPr id="4" name="Slide Number Placeholder 3"/>
          <p:cNvSpPr>
            <a:spLocks noGrp="1"/>
          </p:cNvSpPr>
          <p:nvPr>
            <p:ph type="sldNum" sz="quarter" idx="5"/>
          </p:nvPr>
        </p:nvSpPr>
        <p:spPr/>
        <p:txBody>
          <a:bodyPr/>
          <a:lstStyle/>
          <a:p>
            <a:fld id="{59241644-66C6-4D91-96DF-61FD632CADD7}" type="slidenum">
              <a:rPr lang="en-CH" smtClean="0"/>
              <a:t>12</a:t>
            </a:fld>
            <a:endParaRPr lang="en-CH"/>
          </a:p>
        </p:txBody>
      </p:sp>
    </p:spTree>
    <p:extLst>
      <p:ext uri="{BB962C8B-B14F-4D97-AF65-F5344CB8AC3E}">
        <p14:creationId xmlns:p14="http://schemas.microsoft.com/office/powerpoint/2010/main" val="3131183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[50s – 12:10-13:00]</a:t>
            </a:r>
          </a:p>
          <a:p>
            <a:r>
              <a:rPr lang="en-US" b="0" dirty="0">
                <a:solidFill>
                  <a:srgbClr val="FFFFFF"/>
                </a:solidFill>
                <a:effectLst/>
                <a:latin typeface="Consolas" panose="020B0609020204030204" pitchFamily="49" charset="0"/>
              </a:rPr>
              <a:t>I can now tell you of a story that embodies these risks, that a Dutch security researcher shared with me, and (*).</a:t>
            </a:r>
          </a:p>
          <a:p>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They bought an IoT watch (*) that allowed to track children for their non-existing "child“, registered it and installed the accompanying app.</a:t>
            </a:r>
          </a:p>
          <a:p>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They then observed some communication by the application, and so inserted </a:t>
            </a:r>
            <a:r>
              <a:rPr lang="en-US" b="0" dirty="0" err="1">
                <a:solidFill>
                  <a:srgbClr val="FFFFFF"/>
                </a:solidFill>
                <a:effectLst/>
                <a:latin typeface="Consolas" panose="020B0609020204030204" pitchFamily="49" charset="0"/>
              </a:rPr>
              <a:t>Burpsuite</a:t>
            </a:r>
            <a:r>
              <a:rPr lang="en-US" b="0" dirty="0">
                <a:solidFill>
                  <a:srgbClr val="FFFFFF"/>
                </a:solidFill>
                <a:effectLst/>
                <a:latin typeface="Consolas" panose="020B0609020204030204" pitchFamily="49" charset="0"/>
              </a:rPr>
              <a:t> in the middle.</a:t>
            </a:r>
          </a:p>
          <a:p>
            <a:endParaRPr lang="en-US" b="0" dirty="0">
              <a:solidFill>
                <a:srgbClr val="FFFFFF"/>
              </a:solidFill>
              <a:effectLst/>
              <a:latin typeface="Consolas" panose="020B0609020204030204" pitchFamily="49" charset="0"/>
            </a:endParaRPr>
          </a:p>
          <a:p>
            <a:r>
              <a:rPr lang="en-US" b="0" dirty="0">
                <a:solidFill>
                  <a:srgbClr val="BBBBBB"/>
                </a:solidFill>
                <a:effectLst/>
                <a:latin typeface="Consolas" panose="020B0609020204030204" pitchFamily="49" charset="0"/>
              </a:rPr>
              <a:t>The application would query the server by using an id, which retrieved the location of the watch.</a:t>
            </a:r>
          </a:p>
          <a:p>
            <a:endParaRPr lang="en-US" b="0" dirty="0">
              <a:solidFill>
                <a:srgbClr val="BBBBBB"/>
              </a:solidFill>
              <a:effectLst/>
              <a:latin typeface="Consolas" panose="020B0609020204030204" pitchFamily="49" charset="0"/>
            </a:endParaRPr>
          </a:p>
          <a:p>
            <a:r>
              <a:rPr lang="en-US" b="0" dirty="0">
                <a:solidFill>
                  <a:srgbClr val="BBBBBB"/>
                </a:solidFill>
                <a:effectLst/>
                <a:latin typeface="Consolas" panose="020B0609020204030204" pitchFamily="49" charset="0"/>
              </a:rPr>
              <a:t>What did they do ? They changed the id. And the location data changed.</a:t>
            </a:r>
          </a:p>
          <a:p>
            <a:endParaRPr lang="en-US" b="0" dirty="0">
              <a:solidFill>
                <a:srgbClr val="BBBBBB"/>
              </a:solidFill>
              <a:effectLst/>
              <a:latin typeface="Consolas" panose="020B0609020204030204" pitchFamily="49" charset="0"/>
            </a:endParaRPr>
          </a:p>
          <a:p>
            <a:r>
              <a:rPr lang="en-US" b="0" dirty="0">
                <a:solidFill>
                  <a:srgbClr val="BBBBBB"/>
                </a:solidFill>
                <a:effectLst/>
                <a:latin typeface="Consolas" panose="020B0609020204030204" pitchFamily="49" charset="0"/>
              </a:rPr>
              <a:t>They then tried to replicate the retrieval, which didn’t exactly work out.</a:t>
            </a:r>
          </a:p>
          <a:p>
            <a:endParaRPr lang="en-US" b="0" dirty="0">
              <a:solidFill>
                <a:srgbClr val="BBBBBB"/>
              </a:solidFill>
              <a:effectLst/>
              <a:latin typeface="Consolas" panose="020B0609020204030204" pitchFamily="49" charset="0"/>
            </a:endParaRPr>
          </a:p>
          <a:p>
            <a:r>
              <a:rPr lang="en-US" b="0" dirty="0">
                <a:solidFill>
                  <a:srgbClr val="BBBBBB"/>
                </a:solidFill>
                <a:effectLst/>
                <a:latin typeface="Consolas" panose="020B0609020204030204" pitchFamily="49" charset="0"/>
              </a:rPr>
              <a:t>The service required a sufficient level of authentication but not of authorization on the data it requested, and thus enabled access to the locations of potentially hundreds of thousands of children.</a:t>
            </a:r>
          </a:p>
          <a:p>
            <a:endParaRPr lang="en-US" b="0" dirty="0">
              <a:solidFill>
                <a:srgbClr val="BBBBBB"/>
              </a:solidFill>
              <a:effectLst/>
              <a:latin typeface="Consolas" panose="020B0609020204030204" pitchFamily="49" charset="0"/>
            </a:endParaRPr>
          </a:p>
          <a:p>
            <a:r>
              <a:rPr lang="en-US" b="0" dirty="0">
                <a:solidFill>
                  <a:srgbClr val="BBBBBB"/>
                </a:solidFill>
                <a:effectLst/>
                <a:latin typeface="Consolas" panose="020B0609020204030204" pitchFamily="49" charset="0"/>
              </a:rPr>
              <a:t>This issue, which implicated a third party, has in the meantime been fixed.</a:t>
            </a:r>
          </a:p>
        </p:txBody>
      </p:sp>
      <p:sp>
        <p:nvSpPr>
          <p:cNvPr id="4" name="Slide Number Placeholder 3"/>
          <p:cNvSpPr>
            <a:spLocks noGrp="1"/>
          </p:cNvSpPr>
          <p:nvPr>
            <p:ph type="sldNum" sz="quarter" idx="5"/>
          </p:nvPr>
        </p:nvSpPr>
        <p:spPr/>
        <p:txBody>
          <a:bodyPr/>
          <a:lstStyle/>
          <a:p>
            <a:fld id="{59241644-66C6-4D91-96DF-61FD632CADD7}" type="slidenum">
              <a:rPr lang="en-CH" smtClean="0"/>
              <a:t>13</a:t>
            </a:fld>
            <a:endParaRPr lang="en-CH"/>
          </a:p>
        </p:txBody>
      </p:sp>
    </p:spTree>
    <p:extLst>
      <p:ext uri="{BB962C8B-B14F-4D97-AF65-F5344CB8AC3E}">
        <p14:creationId xmlns:p14="http://schemas.microsoft.com/office/powerpoint/2010/main" val="3311320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[20s – 15:00-15:20]</a:t>
            </a:r>
          </a:p>
          <a:p>
            <a:r>
              <a:rPr lang="en-US" dirty="0"/>
              <a:t>Let’s get into the heart of the subject.</a:t>
            </a:r>
          </a:p>
          <a:p>
            <a:endParaRPr lang="en-US" dirty="0"/>
          </a:p>
          <a:p>
            <a:r>
              <a:rPr lang="en-US" dirty="0"/>
              <a:t>Given what we just saw, I’m sad to report that with an attack surface that large, there is no way to stop all the risks that can affect our ecosystem. </a:t>
            </a:r>
          </a:p>
          <a:p>
            <a:endParaRPr lang="en-US" dirty="0"/>
          </a:p>
          <a:p>
            <a:r>
              <a:rPr lang="en-US" dirty="0"/>
              <a:t>What we can do (*) is mitigate the risks by making it more complicated to get </a:t>
            </a:r>
            <a:r>
              <a:rPr lang="en-US" dirty="0" err="1"/>
              <a:t>punked</a:t>
            </a:r>
            <a:r>
              <a:rPr lang="en-US" dirty="0"/>
              <a:t>.</a:t>
            </a:r>
          </a:p>
        </p:txBody>
      </p:sp>
      <p:sp>
        <p:nvSpPr>
          <p:cNvPr id="4" name="Slide Number Placeholder 3"/>
          <p:cNvSpPr>
            <a:spLocks noGrp="1"/>
          </p:cNvSpPr>
          <p:nvPr>
            <p:ph type="sldNum" sz="quarter" idx="5"/>
          </p:nvPr>
        </p:nvSpPr>
        <p:spPr/>
        <p:txBody>
          <a:bodyPr/>
          <a:lstStyle/>
          <a:p>
            <a:fld id="{59241644-66C6-4D91-96DF-61FD632CADD7}" type="slidenum">
              <a:rPr lang="en-CH" smtClean="0"/>
              <a:t>14</a:t>
            </a:fld>
            <a:endParaRPr lang="en-CH"/>
          </a:p>
        </p:txBody>
      </p:sp>
    </p:spTree>
    <p:extLst>
      <p:ext uri="{BB962C8B-B14F-4D97-AF65-F5344CB8AC3E}">
        <p14:creationId xmlns:p14="http://schemas.microsoft.com/office/powerpoint/2010/main" val="4037584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[40s – 15:20-16:00]</a:t>
            </a:r>
          </a:p>
          <a:p>
            <a:pPr defTabSz="990752">
              <a:defRPr/>
            </a:pPr>
            <a:r>
              <a:rPr lang="fr-CH" dirty="0"/>
              <a:t>In </a:t>
            </a:r>
            <a:r>
              <a:rPr lang="fr-CH" dirty="0" err="1"/>
              <a:t>keeping</a:t>
            </a:r>
            <a:r>
              <a:rPr lang="fr-CH" dirty="0"/>
              <a:t> </a:t>
            </a:r>
            <a:r>
              <a:rPr lang="fr-CH" dirty="0" err="1"/>
              <a:t>with</a:t>
            </a:r>
            <a:r>
              <a:rPr lang="fr-CH" dirty="0"/>
              <a:t> </a:t>
            </a:r>
            <a:r>
              <a:rPr lang="fr-CH" dirty="0" err="1"/>
              <a:t>our</a:t>
            </a:r>
            <a:r>
              <a:rPr lang="fr-CH" dirty="0"/>
              <a:t> flow, </a:t>
            </a:r>
            <a:r>
              <a:rPr lang="fr-CH" dirty="0" err="1"/>
              <a:t>let’s</a:t>
            </a:r>
            <a:r>
              <a:rPr lang="fr-CH" dirty="0"/>
              <a:t> talk about IoT and (*) data </a:t>
            </a:r>
            <a:r>
              <a:rPr lang="fr-CH" dirty="0" err="1"/>
              <a:t>storage</a:t>
            </a:r>
            <a:r>
              <a:rPr lang="fr-CH" dirty="0"/>
              <a:t>.</a:t>
            </a:r>
          </a:p>
          <a:p>
            <a:pPr defTabSz="990752">
              <a:defRPr/>
            </a:pPr>
            <a:endParaRPr lang="fr-CH" dirty="0"/>
          </a:p>
          <a:p>
            <a:pPr defTabSz="990752">
              <a:defRPr/>
            </a:pPr>
            <a:r>
              <a:rPr lang="fr-CH" dirty="0"/>
              <a:t>The first and </a:t>
            </a:r>
            <a:r>
              <a:rPr lang="fr-CH" dirty="0" err="1"/>
              <a:t>most</a:t>
            </a:r>
            <a:r>
              <a:rPr lang="fr-CH" dirty="0"/>
              <a:t> important point </a:t>
            </a:r>
            <a:r>
              <a:rPr lang="fr-CH" dirty="0" err="1"/>
              <a:t>is</a:t>
            </a:r>
            <a:r>
              <a:rPr lang="fr-CH" dirty="0"/>
              <a:t> (*) to </a:t>
            </a:r>
            <a:r>
              <a:rPr lang="fr-CH" dirty="0" err="1"/>
              <a:t>avoid</a:t>
            </a:r>
            <a:r>
              <a:rPr lang="fr-CH" dirty="0"/>
              <a:t> </a:t>
            </a:r>
            <a:r>
              <a:rPr lang="fr-CH" dirty="0" err="1"/>
              <a:t>adding</a:t>
            </a:r>
            <a:r>
              <a:rPr lang="fr-CH" dirty="0"/>
              <a:t> </a:t>
            </a:r>
            <a:r>
              <a:rPr lang="fr-CH" dirty="0" err="1"/>
              <a:t>upstream</a:t>
            </a:r>
            <a:r>
              <a:rPr lang="fr-CH" dirty="0"/>
              <a:t> </a:t>
            </a:r>
            <a:r>
              <a:rPr lang="fr-CH" dirty="0" err="1"/>
              <a:t>critical</a:t>
            </a:r>
            <a:r>
              <a:rPr lang="fr-CH" dirty="0"/>
              <a:t> files. If an SSH key </a:t>
            </a:r>
            <a:r>
              <a:rPr lang="fr-CH" dirty="0" err="1"/>
              <a:t>is</a:t>
            </a:r>
            <a:r>
              <a:rPr lang="fr-CH" dirty="0"/>
              <a:t> </a:t>
            </a:r>
            <a:r>
              <a:rPr lang="fr-CH" dirty="0" err="1"/>
              <a:t>required</a:t>
            </a:r>
            <a:r>
              <a:rPr lang="fr-CH" dirty="0"/>
              <a:t> on the </a:t>
            </a:r>
            <a:r>
              <a:rPr lang="fr-CH" dirty="0" err="1"/>
              <a:t>device</a:t>
            </a:r>
            <a:r>
              <a:rPr lang="fr-CH" dirty="0"/>
              <a:t> for </a:t>
            </a:r>
            <a:r>
              <a:rPr lang="fr-CH" dirty="0" err="1"/>
              <a:t>firmware</a:t>
            </a:r>
            <a:r>
              <a:rPr lang="fr-CH" dirty="0"/>
              <a:t> updates, </a:t>
            </a:r>
            <a:r>
              <a:rPr lang="fr-CH" dirty="0" err="1"/>
              <a:t>make</a:t>
            </a:r>
            <a:r>
              <a:rPr lang="fr-CH" dirty="0"/>
              <a:t> sure </a:t>
            </a:r>
            <a:r>
              <a:rPr lang="fr-CH" dirty="0" err="1"/>
              <a:t>it</a:t>
            </a:r>
            <a:r>
              <a:rPr lang="fr-CH" dirty="0"/>
              <a:t> has as </a:t>
            </a:r>
            <a:r>
              <a:rPr lang="fr-CH" dirty="0" err="1"/>
              <a:t>little</a:t>
            </a:r>
            <a:r>
              <a:rPr lang="fr-CH" dirty="0"/>
              <a:t> </a:t>
            </a:r>
            <a:r>
              <a:rPr lang="fr-CH" dirty="0" err="1"/>
              <a:t>access</a:t>
            </a:r>
            <a:r>
              <a:rPr lang="fr-CH" dirty="0"/>
              <a:t> as possible, and not </a:t>
            </a:r>
            <a:r>
              <a:rPr lang="fr-CH" dirty="0" err="1"/>
              <a:t>access</a:t>
            </a:r>
            <a:r>
              <a:rPr lang="fr-CH" dirty="0"/>
              <a:t> to all of the </a:t>
            </a:r>
            <a:r>
              <a:rPr lang="fr-CH" dirty="0" err="1"/>
              <a:t>company’s</a:t>
            </a:r>
            <a:r>
              <a:rPr lang="fr-CH" dirty="0"/>
              <a:t> git repositories – </a:t>
            </a:r>
            <a:r>
              <a:rPr lang="fr-CH" dirty="0" err="1"/>
              <a:t>something</a:t>
            </a:r>
            <a:r>
              <a:rPr lang="fr-CH" dirty="0"/>
              <a:t> </a:t>
            </a:r>
            <a:r>
              <a:rPr lang="fr-CH" dirty="0" err="1"/>
              <a:t>I’ve</a:t>
            </a:r>
            <a:r>
              <a:rPr lang="fr-CH" dirty="0"/>
              <a:t> </a:t>
            </a:r>
            <a:r>
              <a:rPr lang="fr-CH" dirty="0" err="1"/>
              <a:t>seen</a:t>
            </a:r>
            <a:r>
              <a:rPr lang="fr-CH" dirty="0"/>
              <a:t> in the </a:t>
            </a:r>
            <a:r>
              <a:rPr lang="fr-CH" dirty="0" err="1"/>
              <a:t>wild</a:t>
            </a:r>
            <a:r>
              <a:rPr lang="fr-CH" dirty="0"/>
              <a:t>.</a:t>
            </a:r>
            <a:endParaRPr lang="en-CH" dirty="0"/>
          </a:p>
          <a:p>
            <a:endParaRPr lang="fr-CH" dirty="0"/>
          </a:p>
          <a:p>
            <a:r>
              <a:rPr lang="fr-CH" dirty="0"/>
              <a:t>In </a:t>
            </a:r>
            <a:r>
              <a:rPr lang="fr-CH" dirty="0" err="1"/>
              <a:t>trying</a:t>
            </a:r>
            <a:r>
              <a:rPr lang="fr-CH" dirty="0"/>
              <a:t> to log </a:t>
            </a:r>
            <a:r>
              <a:rPr lang="fr-CH" dirty="0" err="1"/>
              <a:t>activity</a:t>
            </a:r>
            <a:r>
              <a:rPr lang="fr-CH" dirty="0"/>
              <a:t> (*), </a:t>
            </a:r>
            <a:r>
              <a:rPr lang="fr-CH" dirty="0" err="1"/>
              <a:t>divide</a:t>
            </a:r>
            <a:r>
              <a:rPr lang="fr-CH" dirty="0"/>
              <a:t> by </a:t>
            </a:r>
            <a:r>
              <a:rPr lang="fr-CH" dirty="0" err="1"/>
              <a:t>usability</a:t>
            </a:r>
            <a:r>
              <a:rPr lang="fr-CH" dirty="0"/>
              <a:t>: General logs </a:t>
            </a:r>
            <a:r>
              <a:rPr lang="fr-CH" dirty="0" err="1"/>
              <a:t>should</a:t>
            </a:r>
            <a:r>
              <a:rPr lang="fr-CH" dirty="0"/>
              <a:t> </a:t>
            </a:r>
            <a:r>
              <a:rPr lang="fr-CH" dirty="0" err="1"/>
              <a:t>contain</a:t>
            </a:r>
            <a:r>
              <a:rPr lang="fr-CH" dirty="0"/>
              <a:t> notable state changes, and not the </a:t>
            </a:r>
            <a:r>
              <a:rPr lang="fr-CH" dirty="0" err="1"/>
              <a:t>entirety</a:t>
            </a:r>
            <a:r>
              <a:rPr lang="fr-CH" dirty="0"/>
              <a:t> of the data </a:t>
            </a:r>
            <a:r>
              <a:rPr lang="fr-CH" dirty="0" err="1"/>
              <a:t>collected</a:t>
            </a:r>
            <a:r>
              <a:rPr lang="fr-CH" dirty="0"/>
              <a:t>. </a:t>
            </a:r>
            <a:r>
              <a:rPr lang="fr-CH" dirty="0" err="1"/>
              <a:t>Error</a:t>
            </a:r>
            <a:r>
              <a:rPr lang="fr-CH" dirty="0"/>
              <a:t> logs </a:t>
            </a:r>
            <a:r>
              <a:rPr lang="fr-CH" dirty="0" err="1"/>
              <a:t>should</a:t>
            </a:r>
            <a:r>
              <a:rPr lang="fr-CH" dirty="0"/>
              <a:t> </a:t>
            </a:r>
            <a:r>
              <a:rPr lang="fr-CH" dirty="0" err="1"/>
              <a:t>contain</a:t>
            </a:r>
            <a:r>
              <a:rPr lang="fr-CH" dirty="0"/>
              <a:t> the </a:t>
            </a:r>
            <a:r>
              <a:rPr lang="fr-CH" dirty="0" err="1"/>
              <a:t>error</a:t>
            </a:r>
            <a:r>
              <a:rPr lang="fr-CH" dirty="0"/>
              <a:t> and state descriptions as </a:t>
            </a:r>
            <a:r>
              <a:rPr lang="fr-CH" dirty="0" err="1"/>
              <a:t>well</a:t>
            </a:r>
            <a:r>
              <a:rPr lang="fr-CH" dirty="0"/>
              <a:t> as the data </a:t>
            </a:r>
            <a:r>
              <a:rPr lang="fr-CH" dirty="0" err="1"/>
              <a:t>that</a:t>
            </a:r>
            <a:r>
              <a:rPr lang="fr-CH" dirty="0"/>
              <a:t> </a:t>
            </a:r>
            <a:r>
              <a:rPr lang="fr-CH" dirty="0" err="1"/>
              <a:t>produced</a:t>
            </a:r>
            <a:r>
              <a:rPr lang="fr-CH" dirty="0"/>
              <a:t> the </a:t>
            </a:r>
            <a:r>
              <a:rPr lang="fr-CH" dirty="0" err="1"/>
              <a:t>error</a:t>
            </a:r>
            <a:r>
              <a:rPr lang="fr-CH" dirty="0"/>
              <a:t>. This </a:t>
            </a:r>
            <a:r>
              <a:rPr lang="fr-CH" dirty="0" err="1"/>
              <a:t>limits</a:t>
            </a:r>
            <a:r>
              <a:rPr lang="fr-CH" dirty="0"/>
              <a:t> the information an offensive </a:t>
            </a:r>
            <a:r>
              <a:rPr lang="fr-CH" dirty="0" err="1"/>
              <a:t>actor</a:t>
            </a:r>
            <a:r>
              <a:rPr lang="fr-CH" dirty="0"/>
              <a:t> can use.</a:t>
            </a:r>
          </a:p>
        </p:txBody>
      </p:sp>
      <p:sp>
        <p:nvSpPr>
          <p:cNvPr id="4" name="Slide Number Placeholder 3"/>
          <p:cNvSpPr>
            <a:spLocks noGrp="1"/>
          </p:cNvSpPr>
          <p:nvPr>
            <p:ph type="sldNum" sz="quarter" idx="5"/>
          </p:nvPr>
        </p:nvSpPr>
        <p:spPr/>
        <p:txBody>
          <a:bodyPr/>
          <a:lstStyle/>
          <a:p>
            <a:fld id="{59241644-66C6-4D91-96DF-61FD632CADD7}" type="slidenum">
              <a:rPr lang="en-CH" smtClean="0"/>
              <a:t>15</a:t>
            </a:fld>
            <a:endParaRPr lang="en-CH"/>
          </a:p>
        </p:txBody>
      </p:sp>
    </p:spTree>
    <p:extLst>
      <p:ext uri="{BB962C8B-B14F-4D97-AF65-F5344CB8AC3E}">
        <p14:creationId xmlns:p14="http://schemas.microsoft.com/office/powerpoint/2010/main" val="3793725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[40s – 16:00-16:40]</a:t>
            </a:r>
          </a:p>
          <a:p>
            <a:r>
              <a:rPr lang="fr-CH" dirty="0"/>
              <a:t>In </a:t>
            </a:r>
            <a:r>
              <a:rPr lang="fr-CH" dirty="0" err="1"/>
              <a:t>terms</a:t>
            </a:r>
            <a:r>
              <a:rPr lang="fr-CH" dirty="0"/>
              <a:t> of (*) transmission, use (*) – or </a:t>
            </a:r>
            <a:r>
              <a:rPr lang="fr-CH" dirty="0" err="1"/>
              <a:t>define</a:t>
            </a:r>
            <a:r>
              <a:rPr lang="fr-CH" dirty="0"/>
              <a:t> and </a:t>
            </a:r>
            <a:r>
              <a:rPr lang="fr-CH" dirty="0" err="1"/>
              <a:t>then</a:t>
            </a:r>
            <a:r>
              <a:rPr lang="fr-CH" dirty="0"/>
              <a:t> use – a standard for Protocol Data </a:t>
            </a:r>
            <a:r>
              <a:rPr lang="fr-CH" dirty="0" err="1"/>
              <a:t>Unit’s</a:t>
            </a:r>
            <a:r>
              <a:rPr lang="fr-CH" dirty="0"/>
              <a:t> </a:t>
            </a:r>
            <a:r>
              <a:rPr lang="fr-CH" dirty="0" err="1"/>
              <a:t>which</a:t>
            </a:r>
            <a:r>
              <a:rPr lang="fr-CH" dirty="0"/>
              <a:t> </a:t>
            </a:r>
            <a:r>
              <a:rPr lang="fr-CH" dirty="0" err="1"/>
              <a:t>represent</a:t>
            </a:r>
            <a:r>
              <a:rPr lang="fr-CH" dirty="0"/>
              <a:t> a </a:t>
            </a:r>
            <a:r>
              <a:rPr lang="fr-CH" dirty="0" err="1"/>
              <a:t>standardized</a:t>
            </a:r>
            <a:r>
              <a:rPr lang="fr-CH" dirty="0"/>
              <a:t> unit of data – </a:t>
            </a:r>
            <a:r>
              <a:rPr lang="fr-CH" dirty="0" err="1"/>
              <a:t>much</a:t>
            </a:r>
            <a:r>
              <a:rPr lang="fr-CH" dirty="0"/>
              <a:t> like the Ethernet PDU </a:t>
            </a:r>
            <a:r>
              <a:rPr lang="fr-CH" dirty="0" err="1"/>
              <a:t>we</a:t>
            </a:r>
            <a:r>
              <a:rPr lang="fr-CH" dirty="0"/>
              <a:t> </a:t>
            </a:r>
            <a:r>
              <a:rPr lang="fr-CH" dirty="0" err="1"/>
              <a:t>saw</a:t>
            </a:r>
            <a:r>
              <a:rPr lang="fr-CH" dirty="0"/>
              <a:t> </a:t>
            </a:r>
            <a:r>
              <a:rPr lang="fr-CH" dirty="0" err="1"/>
              <a:t>earlier</a:t>
            </a:r>
            <a:r>
              <a:rPr lang="fr-CH" dirty="0"/>
              <a:t>. </a:t>
            </a:r>
          </a:p>
          <a:p>
            <a:endParaRPr lang="fr-CH" dirty="0"/>
          </a:p>
          <a:p>
            <a:r>
              <a:rPr lang="fr-CH" dirty="0" err="1"/>
              <a:t>Within</a:t>
            </a:r>
            <a:r>
              <a:rPr lang="fr-CH" dirty="0"/>
              <a:t> </a:t>
            </a:r>
            <a:r>
              <a:rPr lang="fr-CH" dirty="0" err="1"/>
              <a:t>these</a:t>
            </a:r>
            <a:r>
              <a:rPr lang="fr-CH" dirty="0"/>
              <a:t> </a:t>
            </a:r>
            <a:r>
              <a:rPr lang="fr-CH" dirty="0" err="1"/>
              <a:t>PDU’s</a:t>
            </a:r>
            <a:r>
              <a:rPr lang="fr-CH" dirty="0"/>
              <a:t> (*), use a </a:t>
            </a:r>
            <a:r>
              <a:rPr lang="fr-CH" dirty="0" err="1"/>
              <a:t>standardized</a:t>
            </a:r>
            <a:r>
              <a:rPr lang="fr-CH" dirty="0"/>
              <a:t> </a:t>
            </a:r>
            <a:r>
              <a:rPr lang="fr-CH" dirty="0" err="1"/>
              <a:t>representation</a:t>
            </a:r>
            <a:r>
              <a:rPr lang="fr-CH" dirty="0"/>
              <a:t> for data types, </a:t>
            </a:r>
            <a:r>
              <a:rPr lang="fr-CH" dirty="0" err="1"/>
              <a:t>such</a:t>
            </a:r>
            <a:r>
              <a:rPr lang="fr-CH" dirty="0"/>
              <a:t> as for </a:t>
            </a:r>
            <a:r>
              <a:rPr lang="fr-CH" dirty="0" err="1"/>
              <a:t>example</a:t>
            </a:r>
            <a:r>
              <a:rPr lang="fr-CH" dirty="0"/>
              <a:t> the I triple E 754 </a:t>
            </a:r>
            <a:r>
              <a:rPr lang="fr-CH" dirty="0" err="1"/>
              <a:t>representation</a:t>
            </a:r>
            <a:r>
              <a:rPr lang="fr-CH" dirty="0"/>
              <a:t> of </a:t>
            </a:r>
            <a:r>
              <a:rPr lang="fr-CH" dirty="0" err="1"/>
              <a:t>floating</a:t>
            </a:r>
            <a:r>
              <a:rPr lang="fr-CH" dirty="0"/>
              <a:t> point </a:t>
            </a:r>
            <a:r>
              <a:rPr lang="fr-CH" dirty="0" err="1"/>
              <a:t>numbers</a:t>
            </a:r>
            <a:r>
              <a:rPr lang="fr-CH" dirty="0"/>
              <a:t>.</a:t>
            </a:r>
          </a:p>
          <a:p>
            <a:endParaRPr lang="fr-CH" dirty="0"/>
          </a:p>
          <a:p>
            <a:r>
              <a:rPr lang="fr-CH" dirty="0" err="1"/>
              <a:t>Why</a:t>
            </a:r>
            <a:r>
              <a:rPr lang="fr-CH" dirty="0"/>
              <a:t> ? (*) </a:t>
            </a:r>
            <a:r>
              <a:rPr lang="fr-CH" dirty="0" err="1"/>
              <a:t>Because</a:t>
            </a:r>
            <a:r>
              <a:rPr lang="fr-CH" dirty="0"/>
              <a:t> standards (*) </a:t>
            </a:r>
            <a:r>
              <a:rPr lang="fr-CH" dirty="0" err="1"/>
              <a:t>allow</a:t>
            </a:r>
            <a:r>
              <a:rPr lang="fr-CH" dirty="0"/>
              <a:t> </a:t>
            </a:r>
            <a:r>
              <a:rPr lang="fr-CH" dirty="0" err="1"/>
              <a:t>you</a:t>
            </a:r>
            <a:r>
              <a:rPr lang="fr-CH" dirty="0"/>
              <a:t> to </a:t>
            </a:r>
            <a:r>
              <a:rPr lang="fr-CH" dirty="0" err="1"/>
              <a:t>interpret</a:t>
            </a:r>
            <a:r>
              <a:rPr lang="fr-CH" dirty="0"/>
              <a:t> data </a:t>
            </a:r>
            <a:r>
              <a:rPr lang="fr-CH" dirty="0" err="1"/>
              <a:t>easily</a:t>
            </a:r>
            <a:r>
              <a:rPr lang="fr-CH" dirty="0"/>
              <a:t>, and </a:t>
            </a:r>
            <a:r>
              <a:rPr lang="fr-CH" dirty="0" err="1"/>
              <a:t>possibly</a:t>
            </a:r>
            <a:r>
              <a:rPr lang="fr-CH" dirty="0"/>
              <a:t> </a:t>
            </a:r>
            <a:r>
              <a:rPr lang="fr-CH" dirty="0" err="1"/>
              <a:t>even</a:t>
            </a:r>
            <a:r>
              <a:rPr lang="fr-CH" dirty="0"/>
              <a:t> catch </a:t>
            </a:r>
            <a:r>
              <a:rPr lang="fr-CH" dirty="0" err="1"/>
              <a:t>errors</a:t>
            </a:r>
            <a:r>
              <a:rPr lang="fr-CH" dirty="0"/>
              <a:t> or modifications – if </a:t>
            </a:r>
            <a:r>
              <a:rPr lang="fr-CH" dirty="0" err="1"/>
              <a:t>you</a:t>
            </a:r>
            <a:r>
              <a:rPr lang="fr-CH" dirty="0"/>
              <a:t> </a:t>
            </a:r>
            <a:r>
              <a:rPr lang="fr-CH" dirty="0" err="1"/>
              <a:t>also</a:t>
            </a:r>
            <a:r>
              <a:rPr lang="fr-CH" dirty="0"/>
              <a:t> check for </a:t>
            </a:r>
            <a:r>
              <a:rPr lang="fr-CH" dirty="0" err="1"/>
              <a:t>integrity</a:t>
            </a:r>
            <a:r>
              <a:rPr lang="fr-CH" dirty="0"/>
              <a:t>.</a:t>
            </a:r>
          </a:p>
          <a:p>
            <a:endParaRPr lang="fr-CH" dirty="0"/>
          </a:p>
          <a:p>
            <a:r>
              <a:rPr lang="fr-CH" dirty="0"/>
              <a:t>An </a:t>
            </a:r>
            <a:r>
              <a:rPr lang="fr-CH" dirty="0" err="1"/>
              <a:t>additional</a:t>
            </a:r>
            <a:r>
              <a:rPr lang="fr-CH" dirty="0"/>
              <a:t> </a:t>
            </a:r>
            <a:r>
              <a:rPr lang="fr-CH" dirty="0" err="1"/>
              <a:t>benefit</a:t>
            </a:r>
            <a:r>
              <a:rPr lang="fr-CH" dirty="0"/>
              <a:t> (*) </a:t>
            </a:r>
            <a:r>
              <a:rPr lang="fr-CH" dirty="0" err="1"/>
              <a:t>is</a:t>
            </a:r>
            <a:r>
              <a:rPr lang="fr-CH" dirty="0"/>
              <a:t> </a:t>
            </a:r>
            <a:r>
              <a:rPr lang="fr-CH" dirty="0" err="1"/>
              <a:t>that</a:t>
            </a:r>
            <a:r>
              <a:rPr lang="fr-CH" dirty="0"/>
              <a:t> the use of </a:t>
            </a:r>
            <a:r>
              <a:rPr lang="fr-CH" dirty="0" err="1"/>
              <a:t>standardized</a:t>
            </a:r>
            <a:r>
              <a:rPr lang="fr-CH" dirty="0"/>
              <a:t> data type </a:t>
            </a:r>
            <a:r>
              <a:rPr lang="fr-CH" dirty="0" err="1"/>
              <a:t>representation</a:t>
            </a:r>
            <a:r>
              <a:rPr lang="fr-CH" dirty="0"/>
              <a:t> </a:t>
            </a:r>
            <a:r>
              <a:rPr lang="fr-CH" dirty="0" err="1"/>
              <a:t>will</a:t>
            </a:r>
            <a:r>
              <a:rPr lang="fr-CH" dirty="0"/>
              <a:t> at </a:t>
            </a:r>
            <a:r>
              <a:rPr lang="fr-CH" dirty="0" err="1"/>
              <a:t>most</a:t>
            </a:r>
            <a:r>
              <a:rPr lang="fr-CH" dirty="0"/>
              <a:t> </a:t>
            </a:r>
            <a:r>
              <a:rPr lang="fr-CH" dirty="0" err="1"/>
              <a:t>be</a:t>
            </a:r>
            <a:r>
              <a:rPr lang="fr-CH" dirty="0"/>
              <a:t> of </a:t>
            </a:r>
            <a:r>
              <a:rPr lang="fr-CH" dirty="0" err="1"/>
              <a:t>equal</a:t>
            </a:r>
            <a:r>
              <a:rPr lang="fr-CH" dirty="0"/>
              <a:t> size as the </a:t>
            </a:r>
            <a:r>
              <a:rPr lang="fr-CH" dirty="0" err="1"/>
              <a:t>characters</a:t>
            </a:r>
            <a:r>
              <a:rPr lang="fr-CH" dirty="0"/>
              <a:t> </a:t>
            </a:r>
            <a:r>
              <a:rPr lang="fr-CH" dirty="0" err="1"/>
              <a:t>representing</a:t>
            </a:r>
            <a:r>
              <a:rPr lang="fr-CH" dirty="0"/>
              <a:t> </a:t>
            </a:r>
            <a:r>
              <a:rPr lang="fr-CH" dirty="0" err="1"/>
              <a:t>it</a:t>
            </a:r>
            <a:r>
              <a:rPr lang="fr-CH" dirty="0"/>
              <a:t>, </a:t>
            </a:r>
            <a:r>
              <a:rPr lang="fr-CH" dirty="0" err="1"/>
              <a:t>so</a:t>
            </a:r>
            <a:r>
              <a:rPr lang="fr-CH" dirty="0"/>
              <a:t> the </a:t>
            </a:r>
            <a:r>
              <a:rPr lang="fr-CH" dirty="0" err="1"/>
              <a:t>overall</a:t>
            </a:r>
            <a:r>
              <a:rPr lang="fr-CH" dirty="0"/>
              <a:t> data size </a:t>
            </a:r>
            <a:r>
              <a:rPr lang="fr-CH" dirty="0" err="1"/>
              <a:t>will</a:t>
            </a:r>
            <a:r>
              <a:rPr lang="fr-CH" dirty="0"/>
              <a:t> </a:t>
            </a:r>
            <a:r>
              <a:rPr lang="fr-CH" dirty="0" err="1"/>
              <a:t>be</a:t>
            </a:r>
            <a:r>
              <a:rPr lang="fr-CH" dirty="0"/>
              <a:t> </a:t>
            </a:r>
            <a:r>
              <a:rPr lang="fr-CH" dirty="0" err="1"/>
              <a:t>lighter</a:t>
            </a:r>
            <a:r>
              <a:rPr lang="fr-CH" dirty="0"/>
              <a:t>.</a:t>
            </a:r>
            <a:endParaRPr lang="en-CH" dirty="0"/>
          </a:p>
        </p:txBody>
      </p:sp>
      <p:sp>
        <p:nvSpPr>
          <p:cNvPr id="4" name="Slide Number Placeholder 3"/>
          <p:cNvSpPr>
            <a:spLocks noGrp="1"/>
          </p:cNvSpPr>
          <p:nvPr>
            <p:ph type="sldNum" sz="quarter" idx="5"/>
          </p:nvPr>
        </p:nvSpPr>
        <p:spPr/>
        <p:txBody>
          <a:bodyPr/>
          <a:lstStyle/>
          <a:p>
            <a:fld id="{59241644-66C6-4D91-96DF-61FD632CADD7}" type="slidenum">
              <a:rPr lang="en-CH" smtClean="0"/>
              <a:t>16</a:t>
            </a:fld>
            <a:endParaRPr lang="en-CH"/>
          </a:p>
        </p:txBody>
      </p:sp>
    </p:spTree>
    <p:extLst>
      <p:ext uri="{BB962C8B-B14F-4D97-AF65-F5344CB8AC3E}">
        <p14:creationId xmlns:p14="http://schemas.microsoft.com/office/powerpoint/2010/main" val="1128492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[40s – 16:40-17:20]</a:t>
            </a:r>
          </a:p>
          <a:p>
            <a:r>
              <a:rPr lang="fr-CH" dirty="0"/>
              <a:t>For bonus </a:t>
            </a:r>
            <a:r>
              <a:rPr lang="fr-CH" dirty="0" err="1"/>
              <a:t>credit</a:t>
            </a:r>
            <a:r>
              <a:rPr lang="fr-CH" dirty="0"/>
              <a:t>, (*) </a:t>
            </a:r>
            <a:r>
              <a:rPr lang="fr-CH" dirty="0" err="1"/>
              <a:t>you</a:t>
            </a:r>
            <a:r>
              <a:rPr lang="fr-CH" dirty="0"/>
              <a:t> can </a:t>
            </a:r>
            <a:r>
              <a:rPr lang="fr-CH" dirty="0" err="1"/>
              <a:t>make</a:t>
            </a:r>
            <a:r>
              <a:rPr lang="fr-CH" dirty="0"/>
              <a:t> </a:t>
            </a:r>
            <a:r>
              <a:rPr lang="fr-CH" dirty="0" err="1"/>
              <a:t>your</a:t>
            </a:r>
            <a:r>
              <a:rPr lang="fr-CH" dirty="0"/>
              <a:t> PDU future-proof by </a:t>
            </a:r>
            <a:r>
              <a:rPr lang="fr-CH" dirty="0" err="1"/>
              <a:t>supporting</a:t>
            </a:r>
            <a:r>
              <a:rPr lang="fr-CH" dirty="0"/>
              <a:t> </a:t>
            </a:r>
            <a:r>
              <a:rPr lang="fr-CH" dirty="0" err="1"/>
              <a:t>additional</a:t>
            </a:r>
            <a:r>
              <a:rPr lang="fr-CH" dirty="0"/>
              <a:t> data types.</a:t>
            </a:r>
          </a:p>
          <a:p>
            <a:r>
              <a:rPr lang="fr-CH" dirty="0"/>
              <a:t>You can </a:t>
            </a:r>
            <a:r>
              <a:rPr lang="fr-CH" dirty="0" err="1"/>
              <a:t>also</a:t>
            </a:r>
            <a:r>
              <a:rPr lang="fr-CH" dirty="0"/>
              <a:t> </a:t>
            </a:r>
            <a:r>
              <a:rPr lang="fr-CH" dirty="0" err="1"/>
              <a:t>validate</a:t>
            </a:r>
            <a:r>
              <a:rPr lang="fr-CH" dirty="0"/>
              <a:t> the </a:t>
            </a:r>
            <a:r>
              <a:rPr lang="fr-CH" dirty="0" err="1"/>
              <a:t>integrity</a:t>
            </a:r>
            <a:r>
              <a:rPr lang="fr-CH" dirty="0"/>
              <a:t> of </a:t>
            </a:r>
            <a:r>
              <a:rPr lang="fr-CH" dirty="0" err="1"/>
              <a:t>your</a:t>
            </a:r>
            <a:r>
              <a:rPr lang="fr-CH" dirty="0"/>
              <a:t> data – </a:t>
            </a:r>
            <a:r>
              <a:rPr lang="fr-CH" dirty="0" err="1"/>
              <a:t>with</a:t>
            </a:r>
            <a:r>
              <a:rPr lang="fr-CH" dirty="0"/>
              <a:t> a CRC for </a:t>
            </a:r>
            <a:r>
              <a:rPr lang="fr-CH" dirty="0" err="1"/>
              <a:t>example</a:t>
            </a:r>
            <a:r>
              <a:rPr lang="fr-CH" dirty="0"/>
              <a:t>. </a:t>
            </a:r>
          </a:p>
          <a:p>
            <a:r>
              <a:rPr lang="fr-CH" dirty="0"/>
              <a:t>If </a:t>
            </a:r>
            <a:r>
              <a:rPr lang="fr-CH" dirty="0" err="1"/>
              <a:t>you</a:t>
            </a:r>
            <a:r>
              <a:rPr lang="fr-CH" dirty="0"/>
              <a:t> </a:t>
            </a:r>
            <a:r>
              <a:rPr lang="fr-CH" dirty="0" err="1"/>
              <a:t>want</a:t>
            </a:r>
            <a:r>
              <a:rPr lang="fr-CH" dirty="0"/>
              <a:t> to </a:t>
            </a:r>
            <a:r>
              <a:rPr lang="fr-CH" dirty="0" err="1"/>
              <a:t>be</a:t>
            </a:r>
            <a:r>
              <a:rPr lang="fr-CH" dirty="0"/>
              <a:t> </a:t>
            </a:r>
            <a:r>
              <a:rPr lang="fr-CH" dirty="0" err="1"/>
              <a:t>fancy</a:t>
            </a:r>
            <a:r>
              <a:rPr lang="fr-CH" dirty="0"/>
              <a:t>, </a:t>
            </a:r>
            <a:r>
              <a:rPr lang="fr-CH" dirty="0" err="1"/>
              <a:t>you</a:t>
            </a:r>
            <a:r>
              <a:rPr lang="fr-CH" dirty="0"/>
              <a:t> can </a:t>
            </a:r>
            <a:r>
              <a:rPr lang="fr-CH" dirty="0" err="1"/>
              <a:t>integrate</a:t>
            </a:r>
            <a:r>
              <a:rPr lang="fr-CH" dirty="0"/>
              <a:t> a timestamp to </a:t>
            </a:r>
            <a:r>
              <a:rPr lang="fr-CH" dirty="0" err="1"/>
              <a:t>avoid</a:t>
            </a:r>
            <a:r>
              <a:rPr lang="fr-CH" dirty="0"/>
              <a:t> replay </a:t>
            </a:r>
            <a:r>
              <a:rPr lang="fr-CH" dirty="0" err="1"/>
              <a:t>attacks</a:t>
            </a:r>
            <a:r>
              <a:rPr lang="fr-CH" dirty="0"/>
              <a:t>. (*)</a:t>
            </a:r>
          </a:p>
          <a:p>
            <a:endParaRPr lang="fr-CH" dirty="0"/>
          </a:p>
          <a:p>
            <a:r>
              <a:rPr lang="fr-CH" dirty="0"/>
              <a:t>This </a:t>
            </a:r>
            <a:r>
              <a:rPr lang="fr-CH" dirty="0" err="1"/>
              <a:t>example</a:t>
            </a:r>
            <a:r>
              <a:rPr lang="fr-CH" dirty="0"/>
              <a:t> </a:t>
            </a:r>
            <a:r>
              <a:rPr lang="fr-CH" dirty="0" err="1"/>
              <a:t>here</a:t>
            </a:r>
            <a:r>
              <a:rPr lang="fr-CH" dirty="0"/>
              <a:t> </a:t>
            </a:r>
            <a:r>
              <a:rPr lang="fr-CH" dirty="0" err="1"/>
              <a:t>is</a:t>
            </a:r>
            <a:r>
              <a:rPr lang="fr-CH" dirty="0"/>
              <a:t> a PDU for </a:t>
            </a:r>
            <a:r>
              <a:rPr lang="fr-CH" dirty="0" err="1"/>
              <a:t>cleartext</a:t>
            </a:r>
            <a:r>
              <a:rPr lang="fr-CH" dirty="0"/>
              <a:t> information transmission </a:t>
            </a:r>
            <a:r>
              <a:rPr lang="fr-CH" dirty="0" err="1"/>
              <a:t>that</a:t>
            </a:r>
            <a:r>
              <a:rPr lang="fr-CH" dirty="0"/>
              <a:t> </a:t>
            </a:r>
            <a:r>
              <a:rPr lang="fr-CH" dirty="0" err="1"/>
              <a:t>works</a:t>
            </a:r>
            <a:r>
              <a:rPr lang="fr-CH" dirty="0"/>
              <a:t> </a:t>
            </a:r>
            <a:r>
              <a:rPr lang="fr-CH" dirty="0" err="1"/>
              <a:t>well</a:t>
            </a:r>
            <a:r>
              <a:rPr lang="fr-CH" dirty="0"/>
              <a:t> for BLE or LoRa.</a:t>
            </a:r>
          </a:p>
          <a:p>
            <a:endParaRPr lang="fr-CH" dirty="0"/>
          </a:p>
          <a:p>
            <a:r>
              <a:rPr lang="fr-CH" dirty="0"/>
              <a:t>It </a:t>
            </a:r>
            <a:r>
              <a:rPr lang="fr-CH" dirty="0" err="1"/>
              <a:t>is</a:t>
            </a:r>
            <a:r>
              <a:rPr lang="fr-CH" dirty="0"/>
              <a:t> </a:t>
            </a:r>
            <a:r>
              <a:rPr lang="fr-CH" dirty="0" err="1"/>
              <a:t>defined</a:t>
            </a:r>
            <a:r>
              <a:rPr lang="fr-CH" dirty="0"/>
              <a:t> by (*) </a:t>
            </a:r>
            <a:r>
              <a:rPr lang="fr-CH" dirty="0" err="1"/>
              <a:t>delimiters</a:t>
            </a:r>
            <a:r>
              <a:rPr lang="fr-CH" dirty="0"/>
              <a:t>, (*) </a:t>
            </a:r>
            <a:r>
              <a:rPr lang="fr-CH" dirty="0" err="1"/>
              <a:t>integrates</a:t>
            </a:r>
            <a:r>
              <a:rPr lang="fr-CH" dirty="0"/>
              <a:t> the size of the </a:t>
            </a:r>
            <a:r>
              <a:rPr lang="fr-CH" dirty="0" err="1"/>
              <a:t>accompanying</a:t>
            </a:r>
            <a:r>
              <a:rPr lang="fr-CH" dirty="0"/>
              <a:t> data, (*) </a:t>
            </a:r>
            <a:r>
              <a:rPr lang="fr-CH" dirty="0" err="1"/>
              <a:t>provides</a:t>
            </a:r>
            <a:r>
              <a:rPr lang="fr-CH" dirty="0"/>
              <a:t> the value existence notifier </a:t>
            </a:r>
            <a:r>
              <a:rPr lang="fr-CH" dirty="0" err="1"/>
              <a:t>array</a:t>
            </a:r>
            <a:r>
              <a:rPr lang="fr-CH" dirty="0"/>
              <a:t> – to </a:t>
            </a:r>
            <a:r>
              <a:rPr lang="fr-CH" dirty="0" err="1"/>
              <a:t>be</a:t>
            </a:r>
            <a:r>
              <a:rPr lang="fr-CH" dirty="0"/>
              <a:t> </a:t>
            </a:r>
            <a:r>
              <a:rPr lang="fr-CH" dirty="0" err="1"/>
              <a:t>then</a:t>
            </a:r>
            <a:r>
              <a:rPr lang="fr-CH" dirty="0"/>
              <a:t> </a:t>
            </a:r>
            <a:r>
              <a:rPr lang="fr-CH" dirty="0" err="1"/>
              <a:t>compared</a:t>
            </a:r>
            <a:r>
              <a:rPr lang="fr-CH" dirty="0"/>
              <a:t> </a:t>
            </a:r>
            <a:r>
              <a:rPr lang="fr-CH" dirty="0" err="1"/>
              <a:t>with</a:t>
            </a:r>
            <a:r>
              <a:rPr lang="fr-CH" dirty="0"/>
              <a:t> the </a:t>
            </a:r>
            <a:r>
              <a:rPr lang="fr-CH" dirty="0" err="1"/>
              <a:t>protocol</a:t>
            </a:r>
            <a:r>
              <a:rPr lang="fr-CH" dirty="0"/>
              <a:t> </a:t>
            </a:r>
            <a:r>
              <a:rPr lang="fr-CH" dirty="0" err="1"/>
              <a:t>specification</a:t>
            </a:r>
            <a:r>
              <a:rPr lang="fr-CH" dirty="0"/>
              <a:t>, and (*) </a:t>
            </a:r>
            <a:r>
              <a:rPr lang="fr-CH" dirty="0" err="1"/>
              <a:t>then</a:t>
            </a:r>
            <a:r>
              <a:rPr lang="fr-CH" dirty="0"/>
              <a:t> the </a:t>
            </a:r>
            <a:r>
              <a:rPr lang="fr-CH" dirty="0" err="1"/>
              <a:t>concerned</a:t>
            </a:r>
            <a:r>
              <a:rPr lang="fr-CH" dirty="0"/>
              <a:t> values. </a:t>
            </a:r>
            <a:r>
              <a:rPr lang="fr-CH" dirty="0" err="1"/>
              <a:t>Finally</a:t>
            </a:r>
            <a:r>
              <a:rPr lang="fr-CH" dirty="0"/>
              <a:t> </a:t>
            </a:r>
            <a:r>
              <a:rPr lang="fr-CH" dirty="0" err="1"/>
              <a:t>it</a:t>
            </a:r>
            <a:r>
              <a:rPr lang="fr-CH" dirty="0"/>
              <a:t> (*) </a:t>
            </a:r>
            <a:r>
              <a:rPr lang="fr-CH" dirty="0" err="1"/>
              <a:t>provides</a:t>
            </a:r>
            <a:r>
              <a:rPr lang="fr-CH" dirty="0"/>
              <a:t> a CRC_16 – an </a:t>
            </a:r>
            <a:r>
              <a:rPr lang="fr-CH" dirty="0" err="1"/>
              <a:t>integrity</a:t>
            </a:r>
            <a:r>
              <a:rPr lang="fr-CH" dirty="0"/>
              <a:t> value – on all the data.</a:t>
            </a:r>
          </a:p>
          <a:p>
            <a:endParaRPr lang="fr-CH" dirty="0"/>
          </a:p>
        </p:txBody>
      </p:sp>
      <p:sp>
        <p:nvSpPr>
          <p:cNvPr id="4" name="Slide Number Placeholder 3"/>
          <p:cNvSpPr>
            <a:spLocks noGrp="1"/>
          </p:cNvSpPr>
          <p:nvPr>
            <p:ph type="sldNum" sz="quarter" idx="5"/>
          </p:nvPr>
        </p:nvSpPr>
        <p:spPr/>
        <p:txBody>
          <a:bodyPr/>
          <a:lstStyle/>
          <a:p>
            <a:fld id="{59241644-66C6-4D91-96DF-61FD632CADD7}" type="slidenum">
              <a:rPr lang="en-CH" smtClean="0"/>
              <a:t>17</a:t>
            </a:fld>
            <a:endParaRPr lang="en-CH"/>
          </a:p>
        </p:txBody>
      </p:sp>
    </p:spTree>
    <p:extLst>
      <p:ext uri="{BB962C8B-B14F-4D97-AF65-F5344CB8AC3E}">
        <p14:creationId xmlns:p14="http://schemas.microsoft.com/office/powerpoint/2010/main" val="2076133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[40s – 16:00-16:40]</a:t>
            </a:r>
          </a:p>
          <a:p>
            <a:r>
              <a:rPr lang="fr-CH" dirty="0"/>
              <a:t>In </a:t>
            </a:r>
            <a:r>
              <a:rPr lang="fr-CH" dirty="0" err="1"/>
              <a:t>terms</a:t>
            </a:r>
            <a:r>
              <a:rPr lang="fr-CH" dirty="0"/>
              <a:t> of (*) transmission, use (*) – or </a:t>
            </a:r>
            <a:r>
              <a:rPr lang="fr-CH" dirty="0" err="1"/>
              <a:t>define</a:t>
            </a:r>
            <a:r>
              <a:rPr lang="fr-CH" dirty="0"/>
              <a:t> and </a:t>
            </a:r>
            <a:r>
              <a:rPr lang="fr-CH" dirty="0" err="1"/>
              <a:t>then</a:t>
            </a:r>
            <a:r>
              <a:rPr lang="fr-CH" dirty="0"/>
              <a:t> use – a standard for Protocol Data </a:t>
            </a:r>
            <a:r>
              <a:rPr lang="fr-CH" dirty="0" err="1"/>
              <a:t>Unit’s</a:t>
            </a:r>
            <a:r>
              <a:rPr lang="fr-CH" dirty="0"/>
              <a:t> </a:t>
            </a:r>
            <a:r>
              <a:rPr lang="fr-CH" dirty="0" err="1"/>
              <a:t>which</a:t>
            </a:r>
            <a:r>
              <a:rPr lang="fr-CH" dirty="0"/>
              <a:t> </a:t>
            </a:r>
            <a:r>
              <a:rPr lang="fr-CH" dirty="0" err="1"/>
              <a:t>represent</a:t>
            </a:r>
            <a:r>
              <a:rPr lang="fr-CH" dirty="0"/>
              <a:t> a </a:t>
            </a:r>
            <a:r>
              <a:rPr lang="fr-CH" dirty="0" err="1"/>
              <a:t>standardized</a:t>
            </a:r>
            <a:r>
              <a:rPr lang="fr-CH" dirty="0"/>
              <a:t> unit of data – </a:t>
            </a:r>
            <a:r>
              <a:rPr lang="fr-CH" dirty="0" err="1"/>
              <a:t>much</a:t>
            </a:r>
            <a:r>
              <a:rPr lang="fr-CH" dirty="0"/>
              <a:t> like the Ethernet PDU </a:t>
            </a:r>
            <a:r>
              <a:rPr lang="fr-CH" dirty="0" err="1"/>
              <a:t>we</a:t>
            </a:r>
            <a:r>
              <a:rPr lang="fr-CH" dirty="0"/>
              <a:t> </a:t>
            </a:r>
            <a:r>
              <a:rPr lang="fr-CH" dirty="0" err="1"/>
              <a:t>saw</a:t>
            </a:r>
            <a:r>
              <a:rPr lang="fr-CH" dirty="0"/>
              <a:t> </a:t>
            </a:r>
            <a:r>
              <a:rPr lang="fr-CH" dirty="0" err="1"/>
              <a:t>earlier</a:t>
            </a:r>
            <a:r>
              <a:rPr lang="fr-CH" dirty="0"/>
              <a:t>. </a:t>
            </a:r>
          </a:p>
          <a:p>
            <a:endParaRPr lang="fr-CH" dirty="0"/>
          </a:p>
          <a:p>
            <a:r>
              <a:rPr lang="fr-CH" dirty="0" err="1"/>
              <a:t>Within</a:t>
            </a:r>
            <a:r>
              <a:rPr lang="fr-CH" dirty="0"/>
              <a:t> </a:t>
            </a:r>
            <a:r>
              <a:rPr lang="fr-CH" dirty="0" err="1"/>
              <a:t>these</a:t>
            </a:r>
            <a:r>
              <a:rPr lang="fr-CH" dirty="0"/>
              <a:t> </a:t>
            </a:r>
            <a:r>
              <a:rPr lang="fr-CH" dirty="0" err="1"/>
              <a:t>PDU’s</a:t>
            </a:r>
            <a:r>
              <a:rPr lang="fr-CH" dirty="0"/>
              <a:t> (*), use a </a:t>
            </a:r>
            <a:r>
              <a:rPr lang="fr-CH" dirty="0" err="1"/>
              <a:t>standardized</a:t>
            </a:r>
            <a:r>
              <a:rPr lang="fr-CH" dirty="0"/>
              <a:t> </a:t>
            </a:r>
            <a:r>
              <a:rPr lang="fr-CH" dirty="0" err="1"/>
              <a:t>representation</a:t>
            </a:r>
            <a:r>
              <a:rPr lang="fr-CH" dirty="0"/>
              <a:t> for data types, </a:t>
            </a:r>
            <a:r>
              <a:rPr lang="fr-CH" dirty="0" err="1"/>
              <a:t>such</a:t>
            </a:r>
            <a:r>
              <a:rPr lang="fr-CH" dirty="0"/>
              <a:t> as for </a:t>
            </a:r>
            <a:r>
              <a:rPr lang="fr-CH" dirty="0" err="1"/>
              <a:t>example</a:t>
            </a:r>
            <a:r>
              <a:rPr lang="fr-CH" dirty="0"/>
              <a:t> the I triple E 754 </a:t>
            </a:r>
            <a:r>
              <a:rPr lang="fr-CH" dirty="0" err="1"/>
              <a:t>representation</a:t>
            </a:r>
            <a:r>
              <a:rPr lang="fr-CH" dirty="0"/>
              <a:t> of </a:t>
            </a:r>
            <a:r>
              <a:rPr lang="fr-CH" dirty="0" err="1"/>
              <a:t>floating</a:t>
            </a:r>
            <a:r>
              <a:rPr lang="fr-CH" dirty="0"/>
              <a:t> point </a:t>
            </a:r>
            <a:r>
              <a:rPr lang="fr-CH" dirty="0" err="1"/>
              <a:t>numbers</a:t>
            </a:r>
            <a:r>
              <a:rPr lang="fr-CH" dirty="0"/>
              <a:t>.</a:t>
            </a:r>
          </a:p>
          <a:p>
            <a:endParaRPr lang="fr-CH" dirty="0"/>
          </a:p>
          <a:p>
            <a:r>
              <a:rPr lang="fr-CH" dirty="0" err="1"/>
              <a:t>Why</a:t>
            </a:r>
            <a:r>
              <a:rPr lang="fr-CH" dirty="0"/>
              <a:t> ? (*) </a:t>
            </a:r>
            <a:r>
              <a:rPr lang="fr-CH" dirty="0" err="1"/>
              <a:t>Because</a:t>
            </a:r>
            <a:r>
              <a:rPr lang="fr-CH" dirty="0"/>
              <a:t> standards (*) </a:t>
            </a:r>
            <a:r>
              <a:rPr lang="fr-CH" dirty="0" err="1"/>
              <a:t>allow</a:t>
            </a:r>
            <a:r>
              <a:rPr lang="fr-CH" dirty="0"/>
              <a:t> </a:t>
            </a:r>
            <a:r>
              <a:rPr lang="fr-CH" dirty="0" err="1"/>
              <a:t>you</a:t>
            </a:r>
            <a:r>
              <a:rPr lang="fr-CH" dirty="0"/>
              <a:t> to </a:t>
            </a:r>
            <a:r>
              <a:rPr lang="fr-CH" dirty="0" err="1"/>
              <a:t>interpret</a:t>
            </a:r>
            <a:r>
              <a:rPr lang="fr-CH" dirty="0"/>
              <a:t> data </a:t>
            </a:r>
            <a:r>
              <a:rPr lang="fr-CH" dirty="0" err="1"/>
              <a:t>easily</a:t>
            </a:r>
            <a:r>
              <a:rPr lang="fr-CH" dirty="0"/>
              <a:t>, and </a:t>
            </a:r>
            <a:r>
              <a:rPr lang="fr-CH" dirty="0" err="1"/>
              <a:t>possibly</a:t>
            </a:r>
            <a:r>
              <a:rPr lang="fr-CH" dirty="0"/>
              <a:t> </a:t>
            </a:r>
            <a:r>
              <a:rPr lang="fr-CH" dirty="0" err="1"/>
              <a:t>even</a:t>
            </a:r>
            <a:r>
              <a:rPr lang="fr-CH" dirty="0"/>
              <a:t> catch </a:t>
            </a:r>
            <a:r>
              <a:rPr lang="fr-CH" dirty="0" err="1"/>
              <a:t>errors</a:t>
            </a:r>
            <a:r>
              <a:rPr lang="fr-CH" dirty="0"/>
              <a:t> or modifications – if </a:t>
            </a:r>
            <a:r>
              <a:rPr lang="fr-CH" dirty="0" err="1"/>
              <a:t>you</a:t>
            </a:r>
            <a:r>
              <a:rPr lang="fr-CH" dirty="0"/>
              <a:t> </a:t>
            </a:r>
            <a:r>
              <a:rPr lang="fr-CH" dirty="0" err="1"/>
              <a:t>also</a:t>
            </a:r>
            <a:r>
              <a:rPr lang="fr-CH" dirty="0"/>
              <a:t> check for </a:t>
            </a:r>
            <a:r>
              <a:rPr lang="fr-CH" dirty="0" err="1"/>
              <a:t>integrity</a:t>
            </a:r>
            <a:r>
              <a:rPr lang="fr-CH" dirty="0"/>
              <a:t>.</a:t>
            </a:r>
          </a:p>
          <a:p>
            <a:endParaRPr lang="fr-CH" dirty="0"/>
          </a:p>
          <a:p>
            <a:r>
              <a:rPr lang="fr-CH" dirty="0"/>
              <a:t>An </a:t>
            </a:r>
            <a:r>
              <a:rPr lang="fr-CH" dirty="0" err="1"/>
              <a:t>additional</a:t>
            </a:r>
            <a:r>
              <a:rPr lang="fr-CH" dirty="0"/>
              <a:t> </a:t>
            </a:r>
            <a:r>
              <a:rPr lang="fr-CH" dirty="0" err="1"/>
              <a:t>benefit</a:t>
            </a:r>
            <a:r>
              <a:rPr lang="fr-CH" dirty="0"/>
              <a:t> (*) </a:t>
            </a:r>
            <a:r>
              <a:rPr lang="fr-CH" dirty="0" err="1"/>
              <a:t>is</a:t>
            </a:r>
            <a:r>
              <a:rPr lang="fr-CH" dirty="0"/>
              <a:t> </a:t>
            </a:r>
            <a:r>
              <a:rPr lang="fr-CH" dirty="0" err="1"/>
              <a:t>that</a:t>
            </a:r>
            <a:r>
              <a:rPr lang="fr-CH" dirty="0"/>
              <a:t> the use of </a:t>
            </a:r>
            <a:r>
              <a:rPr lang="fr-CH" dirty="0" err="1"/>
              <a:t>standardized</a:t>
            </a:r>
            <a:r>
              <a:rPr lang="fr-CH" dirty="0"/>
              <a:t> data type </a:t>
            </a:r>
            <a:r>
              <a:rPr lang="fr-CH" dirty="0" err="1"/>
              <a:t>representation</a:t>
            </a:r>
            <a:r>
              <a:rPr lang="fr-CH" dirty="0"/>
              <a:t> </a:t>
            </a:r>
            <a:r>
              <a:rPr lang="fr-CH" dirty="0" err="1"/>
              <a:t>will</a:t>
            </a:r>
            <a:r>
              <a:rPr lang="fr-CH" dirty="0"/>
              <a:t> at </a:t>
            </a:r>
            <a:r>
              <a:rPr lang="fr-CH" dirty="0" err="1"/>
              <a:t>most</a:t>
            </a:r>
            <a:r>
              <a:rPr lang="fr-CH" dirty="0"/>
              <a:t> </a:t>
            </a:r>
            <a:r>
              <a:rPr lang="fr-CH" dirty="0" err="1"/>
              <a:t>be</a:t>
            </a:r>
            <a:r>
              <a:rPr lang="fr-CH" dirty="0"/>
              <a:t> of </a:t>
            </a:r>
            <a:r>
              <a:rPr lang="fr-CH" dirty="0" err="1"/>
              <a:t>equal</a:t>
            </a:r>
            <a:r>
              <a:rPr lang="fr-CH" dirty="0"/>
              <a:t> size as the </a:t>
            </a:r>
            <a:r>
              <a:rPr lang="fr-CH" dirty="0" err="1"/>
              <a:t>characters</a:t>
            </a:r>
            <a:r>
              <a:rPr lang="fr-CH" dirty="0"/>
              <a:t> </a:t>
            </a:r>
            <a:r>
              <a:rPr lang="fr-CH" dirty="0" err="1"/>
              <a:t>representing</a:t>
            </a:r>
            <a:r>
              <a:rPr lang="fr-CH" dirty="0"/>
              <a:t> </a:t>
            </a:r>
            <a:r>
              <a:rPr lang="fr-CH" dirty="0" err="1"/>
              <a:t>it</a:t>
            </a:r>
            <a:r>
              <a:rPr lang="fr-CH" dirty="0"/>
              <a:t>, </a:t>
            </a:r>
            <a:r>
              <a:rPr lang="fr-CH" dirty="0" err="1"/>
              <a:t>so</a:t>
            </a:r>
            <a:r>
              <a:rPr lang="fr-CH" dirty="0"/>
              <a:t> the </a:t>
            </a:r>
            <a:r>
              <a:rPr lang="fr-CH" dirty="0" err="1"/>
              <a:t>overall</a:t>
            </a:r>
            <a:r>
              <a:rPr lang="fr-CH" dirty="0"/>
              <a:t> data size </a:t>
            </a:r>
            <a:r>
              <a:rPr lang="fr-CH" dirty="0" err="1"/>
              <a:t>will</a:t>
            </a:r>
            <a:r>
              <a:rPr lang="fr-CH" dirty="0"/>
              <a:t> </a:t>
            </a:r>
            <a:r>
              <a:rPr lang="fr-CH" dirty="0" err="1"/>
              <a:t>be</a:t>
            </a:r>
            <a:r>
              <a:rPr lang="fr-CH" dirty="0"/>
              <a:t> </a:t>
            </a:r>
            <a:r>
              <a:rPr lang="fr-CH" dirty="0" err="1"/>
              <a:t>lighter</a:t>
            </a:r>
            <a:r>
              <a:rPr lang="fr-CH" dirty="0"/>
              <a:t>.</a:t>
            </a:r>
            <a:endParaRPr lang="en-CH" dirty="0"/>
          </a:p>
        </p:txBody>
      </p:sp>
      <p:sp>
        <p:nvSpPr>
          <p:cNvPr id="4" name="Slide Number Placeholder 3"/>
          <p:cNvSpPr>
            <a:spLocks noGrp="1"/>
          </p:cNvSpPr>
          <p:nvPr>
            <p:ph type="sldNum" sz="quarter" idx="5"/>
          </p:nvPr>
        </p:nvSpPr>
        <p:spPr/>
        <p:txBody>
          <a:bodyPr/>
          <a:lstStyle/>
          <a:p>
            <a:fld id="{59241644-66C6-4D91-96DF-61FD632CADD7}" type="slidenum">
              <a:rPr lang="en-CH" smtClean="0"/>
              <a:t>18</a:t>
            </a:fld>
            <a:endParaRPr lang="en-CH"/>
          </a:p>
        </p:txBody>
      </p:sp>
    </p:spTree>
    <p:extLst>
      <p:ext uri="{BB962C8B-B14F-4D97-AF65-F5344CB8AC3E}">
        <p14:creationId xmlns:p14="http://schemas.microsoft.com/office/powerpoint/2010/main" val="4064604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[50s – 18:40-19:30]</a:t>
            </a:r>
          </a:p>
          <a:p>
            <a:pPr defTabSz="990752">
              <a:defRPr/>
            </a:pPr>
            <a:r>
              <a:rPr lang="fr-CH" dirty="0" err="1"/>
              <a:t>When</a:t>
            </a:r>
            <a:r>
              <a:rPr lang="fr-CH" dirty="0"/>
              <a:t> </a:t>
            </a:r>
            <a:r>
              <a:rPr lang="fr-CH" dirty="0" err="1"/>
              <a:t>considering</a:t>
            </a:r>
            <a:r>
              <a:rPr lang="fr-CH" dirty="0"/>
              <a:t> </a:t>
            </a:r>
            <a:r>
              <a:rPr lang="fr-CH" dirty="0" err="1"/>
              <a:t>development</a:t>
            </a:r>
            <a:r>
              <a:rPr lang="fr-CH" dirty="0"/>
              <a:t> workflows, </a:t>
            </a:r>
            <a:r>
              <a:rPr lang="fr-CH" dirty="0" err="1"/>
              <a:t>some</a:t>
            </a:r>
            <a:r>
              <a:rPr lang="fr-CH" dirty="0"/>
              <a:t> issues can affect the </a:t>
            </a:r>
            <a:r>
              <a:rPr lang="fr-CH" dirty="0" err="1"/>
              <a:t>overall</a:t>
            </a:r>
            <a:r>
              <a:rPr lang="fr-CH" dirty="0"/>
              <a:t> </a:t>
            </a:r>
            <a:r>
              <a:rPr lang="fr-CH" dirty="0" err="1"/>
              <a:t>product</a:t>
            </a:r>
            <a:r>
              <a:rPr lang="fr-CH" dirty="0"/>
              <a:t>, and </a:t>
            </a:r>
            <a:r>
              <a:rPr lang="fr-CH" dirty="0" err="1"/>
              <a:t>it’s</a:t>
            </a:r>
            <a:r>
              <a:rPr lang="fr-CH" dirty="0"/>
              <a:t> </a:t>
            </a:r>
            <a:r>
              <a:rPr lang="fr-CH" dirty="0" err="1"/>
              <a:t>development</a:t>
            </a:r>
            <a:r>
              <a:rPr lang="fr-CH" dirty="0"/>
              <a:t> timeline.</a:t>
            </a:r>
          </a:p>
          <a:p>
            <a:pPr defTabSz="990752">
              <a:defRPr/>
            </a:pPr>
            <a:endParaRPr lang="fr-CH" dirty="0"/>
          </a:p>
          <a:p>
            <a:pPr defTabSz="990752">
              <a:defRPr/>
            </a:pPr>
            <a:r>
              <a:rPr lang="fr-CH" dirty="0"/>
              <a:t>In more </a:t>
            </a:r>
            <a:r>
              <a:rPr lang="fr-CH" dirty="0" err="1"/>
              <a:t>traditional</a:t>
            </a:r>
            <a:r>
              <a:rPr lang="fr-CH" dirty="0"/>
              <a:t> workflows, </a:t>
            </a:r>
            <a:r>
              <a:rPr lang="fr-CH" dirty="0" err="1"/>
              <a:t>such</a:t>
            </a:r>
            <a:r>
              <a:rPr lang="fr-CH" dirty="0"/>
              <a:t> as (*) </a:t>
            </a:r>
            <a:r>
              <a:rPr lang="fr-CH" dirty="0" err="1"/>
              <a:t>waterfall</a:t>
            </a:r>
            <a:r>
              <a:rPr lang="fr-CH" dirty="0"/>
              <a:t> or </a:t>
            </a:r>
            <a:r>
              <a:rPr lang="fr-CH" dirty="0" err="1"/>
              <a:t>linear</a:t>
            </a:r>
            <a:r>
              <a:rPr lang="fr-CH" dirty="0"/>
              <a:t> </a:t>
            </a:r>
            <a:r>
              <a:rPr lang="fr-CH" dirty="0" err="1"/>
              <a:t>development</a:t>
            </a:r>
            <a:r>
              <a:rPr lang="fr-CH" dirty="0"/>
              <a:t>, the </a:t>
            </a:r>
            <a:r>
              <a:rPr lang="fr-CH" dirty="0" err="1"/>
              <a:t>lack</a:t>
            </a:r>
            <a:r>
              <a:rPr lang="fr-CH" dirty="0"/>
              <a:t> of tangible </a:t>
            </a:r>
            <a:r>
              <a:rPr lang="fr-CH" dirty="0" err="1"/>
              <a:t>products</a:t>
            </a:r>
            <a:r>
              <a:rPr lang="fr-CH" dirty="0"/>
              <a:t> – or </a:t>
            </a:r>
            <a:r>
              <a:rPr lang="fr-CH" dirty="0" err="1"/>
              <a:t>development</a:t>
            </a:r>
            <a:r>
              <a:rPr lang="fr-CH" dirty="0"/>
              <a:t> artefacts – can </a:t>
            </a:r>
            <a:r>
              <a:rPr lang="fr-CH" dirty="0" err="1"/>
              <a:t>negatively</a:t>
            </a:r>
            <a:r>
              <a:rPr lang="fr-CH" dirty="0"/>
              <a:t> affect the </a:t>
            </a:r>
            <a:r>
              <a:rPr lang="fr-CH" dirty="0" err="1"/>
              <a:t>security</a:t>
            </a:r>
            <a:r>
              <a:rPr lang="fr-CH" dirty="0"/>
              <a:t> </a:t>
            </a:r>
            <a:r>
              <a:rPr lang="fr-CH" dirty="0" err="1"/>
              <a:t>considerations</a:t>
            </a:r>
            <a:r>
              <a:rPr lang="fr-CH" dirty="0"/>
              <a:t> of the </a:t>
            </a:r>
            <a:r>
              <a:rPr lang="fr-CH" dirty="0" err="1"/>
              <a:t>project</a:t>
            </a:r>
            <a:r>
              <a:rPr lang="fr-CH" dirty="0"/>
              <a:t>, as </a:t>
            </a:r>
            <a:r>
              <a:rPr lang="fr-CH" dirty="0" err="1"/>
              <a:t>well</a:t>
            </a:r>
            <a:r>
              <a:rPr lang="fr-CH" dirty="0"/>
              <a:t> as the </a:t>
            </a:r>
            <a:r>
              <a:rPr lang="fr-CH" dirty="0" err="1"/>
              <a:t>oversight</a:t>
            </a:r>
            <a:r>
              <a:rPr lang="fr-CH" dirty="0"/>
              <a:t> of </a:t>
            </a:r>
            <a:r>
              <a:rPr lang="fr-CH" dirty="0" err="1"/>
              <a:t>it’s</a:t>
            </a:r>
            <a:r>
              <a:rPr lang="fr-CH" dirty="0"/>
              <a:t> </a:t>
            </a:r>
            <a:r>
              <a:rPr lang="fr-CH" dirty="0" err="1"/>
              <a:t>overall</a:t>
            </a:r>
            <a:r>
              <a:rPr lang="fr-CH" dirty="0"/>
              <a:t> </a:t>
            </a:r>
            <a:r>
              <a:rPr lang="fr-CH" dirty="0" err="1"/>
              <a:t>quality</a:t>
            </a:r>
            <a:r>
              <a:rPr lang="fr-CH" dirty="0"/>
              <a:t>.</a:t>
            </a:r>
          </a:p>
          <a:p>
            <a:pPr defTabSz="990752">
              <a:defRPr/>
            </a:pPr>
            <a:endParaRPr lang="fr-CH" dirty="0"/>
          </a:p>
          <a:p>
            <a:pPr defTabSz="990752">
              <a:defRPr/>
            </a:pPr>
            <a:r>
              <a:rPr lang="fr-CH" dirty="0"/>
              <a:t>In the hip and modern (*) ‘agile’ </a:t>
            </a:r>
            <a:r>
              <a:rPr lang="fr-CH" dirty="0" err="1"/>
              <a:t>development</a:t>
            </a:r>
            <a:r>
              <a:rPr lang="fr-CH" dirty="0"/>
              <a:t> workflow, </a:t>
            </a:r>
            <a:r>
              <a:rPr lang="fr-CH" dirty="0" err="1"/>
              <a:t>each</a:t>
            </a:r>
            <a:r>
              <a:rPr lang="fr-CH" dirty="0"/>
              <a:t> cycle </a:t>
            </a:r>
            <a:r>
              <a:rPr lang="fr-CH" dirty="0" err="1"/>
              <a:t>usually</a:t>
            </a:r>
            <a:r>
              <a:rPr lang="fr-CH" dirty="0"/>
              <a:t> </a:t>
            </a:r>
            <a:r>
              <a:rPr lang="fr-CH" dirty="0" err="1"/>
              <a:t>provides</a:t>
            </a:r>
            <a:r>
              <a:rPr lang="fr-CH" dirty="0"/>
              <a:t> a tangible, testable and usable artefact. The </a:t>
            </a:r>
            <a:r>
              <a:rPr lang="fr-CH" dirty="0" err="1"/>
              <a:t>lack</a:t>
            </a:r>
            <a:r>
              <a:rPr lang="fr-CH" dirty="0"/>
              <a:t> of </a:t>
            </a:r>
            <a:r>
              <a:rPr lang="fr-CH" dirty="0" err="1"/>
              <a:t>oversight</a:t>
            </a:r>
            <a:r>
              <a:rPr lang="fr-CH" dirty="0"/>
              <a:t> or </a:t>
            </a:r>
            <a:r>
              <a:rPr lang="fr-CH" dirty="0" err="1"/>
              <a:t>counsel</a:t>
            </a:r>
            <a:r>
              <a:rPr lang="fr-CH" dirty="0"/>
              <a:t> in </a:t>
            </a:r>
            <a:r>
              <a:rPr lang="fr-CH" dirty="0" err="1"/>
              <a:t>this</a:t>
            </a:r>
            <a:r>
              <a:rPr lang="fr-CH" dirty="0"/>
              <a:t> artefacts’ </a:t>
            </a:r>
            <a:r>
              <a:rPr lang="fr-CH" dirty="0" err="1"/>
              <a:t>development</a:t>
            </a:r>
            <a:r>
              <a:rPr lang="fr-CH" dirty="0"/>
              <a:t> can lead to issues </a:t>
            </a:r>
            <a:r>
              <a:rPr lang="fr-CH" dirty="0" err="1"/>
              <a:t>that</a:t>
            </a:r>
            <a:r>
              <a:rPr lang="fr-CH" dirty="0"/>
              <a:t> </a:t>
            </a:r>
            <a:r>
              <a:rPr lang="fr-CH" dirty="0" err="1"/>
              <a:t>then</a:t>
            </a:r>
            <a:r>
              <a:rPr lang="fr-CH" dirty="0"/>
              <a:t> </a:t>
            </a:r>
            <a:r>
              <a:rPr lang="fr-CH" dirty="0" err="1"/>
              <a:t>snowball</a:t>
            </a:r>
            <a:r>
              <a:rPr lang="fr-CH" dirty="0"/>
              <a:t> a </a:t>
            </a:r>
            <a:r>
              <a:rPr lang="fr-CH" dirty="0" err="1"/>
              <a:t>project</a:t>
            </a:r>
            <a:r>
              <a:rPr lang="fr-CH" dirty="0"/>
              <a:t> </a:t>
            </a:r>
            <a:r>
              <a:rPr lang="fr-CH" dirty="0" err="1"/>
              <a:t>into</a:t>
            </a:r>
            <a:r>
              <a:rPr lang="fr-CH" dirty="0"/>
              <a:t> </a:t>
            </a:r>
            <a:r>
              <a:rPr lang="fr-CH" dirty="0" err="1"/>
              <a:t>vulnerability</a:t>
            </a:r>
            <a:r>
              <a:rPr lang="fr-CH" dirty="0"/>
              <a:t> </a:t>
            </a:r>
            <a:r>
              <a:rPr lang="fr-CH" dirty="0" err="1"/>
              <a:t>hell</a:t>
            </a:r>
            <a:r>
              <a:rPr lang="fr-CH" dirty="0"/>
              <a:t>.</a:t>
            </a:r>
          </a:p>
          <a:p>
            <a:pPr defTabSz="990752">
              <a:defRPr/>
            </a:pPr>
            <a:endParaRPr lang="fr-CH" dirty="0"/>
          </a:p>
          <a:p>
            <a:pPr defTabSz="990752">
              <a:defRPr/>
            </a:pPr>
            <a:r>
              <a:rPr lang="fr-CH" dirty="0" err="1"/>
              <a:t>These</a:t>
            </a:r>
            <a:r>
              <a:rPr lang="fr-CH" dirty="0"/>
              <a:t> notions are </a:t>
            </a:r>
            <a:r>
              <a:rPr lang="fr-CH" dirty="0" err="1"/>
              <a:t>especially</a:t>
            </a:r>
            <a:r>
              <a:rPr lang="fr-CH" dirty="0"/>
              <a:t> important to </a:t>
            </a:r>
            <a:r>
              <a:rPr lang="fr-CH" dirty="0" err="1"/>
              <a:t>keep</a:t>
            </a:r>
            <a:r>
              <a:rPr lang="fr-CH" dirty="0"/>
              <a:t> in </a:t>
            </a:r>
            <a:r>
              <a:rPr lang="fr-CH" dirty="0" err="1"/>
              <a:t>mind</a:t>
            </a:r>
            <a:r>
              <a:rPr lang="fr-CH" dirty="0"/>
              <a:t> </a:t>
            </a:r>
            <a:r>
              <a:rPr lang="fr-CH" dirty="0" err="1"/>
              <a:t>when</a:t>
            </a:r>
            <a:r>
              <a:rPr lang="fr-CH" dirty="0"/>
              <a:t> </a:t>
            </a:r>
            <a:r>
              <a:rPr lang="fr-CH" dirty="0" err="1"/>
              <a:t>considering</a:t>
            </a:r>
            <a:r>
              <a:rPr lang="fr-CH" dirty="0"/>
              <a:t> a </a:t>
            </a:r>
            <a:r>
              <a:rPr lang="fr-CH" dirty="0" err="1"/>
              <a:t>development</a:t>
            </a:r>
            <a:r>
              <a:rPr lang="fr-CH" dirty="0"/>
              <a:t> workflow, and </a:t>
            </a:r>
            <a:r>
              <a:rPr lang="fr-CH" dirty="0" err="1"/>
              <a:t>this</a:t>
            </a:r>
            <a:r>
              <a:rPr lang="fr-CH" dirty="0"/>
              <a:t> </a:t>
            </a:r>
            <a:r>
              <a:rPr lang="fr-CH" dirty="0" err="1"/>
              <a:t>is</a:t>
            </a:r>
            <a:r>
              <a:rPr lang="fr-CH" dirty="0"/>
              <a:t> </a:t>
            </a:r>
            <a:r>
              <a:rPr lang="fr-CH" dirty="0" err="1"/>
              <a:t>why</a:t>
            </a:r>
            <a:r>
              <a:rPr lang="fr-CH" dirty="0"/>
              <a:t> the permanent </a:t>
            </a:r>
            <a:r>
              <a:rPr lang="fr-CH" dirty="0" err="1"/>
              <a:t>assignment</a:t>
            </a:r>
            <a:r>
              <a:rPr lang="fr-CH" dirty="0"/>
              <a:t> of a </a:t>
            </a:r>
            <a:r>
              <a:rPr lang="fr-CH" dirty="0" err="1"/>
              <a:t>proficient</a:t>
            </a:r>
            <a:r>
              <a:rPr lang="fr-CH" dirty="0"/>
              <a:t> information </a:t>
            </a:r>
            <a:r>
              <a:rPr lang="fr-CH" dirty="0" err="1"/>
              <a:t>security</a:t>
            </a:r>
            <a:r>
              <a:rPr lang="fr-CH" dirty="0"/>
              <a:t> </a:t>
            </a:r>
            <a:r>
              <a:rPr lang="fr-CH" dirty="0" err="1"/>
              <a:t>specialist</a:t>
            </a:r>
            <a:r>
              <a:rPr lang="fr-CH" dirty="0"/>
              <a:t> to the team – </a:t>
            </a:r>
            <a:r>
              <a:rPr lang="fr-CH" dirty="0" err="1"/>
              <a:t>even</a:t>
            </a:r>
            <a:r>
              <a:rPr lang="fr-CH" dirty="0"/>
              <a:t> in rotations </a:t>
            </a:r>
            <a:r>
              <a:rPr lang="fr-CH" dirty="0" err="1"/>
              <a:t>between</a:t>
            </a:r>
            <a:r>
              <a:rPr lang="fr-CH" dirty="0"/>
              <a:t> teams, </a:t>
            </a:r>
            <a:r>
              <a:rPr lang="fr-CH" dirty="0" err="1"/>
              <a:t>is</a:t>
            </a:r>
            <a:r>
              <a:rPr lang="fr-CH" dirty="0"/>
              <a:t> </a:t>
            </a:r>
            <a:r>
              <a:rPr lang="fr-CH" dirty="0" err="1"/>
              <a:t>something</a:t>
            </a:r>
            <a:r>
              <a:rPr lang="fr-CH" dirty="0"/>
              <a:t> I </a:t>
            </a:r>
            <a:r>
              <a:rPr lang="fr-CH" dirty="0" err="1"/>
              <a:t>personally</a:t>
            </a:r>
            <a:r>
              <a:rPr lang="fr-CH" dirty="0"/>
              <a:t> </a:t>
            </a:r>
            <a:r>
              <a:rPr lang="fr-CH" dirty="0" err="1"/>
              <a:t>want</a:t>
            </a:r>
            <a:r>
              <a:rPr lang="fr-CH" dirty="0"/>
              <a:t> to </a:t>
            </a:r>
            <a:r>
              <a:rPr lang="fr-CH" dirty="0" err="1"/>
              <a:t>see</a:t>
            </a:r>
            <a:r>
              <a:rPr lang="fr-CH" dirty="0"/>
              <a:t> more of in the </a:t>
            </a:r>
            <a:r>
              <a:rPr lang="fr-CH" dirty="0" err="1"/>
              <a:t>industry</a:t>
            </a:r>
            <a:r>
              <a:rPr lang="fr-CH" dirty="0"/>
              <a:t>.</a:t>
            </a:r>
          </a:p>
        </p:txBody>
      </p:sp>
      <p:sp>
        <p:nvSpPr>
          <p:cNvPr id="4" name="Slide Number Placeholder 3"/>
          <p:cNvSpPr>
            <a:spLocks noGrp="1"/>
          </p:cNvSpPr>
          <p:nvPr>
            <p:ph type="sldNum" sz="quarter" idx="5"/>
          </p:nvPr>
        </p:nvSpPr>
        <p:spPr/>
        <p:txBody>
          <a:bodyPr/>
          <a:lstStyle/>
          <a:p>
            <a:fld id="{59241644-66C6-4D91-96DF-61FD632CADD7}" type="slidenum">
              <a:rPr lang="en-CH" smtClean="0"/>
              <a:t>19</a:t>
            </a:fld>
            <a:endParaRPr lang="en-CH"/>
          </a:p>
        </p:txBody>
      </p:sp>
    </p:spTree>
    <p:extLst>
      <p:ext uri="{BB962C8B-B14F-4D97-AF65-F5344CB8AC3E}">
        <p14:creationId xmlns:p14="http://schemas.microsoft.com/office/powerpoint/2010/main" val="355362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[30s – 00:30-01:00]</a:t>
            </a:r>
          </a:p>
          <a:p>
            <a:r>
              <a:rPr lang="en-US" dirty="0"/>
              <a:t>Trying to talk about cybersecurity is like trying to talk about the universe: There’s a lot to talk about and a lot left to discover. (*)</a:t>
            </a:r>
          </a:p>
          <a:p>
            <a:endParaRPr lang="en-US" dirty="0"/>
          </a:p>
          <a:p>
            <a:pPr defTabSz="990752">
              <a:defRPr/>
            </a:pPr>
            <a:r>
              <a:rPr lang="en-US" dirty="0"/>
              <a:t>You may have seen this map on Twitter, LinkedIn or some other website. It was created by a CISO by the name of Henri Jiang back in 2017 and is called the “Map of Cybersecurity Domains (version 2.0)”. There’s room for growth, and we might see another version some time soon. We’ll just be using it to introduce our subject. (*)</a:t>
            </a:r>
          </a:p>
        </p:txBody>
      </p:sp>
      <p:sp>
        <p:nvSpPr>
          <p:cNvPr id="4" name="Slide Number Placeholder 3"/>
          <p:cNvSpPr>
            <a:spLocks noGrp="1"/>
          </p:cNvSpPr>
          <p:nvPr>
            <p:ph type="sldNum" sz="quarter" idx="5"/>
          </p:nvPr>
        </p:nvSpPr>
        <p:spPr/>
        <p:txBody>
          <a:bodyPr/>
          <a:lstStyle/>
          <a:p>
            <a:fld id="{59241644-66C6-4D91-96DF-61FD632CADD7}" type="slidenum">
              <a:rPr lang="en-CH" smtClean="0"/>
              <a:t>2</a:t>
            </a:fld>
            <a:endParaRPr lang="en-CH"/>
          </a:p>
        </p:txBody>
      </p:sp>
    </p:spTree>
    <p:extLst>
      <p:ext uri="{BB962C8B-B14F-4D97-AF65-F5344CB8AC3E}">
        <p14:creationId xmlns:p14="http://schemas.microsoft.com/office/powerpoint/2010/main" val="2126076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[30s – 24:30-25:00]</a:t>
            </a:r>
          </a:p>
          <a:p>
            <a:endParaRPr lang="en-CH" dirty="0"/>
          </a:p>
        </p:txBody>
      </p:sp>
      <p:sp>
        <p:nvSpPr>
          <p:cNvPr id="4" name="Slide Number Placeholder 3"/>
          <p:cNvSpPr>
            <a:spLocks noGrp="1"/>
          </p:cNvSpPr>
          <p:nvPr>
            <p:ph type="sldNum" sz="quarter" idx="5"/>
          </p:nvPr>
        </p:nvSpPr>
        <p:spPr/>
        <p:txBody>
          <a:bodyPr/>
          <a:lstStyle/>
          <a:p>
            <a:fld id="{59241644-66C6-4D91-96DF-61FD632CADD7}" type="slidenum">
              <a:rPr lang="en-CH" smtClean="0"/>
              <a:t>20</a:t>
            </a:fld>
            <a:endParaRPr lang="en-CH"/>
          </a:p>
        </p:txBody>
      </p:sp>
    </p:spTree>
    <p:extLst>
      <p:ext uri="{BB962C8B-B14F-4D97-AF65-F5344CB8AC3E}">
        <p14:creationId xmlns:p14="http://schemas.microsoft.com/office/powerpoint/2010/main" val="829109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[30s – 26:00+]</a:t>
            </a:r>
          </a:p>
          <a:p>
            <a:endParaRPr lang="en-CH" dirty="0"/>
          </a:p>
        </p:txBody>
      </p:sp>
      <p:sp>
        <p:nvSpPr>
          <p:cNvPr id="4" name="Slide Number Placeholder 3"/>
          <p:cNvSpPr>
            <a:spLocks noGrp="1"/>
          </p:cNvSpPr>
          <p:nvPr>
            <p:ph type="sldNum" sz="quarter" idx="5"/>
          </p:nvPr>
        </p:nvSpPr>
        <p:spPr/>
        <p:txBody>
          <a:bodyPr/>
          <a:lstStyle/>
          <a:p>
            <a:fld id="{59241644-66C6-4D91-96DF-61FD632CADD7}" type="slidenum">
              <a:rPr lang="en-CH" smtClean="0"/>
              <a:t>21</a:t>
            </a:fld>
            <a:endParaRPr lang="en-CH"/>
          </a:p>
        </p:txBody>
      </p:sp>
    </p:spTree>
    <p:extLst>
      <p:ext uri="{BB962C8B-B14F-4D97-AF65-F5344CB8AC3E}">
        <p14:creationId xmlns:p14="http://schemas.microsoft.com/office/powerpoint/2010/main" val="3655779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[45s – 06:25-07:10]</a:t>
            </a:r>
          </a:p>
          <a:p>
            <a:r>
              <a:rPr lang="en-US" dirty="0"/>
              <a:t>Now, on to the Internet of Things – or IoT as it is known.</a:t>
            </a:r>
          </a:p>
          <a:p>
            <a:endParaRPr lang="en-US" dirty="0"/>
          </a:p>
          <a:p>
            <a:r>
              <a:rPr lang="en-US" dirty="0"/>
              <a:t>What does it include ? Smart-</a:t>
            </a:r>
            <a:r>
              <a:rPr lang="en-US" dirty="0" err="1"/>
              <a:t>everythings</a:t>
            </a:r>
            <a:r>
              <a:rPr lang="en-US" dirty="0"/>
              <a:t>.</a:t>
            </a:r>
          </a:p>
          <a:p>
            <a:endParaRPr lang="en-US" dirty="0"/>
          </a:p>
          <a:p>
            <a:pPr defTabSz="990752">
              <a:defRPr/>
            </a:pPr>
            <a:r>
              <a:rPr lang="en-US" dirty="0"/>
              <a:t>Fridges, watches, coffee-machines, homes, etc., even going so far as (*) </a:t>
            </a:r>
            <a:r>
              <a:rPr lang="en-US" dirty="0" err="1"/>
              <a:t>teledildonics</a:t>
            </a:r>
            <a:r>
              <a:rPr lang="en-US" dirty="0"/>
              <a:t>, which @smea covered in his DEFCON 27 talk “</a:t>
            </a:r>
            <a:r>
              <a:rPr lang="en-US" b="0" i="0" dirty="0">
                <a:effectLst/>
                <a:latin typeface="Roboto"/>
              </a:rPr>
              <a:t>Adventures In Smart </a:t>
            </a:r>
            <a:r>
              <a:rPr lang="en-US" b="0" i="0" dirty="0" err="1">
                <a:effectLst/>
                <a:latin typeface="Roboto"/>
              </a:rPr>
              <a:t>Buttplug</a:t>
            </a:r>
            <a:r>
              <a:rPr lang="en-US" b="0" i="0" dirty="0">
                <a:effectLst/>
                <a:latin typeface="Roboto"/>
              </a:rPr>
              <a:t> Penetration testing”. (*)</a:t>
            </a:r>
          </a:p>
          <a:p>
            <a:pPr defTabSz="990752">
              <a:defRPr/>
            </a:pPr>
            <a:r>
              <a:rPr lang="en-US" b="0" i="0" dirty="0">
                <a:effectLst/>
                <a:latin typeface="Roboto"/>
              </a:rPr>
              <a:t>All the links mentioned in this segment will be provided with the slides later.</a:t>
            </a:r>
          </a:p>
          <a:p>
            <a:pPr defTabSz="990752">
              <a:defRPr/>
            </a:pPr>
            <a:endParaRPr lang="en-US" b="0" i="0" dirty="0">
              <a:effectLst/>
              <a:latin typeface="Roboto"/>
            </a:endParaRPr>
          </a:p>
          <a:p>
            <a:pPr defTabSz="990752">
              <a:defRPr/>
            </a:pPr>
            <a:r>
              <a:rPr lang="en-US" b="0" i="0" dirty="0">
                <a:effectLst/>
                <a:latin typeface="Roboto"/>
              </a:rPr>
              <a:t>Is *that* what we’re talking about ?</a:t>
            </a:r>
          </a:p>
          <a:p>
            <a:pPr defTabSz="990752">
              <a:defRPr/>
            </a:pPr>
            <a:r>
              <a:rPr lang="en-US" b="0" i="0" dirty="0">
                <a:effectLst/>
                <a:latin typeface="Roboto"/>
              </a:rPr>
              <a:t>Not really. (*)</a:t>
            </a:r>
          </a:p>
          <a:p>
            <a:pPr defTabSz="990752">
              <a:defRPr/>
            </a:pPr>
            <a:endParaRPr lang="en-US" b="0" i="0" dirty="0">
              <a:effectLst/>
              <a:latin typeface="Roboto"/>
            </a:endParaRPr>
          </a:p>
          <a:p>
            <a:pPr defTabSz="990752">
              <a:defRPr/>
            </a:pPr>
            <a:r>
              <a:rPr lang="en-US" b="0" i="0" dirty="0">
                <a:effectLst/>
                <a:latin typeface="Roboto"/>
              </a:rPr>
              <a:t>We usually talk about clusters of IoT devices, which are (*) usually service-centric, for example an IoT sensor grid to measure Carbon </a:t>
            </a:r>
            <a:r>
              <a:rPr lang="en-US" b="0" i="0" dirty="0" err="1">
                <a:effectLst/>
                <a:latin typeface="Roboto"/>
              </a:rPr>
              <a:t>Monoxyde</a:t>
            </a:r>
            <a:r>
              <a:rPr lang="en-US" b="0" i="0" dirty="0">
                <a:effectLst/>
                <a:latin typeface="Roboto"/>
              </a:rPr>
              <a:t> levels in the city streets.</a:t>
            </a:r>
            <a:endParaRPr lang="en-CH" dirty="0"/>
          </a:p>
        </p:txBody>
      </p:sp>
      <p:sp>
        <p:nvSpPr>
          <p:cNvPr id="4" name="Slide Number Placeholder 3"/>
          <p:cNvSpPr>
            <a:spLocks noGrp="1"/>
          </p:cNvSpPr>
          <p:nvPr>
            <p:ph type="sldNum" sz="quarter" idx="5"/>
          </p:nvPr>
        </p:nvSpPr>
        <p:spPr/>
        <p:txBody>
          <a:bodyPr/>
          <a:lstStyle/>
          <a:p>
            <a:fld id="{59241644-66C6-4D91-96DF-61FD632CADD7}" type="slidenum">
              <a:rPr lang="en-CH" smtClean="0"/>
              <a:t>3</a:t>
            </a:fld>
            <a:endParaRPr lang="en-CH"/>
          </a:p>
        </p:txBody>
      </p:sp>
    </p:spTree>
    <p:extLst>
      <p:ext uri="{BB962C8B-B14F-4D97-AF65-F5344CB8AC3E}">
        <p14:creationId xmlns:p14="http://schemas.microsoft.com/office/powerpoint/2010/main" val="3505897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[20s – 07:10-07:30]</a:t>
            </a:r>
          </a:p>
          <a:p>
            <a:r>
              <a:rPr lang="en-US" b="0" i="0" dirty="0">
                <a:solidFill>
                  <a:srgbClr val="BBBBBB"/>
                </a:solidFill>
                <a:effectLst/>
                <a:latin typeface="-apple-system"/>
              </a:rPr>
              <a:t>IoT devices within such clusters (*) alongside mobile devices and servers (*) form the IoT triad.</a:t>
            </a:r>
          </a:p>
          <a:p>
            <a:endParaRPr lang="en-US" b="0" i="0" dirty="0">
              <a:solidFill>
                <a:srgbClr val="BBBBBB"/>
              </a:solidFill>
              <a:effectLst/>
              <a:latin typeface="-apple-system"/>
            </a:endParaRPr>
          </a:p>
          <a:p>
            <a:r>
              <a:rPr lang="en-US" b="0" i="0" dirty="0">
                <a:solidFill>
                  <a:srgbClr val="BBBBBB"/>
                </a:solidFill>
                <a:effectLst/>
                <a:latin typeface="-apple-system"/>
              </a:rPr>
              <a:t>All of these devices can potentially communicate (*) with each other, using  Long Range – </a:t>
            </a:r>
            <a:r>
              <a:rPr lang="en-US" b="0" i="0" dirty="0" err="1">
                <a:solidFill>
                  <a:srgbClr val="BBBBBB"/>
                </a:solidFill>
                <a:effectLst/>
                <a:latin typeface="-apple-system"/>
              </a:rPr>
              <a:t>LoRa</a:t>
            </a:r>
            <a:r>
              <a:rPr lang="en-US" b="0" i="0" dirty="0">
                <a:solidFill>
                  <a:srgbClr val="BBBBBB"/>
                </a:solidFill>
                <a:effectLst/>
                <a:latin typeface="-apple-system"/>
              </a:rPr>
              <a:t> – RF networks, GSM networks or Bluetooth Low Energy wireless connectivity to cite but a few examples, not all of them being on your screens.</a:t>
            </a:r>
          </a:p>
        </p:txBody>
      </p:sp>
      <p:sp>
        <p:nvSpPr>
          <p:cNvPr id="4" name="Slide Number Placeholder 3"/>
          <p:cNvSpPr>
            <a:spLocks noGrp="1"/>
          </p:cNvSpPr>
          <p:nvPr>
            <p:ph type="sldNum" sz="quarter" idx="5"/>
          </p:nvPr>
        </p:nvSpPr>
        <p:spPr/>
        <p:txBody>
          <a:bodyPr/>
          <a:lstStyle/>
          <a:p>
            <a:fld id="{59241644-66C6-4D91-96DF-61FD632CADD7}" type="slidenum">
              <a:rPr lang="en-CH" smtClean="0"/>
              <a:t>4</a:t>
            </a:fld>
            <a:endParaRPr lang="en-CH"/>
          </a:p>
        </p:txBody>
      </p:sp>
    </p:spTree>
    <p:extLst>
      <p:ext uri="{BB962C8B-B14F-4D97-AF65-F5344CB8AC3E}">
        <p14:creationId xmlns:p14="http://schemas.microsoft.com/office/powerpoint/2010/main" val="392343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[20s – 07:30-07:50]</a:t>
            </a:r>
          </a:p>
          <a:p>
            <a:r>
              <a:rPr lang="en-US" dirty="0"/>
              <a:t>But why…. would we want to do that ? (*)</a:t>
            </a:r>
          </a:p>
          <a:p>
            <a:endParaRPr lang="en-US" dirty="0"/>
          </a:p>
          <a:p>
            <a:r>
              <a:rPr lang="en-US" dirty="0"/>
              <a:t>Let’s talk about the people involved (*), the technology at the core (*), the risks that they pose (*) and the fallout at hand in case of an incident. (*)</a:t>
            </a:r>
            <a:endParaRPr lang="en-CH" dirty="0"/>
          </a:p>
        </p:txBody>
      </p:sp>
      <p:sp>
        <p:nvSpPr>
          <p:cNvPr id="4" name="Slide Number Placeholder 3"/>
          <p:cNvSpPr>
            <a:spLocks noGrp="1"/>
          </p:cNvSpPr>
          <p:nvPr>
            <p:ph type="sldNum" sz="quarter" idx="5"/>
          </p:nvPr>
        </p:nvSpPr>
        <p:spPr/>
        <p:txBody>
          <a:bodyPr/>
          <a:lstStyle/>
          <a:p>
            <a:fld id="{59241644-66C6-4D91-96DF-61FD632CADD7}" type="slidenum">
              <a:rPr lang="en-CH" smtClean="0"/>
              <a:t>5</a:t>
            </a:fld>
            <a:endParaRPr lang="en-CH"/>
          </a:p>
        </p:txBody>
      </p:sp>
    </p:spTree>
    <p:extLst>
      <p:ext uri="{BB962C8B-B14F-4D97-AF65-F5344CB8AC3E}">
        <p14:creationId xmlns:p14="http://schemas.microsoft.com/office/powerpoint/2010/main" val="506407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[15s – 07:50-08:05]</a:t>
            </a:r>
          </a:p>
          <a:p>
            <a:pPr defTabSz="990752">
              <a:defRPr/>
            </a:pPr>
            <a:r>
              <a:rPr lang="en-US" sz="1300" dirty="0"/>
              <a:t>Users are at the core of your service ! (*) </a:t>
            </a:r>
          </a:p>
          <a:p>
            <a:pPr defTabSz="990752">
              <a:defRPr/>
            </a:pPr>
            <a:endParaRPr lang="en-US" sz="1300" dirty="0"/>
          </a:p>
          <a:p>
            <a:pPr defTabSz="990752">
              <a:defRPr/>
            </a:pPr>
            <a:r>
              <a:rPr lang="en-US" sz="1300" dirty="0"/>
              <a:t>They’re your best friend (*) and your worst enemy (*), so you should basically love them for the income, and hate them for the problems they bring. (I’ll give you a moment to read the comic, &lt;wait 3-5 seconds&gt;)</a:t>
            </a:r>
          </a:p>
          <a:p>
            <a:pPr defTabSz="990752">
              <a:defRPr/>
            </a:pPr>
            <a:endParaRPr lang="en-US" sz="1300" dirty="0"/>
          </a:p>
        </p:txBody>
      </p:sp>
      <p:sp>
        <p:nvSpPr>
          <p:cNvPr id="4" name="Slide Number Placeholder 3"/>
          <p:cNvSpPr>
            <a:spLocks noGrp="1"/>
          </p:cNvSpPr>
          <p:nvPr>
            <p:ph type="sldNum" sz="quarter" idx="5"/>
          </p:nvPr>
        </p:nvSpPr>
        <p:spPr/>
        <p:txBody>
          <a:bodyPr/>
          <a:lstStyle/>
          <a:p>
            <a:fld id="{59241644-66C6-4D91-96DF-61FD632CADD7}" type="slidenum">
              <a:rPr lang="en-CH" smtClean="0"/>
              <a:t>6</a:t>
            </a:fld>
            <a:endParaRPr lang="en-CH"/>
          </a:p>
        </p:txBody>
      </p:sp>
    </p:spTree>
    <p:extLst>
      <p:ext uri="{BB962C8B-B14F-4D97-AF65-F5344CB8AC3E}">
        <p14:creationId xmlns:p14="http://schemas.microsoft.com/office/powerpoint/2010/main" val="2281660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[10s – 08:05-08:15]</a:t>
            </a:r>
          </a:p>
          <a:p>
            <a:pPr defTabSz="990752">
              <a:defRPr/>
            </a:pPr>
            <a:r>
              <a:rPr lang="en-US" dirty="0"/>
              <a:t>You also need to be aware of your developers, managers and the hierarchy they are a subject to, because they will let everything burn down to save face.</a:t>
            </a:r>
          </a:p>
          <a:p>
            <a:pPr defTabSz="990752">
              <a:defRPr/>
            </a:pPr>
            <a:endParaRPr lang="en-US" dirty="0"/>
          </a:p>
        </p:txBody>
      </p:sp>
      <p:sp>
        <p:nvSpPr>
          <p:cNvPr id="4" name="Slide Number Placeholder 3"/>
          <p:cNvSpPr>
            <a:spLocks noGrp="1"/>
          </p:cNvSpPr>
          <p:nvPr>
            <p:ph type="sldNum" sz="quarter" idx="5"/>
          </p:nvPr>
        </p:nvSpPr>
        <p:spPr/>
        <p:txBody>
          <a:bodyPr/>
          <a:lstStyle/>
          <a:p>
            <a:fld id="{59241644-66C6-4D91-96DF-61FD632CADD7}" type="slidenum">
              <a:rPr lang="en-CH" smtClean="0"/>
              <a:t>7</a:t>
            </a:fld>
            <a:endParaRPr lang="en-CH"/>
          </a:p>
        </p:txBody>
      </p:sp>
    </p:spTree>
    <p:extLst>
      <p:ext uri="{BB962C8B-B14F-4D97-AF65-F5344CB8AC3E}">
        <p14:creationId xmlns:p14="http://schemas.microsoft.com/office/powerpoint/2010/main" val="3085612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[20s – 08:15-08:35]</a:t>
            </a:r>
          </a:p>
          <a:p>
            <a:pPr defTabSz="990752">
              <a:defRPr/>
            </a:pPr>
            <a:r>
              <a:rPr lang="en-US" sz="1300" dirty="0"/>
              <a:t>Let’s talk about the technology at hand. (*)</a:t>
            </a:r>
          </a:p>
          <a:p>
            <a:pPr defTabSz="990752">
              <a:defRPr/>
            </a:pPr>
            <a:endParaRPr lang="en-US" sz="1300" dirty="0"/>
          </a:p>
          <a:p>
            <a:pPr defTabSz="990752">
              <a:defRPr/>
            </a:pPr>
            <a:r>
              <a:rPr lang="en-US" sz="1300" dirty="0"/>
              <a:t>Storage in the context of IoT (*), databases (*), data dumps (*), servers (*), logfiles (*), API’s (*) is always stored on some form of physical media.</a:t>
            </a:r>
          </a:p>
          <a:p>
            <a:pPr defTabSz="990752">
              <a:defRPr/>
            </a:pPr>
            <a:endParaRPr lang="en-US" sz="1300" dirty="0"/>
          </a:p>
          <a:p>
            <a:pPr defTabSz="990752">
              <a:defRPr/>
            </a:pPr>
            <a:r>
              <a:rPr lang="en-US" sz="1300" dirty="0"/>
              <a:t>Depending on where the storage is located, it can be exposed to physical access.</a:t>
            </a:r>
          </a:p>
        </p:txBody>
      </p:sp>
      <p:sp>
        <p:nvSpPr>
          <p:cNvPr id="4" name="Slide Number Placeholder 3"/>
          <p:cNvSpPr>
            <a:spLocks noGrp="1"/>
          </p:cNvSpPr>
          <p:nvPr>
            <p:ph type="sldNum" sz="quarter" idx="5"/>
          </p:nvPr>
        </p:nvSpPr>
        <p:spPr/>
        <p:txBody>
          <a:bodyPr/>
          <a:lstStyle/>
          <a:p>
            <a:fld id="{59241644-66C6-4D91-96DF-61FD632CADD7}" type="slidenum">
              <a:rPr lang="en-CH" smtClean="0"/>
              <a:t>8</a:t>
            </a:fld>
            <a:endParaRPr lang="en-CH"/>
          </a:p>
        </p:txBody>
      </p:sp>
    </p:spTree>
    <p:extLst>
      <p:ext uri="{BB962C8B-B14F-4D97-AF65-F5344CB8AC3E}">
        <p14:creationId xmlns:p14="http://schemas.microsoft.com/office/powerpoint/2010/main" val="443485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dirty="0"/>
              <a:t>[30s – 08:35-09:05]</a:t>
            </a:r>
          </a:p>
          <a:p>
            <a:pPr defTabSz="990752">
              <a:defRPr/>
            </a:pPr>
            <a:r>
              <a:rPr lang="en-US" sz="1300" dirty="0"/>
              <a:t>The transmission of information uses (*) a medium, which can be (*) wires, (*) proximity wireless and (*) wireless, all of which can be observed by a potential attacker.</a:t>
            </a:r>
          </a:p>
          <a:p>
            <a:pPr defTabSz="990752">
              <a:defRPr/>
            </a:pPr>
            <a:endParaRPr lang="en-US" sz="1300" dirty="0"/>
          </a:p>
          <a:p>
            <a:pPr defTabSz="990752">
              <a:defRPr/>
            </a:pPr>
            <a:r>
              <a:rPr lang="en-US" sz="1300" dirty="0"/>
              <a:t>This transmission is (*) usually the subject of multiple protocols – some more efficient or secure than others – that can account for (*) Authenticity, (*) Authentication, (*) Integrity and (*) Security.</a:t>
            </a:r>
          </a:p>
          <a:p>
            <a:pPr defTabSz="990752">
              <a:defRPr/>
            </a:pPr>
            <a:endParaRPr lang="en-US" sz="1300" dirty="0"/>
          </a:p>
          <a:p>
            <a:pPr defTabSz="990752">
              <a:defRPr/>
            </a:pPr>
            <a:r>
              <a:rPr lang="en-US" sz="1300" dirty="0"/>
              <a:t>All in all (*) this shows us that there is a huge attack surface.</a:t>
            </a:r>
          </a:p>
        </p:txBody>
      </p:sp>
      <p:sp>
        <p:nvSpPr>
          <p:cNvPr id="4" name="Slide Number Placeholder 3"/>
          <p:cNvSpPr>
            <a:spLocks noGrp="1"/>
          </p:cNvSpPr>
          <p:nvPr>
            <p:ph type="sldNum" sz="quarter" idx="5"/>
          </p:nvPr>
        </p:nvSpPr>
        <p:spPr/>
        <p:txBody>
          <a:bodyPr/>
          <a:lstStyle/>
          <a:p>
            <a:fld id="{59241644-66C6-4D91-96DF-61FD632CADD7}" type="slidenum">
              <a:rPr lang="en-CH" smtClean="0"/>
              <a:t>9</a:t>
            </a:fld>
            <a:endParaRPr lang="en-CH"/>
          </a:p>
        </p:txBody>
      </p:sp>
    </p:spTree>
    <p:extLst>
      <p:ext uri="{BB962C8B-B14F-4D97-AF65-F5344CB8AC3E}">
        <p14:creationId xmlns:p14="http://schemas.microsoft.com/office/powerpoint/2010/main" val="883363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C344D4-4086-4D2A-86A2-E238CD64373D}" type="datetimeFigureOut">
              <a:rPr lang="en-CH" smtClean="0"/>
              <a:t>19/03/2021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F74F7D72-997E-42B9-A2B0-667EBB4780FA}" type="slidenum">
              <a:rPr lang="en-CH" smtClean="0"/>
              <a:t>‹#›</a:t>
            </a:fld>
            <a:endParaRPr lang="en-CH"/>
          </a:p>
        </p:txBody>
      </p:sp>
    </p:spTree>
    <p:extLst>
      <p:ext uri="{BB962C8B-B14F-4D97-AF65-F5344CB8AC3E}">
        <p14:creationId xmlns:p14="http://schemas.microsoft.com/office/powerpoint/2010/main" val="3000569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344D4-4086-4D2A-86A2-E238CD64373D}" type="datetimeFigureOut">
              <a:rPr lang="en-CH" smtClean="0"/>
              <a:t>19/03/2021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F74F7D72-997E-42B9-A2B0-667EBB4780FA}" type="slidenum">
              <a:rPr lang="en-CH" smtClean="0"/>
              <a:t>‹#›</a:t>
            </a:fld>
            <a:endParaRPr lang="en-CH"/>
          </a:p>
        </p:txBody>
      </p:sp>
    </p:spTree>
    <p:extLst>
      <p:ext uri="{BB962C8B-B14F-4D97-AF65-F5344CB8AC3E}">
        <p14:creationId xmlns:p14="http://schemas.microsoft.com/office/powerpoint/2010/main" val="114084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344D4-4086-4D2A-86A2-E238CD64373D}" type="datetimeFigureOut">
              <a:rPr lang="en-CH" smtClean="0"/>
              <a:t>19/03/2021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F74F7D72-997E-42B9-A2B0-667EBB4780FA}" type="slidenum">
              <a:rPr lang="en-CH" smtClean="0"/>
              <a:t>‹#›</a:t>
            </a:fld>
            <a:endParaRPr lang="en-CH"/>
          </a:p>
        </p:txBody>
      </p:sp>
    </p:spTree>
    <p:extLst>
      <p:ext uri="{BB962C8B-B14F-4D97-AF65-F5344CB8AC3E}">
        <p14:creationId xmlns:p14="http://schemas.microsoft.com/office/powerpoint/2010/main" val="3178740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C344D4-4086-4D2A-86A2-E238CD64373D}" type="datetimeFigureOut">
              <a:rPr lang="en-CH" smtClean="0"/>
              <a:t>19/03/2021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F74F7D72-997E-42B9-A2B0-667EBB4780FA}" type="slidenum">
              <a:rPr lang="en-CH" smtClean="0"/>
              <a:t>‹#›</a:t>
            </a:fld>
            <a:endParaRPr lang="en-CH"/>
          </a:p>
        </p:txBody>
      </p:sp>
    </p:spTree>
    <p:extLst>
      <p:ext uri="{BB962C8B-B14F-4D97-AF65-F5344CB8AC3E}">
        <p14:creationId xmlns:p14="http://schemas.microsoft.com/office/powerpoint/2010/main" val="359967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C344D4-4086-4D2A-86A2-E238CD64373D}" type="datetimeFigureOut">
              <a:rPr lang="en-CH" smtClean="0"/>
              <a:t>19/03/2021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F74F7D72-997E-42B9-A2B0-667EBB4780FA}" type="slidenum">
              <a:rPr lang="en-CH" smtClean="0"/>
              <a:t>‹#›</a:t>
            </a:fld>
            <a:endParaRPr lang="en-CH"/>
          </a:p>
        </p:txBody>
      </p:sp>
    </p:spTree>
    <p:extLst>
      <p:ext uri="{BB962C8B-B14F-4D97-AF65-F5344CB8AC3E}">
        <p14:creationId xmlns:p14="http://schemas.microsoft.com/office/powerpoint/2010/main" val="420926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C344D4-4086-4D2A-86A2-E238CD64373D}" type="datetimeFigureOut">
              <a:rPr lang="en-CH" smtClean="0"/>
              <a:t>19/03/2021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F74F7D72-997E-42B9-A2B0-667EBB4780FA}" type="slidenum">
              <a:rPr lang="en-CH" smtClean="0"/>
              <a:t>‹#›</a:t>
            </a:fld>
            <a:endParaRPr lang="en-CH"/>
          </a:p>
        </p:txBody>
      </p:sp>
    </p:spTree>
    <p:extLst>
      <p:ext uri="{BB962C8B-B14F-4D97-AF65-F5344CB8AC3E}">
        <p14:creationId xmlns:p14="http://schemas.microsoft.com/office/powerpoint/2010/main" val="343606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C344D4-4086-4D2A-86A2-E238CD64373D}" type="datetimeFigureOut">
              <a:rPr lang="en-CH" smtClean="0"/>
              <a:t>19/03/2021</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F74F7D72-997E-42B9-A2B0-667EBB4780FA}" type="slidenum">
              <a:rPr lang="en-CH" smtClean="0"/>
              <a:t>‹#›</a:t>
            </a:fld>
            <a:endParaRPr lang="en-CH"/>
          </a:p>
        </p:txBody>
      </p:sp>
    </p:spTree>
    <p:extLst>
      <p:ext uri="{BB962C8B-B14F-4D97-AF65-F5344CB8AC3E}">
        <p14:creationId xmlns:p14="http://schemas.microsoft.com/office/powerpoint/2010/main" val="292821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344D4-4086-4D2A-86A2-E238CD64373D}" type="datetimeFigureOut">
              <a:rPr lang="en-CH" smtClean="0"/>
              <a:t>19/03/2021</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F74F7D72-997E-42B9-A2B0-667EBB4780FA}" type="slidenum">
              <a:rPr lang="en-CH" smtClean="0"/>
              <a:t>‹#›</a:t>
            </a:fld>
            <a:endParaRPr lang="en-CH"/>
          </a:p>
        </p:txBody>
      </p:sp>
    </p:spTree>
    <p:extLst>
      <p:ext uri="{BB962C8B-B14F-4D97-AF65-F5344CB8AC3E}">
        <p14:creationId xmlns:p14="http://schemas.microsoft.com/office/powerpoint/2010/main" val="1308086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344D4-4086-4D2A-86A2-E238CD64373D}" type="datetimeFigureOut">
              <a:rPr lang="en-CH" smtClean="0"/>
              <a:t>19/03/2021</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F74F7D72-997E-42B9-A2B0-667EBB4780FA}" type="slidenum">
              <a:rPr lang="en-CH" smtClean="0"/>
              <a:t>‹#›</a:t>
            </a:fld>
            <a:endParaRPr lang="en-CH"/>
          </a:p>
        </p:txBody>
      </p:sp>
    </p:spTree>
    <p:extLst>
      <p:ext uri="{BB962C8B-B14F-4D97-AF65-F5344CB8AC3E}">
        <p14:creationId xmlns:p14="http://schemas.microsoft.com/office/powerpoint/2010/main" val="100400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344D4-4086-4D2A-86A2-E238CD64373D}" type="datetimeFigureOut">
              <a:rPr lang="en-CH" smtClean="0"/>
              <a:t>19/03/2021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F74F7D72-997E-42B9-A2B0-667EBB4780FA}" type="slidenum">
              <a:rPr lang="en-CH" smtClean="0"/>
              <a:t>‹#›</a:t>
            </a:fld>
            <a:endParaRPr lang="en-CH"/>
          </a:p>
        </p:txBody>
      </p:sp>
    </p:spTree>
    <p:extLst>
      <p:ext uri="{BB962C8B-B14F-4D97-AF65-F5344CB8AC3E}">
        <p14:creationId xmlns:p14="http://schemas.microsoft.com/office/powerpoint/2010/main" val="202005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344D4-4086-4D2A-86A2-E238CD64373D}" type="datetimeFigureOut">
              <a:rPr lang="en-CH" smtClean="0"/>
              <a:t>19/03/2021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F74F7D72-997E-42B9-A2B0-667EBB4780FA}" type="slidenum">
              <a:rPr lang="en-CH" smtClean="0"/>
              <a:t>‹#›</a:t>
            </a:fld>
            <a:endParaRPr lang="en-CH"/>
          </a:p>
        </p:txBody>
      </p:sp>
    </p:spTree>
    <p:extLst>
      <p:ext uri="{BB962C8B-B14F-4D97-AF65-F5344CB8AC3E}">
        <p14:creationId xmlns:p14="http://schemas.microsoft.com/office/powerpoint/2010/main" val="105006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344D4-4086-4D2A-86A2-E238CD64373D}" type="datetimeFigureOut">
              <a:rPr lang="en-CH" smtClean="0"/>
              <a:t>19/03/2021</a:t>
            </a:fld>
            <a:endParaRPr lang="en-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F7D72-997E-42B9-A2B0-667EBB4780FA}" type="slidenum">
              <a:rPr lang="en-CH" smtClean="0"/>
              <a:t>‹#›</a:t>
            </a:fld>
            <a:endParaRPr lang="en-CH"/>
          </a:p>
        </p:txBody>
      </p:sp>
    </p:spTree>
    <p:extLst>
      <p:ext uri="{BB962C8B-B14F-4D97-AF65-F5344CB8AC3E}">
        <p14:creationId xmlns:p14="http://schemas.microsoft.com/office/powerpoint/2010/main" val="16365175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www.pentestpartners.com/security-blog/360lock-smart-lock-review/" TargetMode="External"/><Relationship Id="rId5" Type="http://schemas.openxmlformats.org/officeDocument/2006/relationships/image" Target="../media/image5.png"/><Relationship Id="rId4" Type="http://schemas.openxmlformats.org/officeDocument/2006/relationships/hyperlink" Target="https://twitter.com/tautology?s=2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https://www.rtlnieuws.nl/tech/artikel/4213081/duizenden-nederlandse-kinderen-stiekem-te-volgen-onveilige-smartwatch" TargetMode="Externa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h-schmidt.net/FloatConverter/IEEE754.html" TargetMode="Externa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linkedin.com/pulse/map-cybersecurity-domains-version-20-henry-jiang-ciso-cissp/"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creativecommons.org/licenses/by-sa/4.0/legalcod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https://twitter.com/smealum?s=2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s://www.youtube.com/watch?v=RnxcPeemHSc"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xkcd.com/208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9">
            <a:extLst>
              <a:ext uri="{FF2B5EF4-FFF2-40B4-BE49-F238E27FC236}">
                <a16:creationId xmlns:a16="http://schemas.microsoft.com/office/drawing/2014/main" id="{30538A28-30D3-49C7-9B6A-63B5B0A477AD}"/>
              </a:ext>
            </a:extLst>
          </p:cNvPr>
          <p:cNvSpPr txBox="1">
            <a:spLocks/>
          </p:cNvSpPr>
          <p:nvPr/>
        </p:nvSpPr>
        <p:spPr>
          <a:xfrm>
            <a:off x="1655495" y="3002956"/>
            <a:ext cx="8881009" cy="1182756"/>
          </a:xfrm>
          <a:prstGeom prst="rect">
            <a:avLst/>
          </a:prstGeom>
        </p:spPr>
        <p:txBody>
          <a:bodyPr vert="horz" wrap="squar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sz="4000" dirty="0">
                <a:latin typeface="Segoe UI" panose="020B0502040204020203" pitchFamily="34" charset="0"/>
                <a:ea typeface="Times New Roman" panose="02020603050405020304" pitchFamily="18" charset="0"/>
              </a:rPr>
              <a:t>Pitfalls in IoT security</a:t>
            </a:r>
            <a:endParaRPr lang="en-CH" sz="4000" dirty="0"/>
          </a:p>
        </p:txBody>
      </p:sp>
      <p:sp>
        <p:nvSpPr>
          <p:cNvPr id="23" name="TextBox 22">
            <a:extLst>
              <a:ext uri="{FF2B5EF4-FFF2-40B4-BE49-F238E27FC236}">
                <a16:creationId xmlns:a16="http://schemas.microsoft.com/office/drawing/2014/main" id="{11387674-8701-4C8C-876D-1BEE0130D047}"/>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333347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0C2B3-C0D7-418E-8EDC-E50D72440372}"/>
              </a:ext>
            </a:extLst>
          </p:cNvPr>
          <p:cNvSpPr>
            <a:spLocks noGrp="1"/>
          </p:cNvSpPr>
          <p:nvPr>
            <p:ph type="title"/>
          </p:nvPr>
        </p:nvSpPr>
        <p:spPr/>
        <p:txBody>
          <a:bodyPr/>
          <a:lstStyle/>
          <a:p>
            <a:r>
              <a:rPr lang="en-US" dirty="0"/>
              <a:t>Risks – Storage</a:t>
            </a:r>
            <a:endParaRPr lang="en-CH" dirty="0"/>
          </a:p>
        </p:txBody>
      </p:sp>
      <p:pic>
        <p:nvPicPr>
          <p:cNvPr id="8" name="Picture 7" descr="A picture containing electronics, circuit&#10;&#10;Description automatically generated">
            <a:extLst>
              <a:ext uri="{FF2B5EF4-FFF2-40B4-BE49-F238E27FC236}">
                <a16:creationId xmlns:a16="http://schemas.microsoft.com/office/drawing/2014/main" id="{334A3D73-FA53-4EE2-813C-10D43F785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123441">
            <a:off x="6736958" y="2499032"/>
            <a:ext cx="4598431" cy="1859934"/>
          </a:xfrm>
          <a:prstGeom prst="rect">
            <a:avLst/>
          </a:prstGeom>
        </p:spPr>
      </p:pic>
      <p:sp>
        <p:nvSpPr>
          <p:cNvPr id="5" name="Content Placeholder 4">
            <a:extLst>
              <a:ext uri="{FF2B5EF4-FFF2-40B4-BE49-F238E27FC236}">
                <a16:creationId xmlns:a16="http://schemas.microsoft.com/office/drawing/2014/main" id="{5BA7223B-0B44-4AF3-9BDA-58FFD30B0A4F}"/>
              </a:ext>
            </a:extLst>
          </p:cNvPr>
          <p:cNvSpPr>
            <a:spLocks noGrp="1"/>
          </p:cNvSpPr>
          <p:nvPr>
            <p:ph sz="half" idx="2"/>
          </p:nvPr>
        </p:nvSpPr>
        <p:spPr>
          <a:xfrm>
            <a:off x="862014" y="2126703"/>
            <a:ext cx="5157787" cy="2759622"/>
          </a:xfrm>
        </p:spPr>
        <p:txBody>
          <a:bodyPr>
            <a:normAutofit/>
          </a:bodyPr>
          <a:lstStyle/>
          <a:p>
            <a:r>
              <a:rPr lang="en-US" dirty="0"/>
              <a:t>SD Card</a:t>
            </a:r>
          </a:p>
          <a:p>
            <a:pPr lvl="1"/>
            <a:r>
              <a:rPr lang="en-US" dirty="0"/>
              <a:t>Physical access</a:t>
            </a:r>
          </a:p>
          <a:p>
            <a:pPr lvl="1"/>
            <a:r>
              <a:rPr lang="en-US" dirty="0"/>
              <a:t>Easy I/O</a:t>
            </a:r>
          </a:p>
          <a:p>
            <a:pPr lvl="1"/>
            <a:r>
              <a:rPr lang="en-US" dirty="0"/>
              <a:t>Contains files</a:t>
            </a:r>
          </a:p>
          <a:p>
            <a:r>
              <a:rPr lang="en-US" dirty="0"/>
              <a:t>Micro-processors</a:t>
            </a:r>
          </a:p>
          <a:p>
            <a:pPr lvl="1"/>
            <a:r>
              <a:rPr lang="en-US" dirty="0"/>
              <a:t>Retrieve assembly code</a:t>
            </a:r>
          </a:p>
          <a:p>
            <a:endParaRPr lang="en-US" dirty="0"/>
          </a:p>
          <a:p>
            <a:endParaRPr lang="en-CH" dirty="0"/>
          </a:p>
        </p:txBody>
      </p:sp>
      <p:sp>
        <p:nvSpPr>
          <p:cNvPr id="3" name="TextBox 2">
            <a:extLst>
              <a:ext uri="{FF2B5EF4-FFF2-40B4-BE49-F238E27FC236}">
                <a16:creationId xmlns:a16="http://schemas.microsoft.com/office/drawing/2014/main" id="{6D674F6C-E45F-48DB-BDC6-6381E1C0B241}"/>
              </a:ext>
            </a:extLst>
          </p:cNvPr>
          <p:cNvSpPr txBox="1"/>
          <p:nvPr/>
        </p:nvSpPr>
        <p:spPr>
          <a:xfrm>
            <a:off x="814385" y="5644669"/>
            <a:ext cx="10541003" cy="369332"/>
          </a:xfrm>
          <a:prstGeom prst="rect">
            <a:avLst/>
          </a:prstGeom>
          <a:noFill/>
        </p:spPr>
        <p:txBody>
          <a:bodyPr wrap="square" rtlCol="0">
            <a:spAutoFit/>
          </a:bodyPr>
          <a:lstStyle/>
          <a:p>
            <a:pPr algn="ctr"/>
            <a:r>
              <a:rPr lang="en-US" dirty="0">
                <a:latin typeface="Lucida Handwriting" panose="03010101010101010101" pitchFamily="66" charset="0"/>
              </a:rPr>
              <a:t>If it’s addressable to a computer, it’s addressable to you  ~ @BlindHacker</a:t>
            </a:r>
            <a:endParaRPr lang="en-CH" dirty="0">
              <a:latin typeface="Lucida Handwriting" panose="03010101010101010101" pitchFamily="66" charset="0"/>
            </a:endParaRPr>
          </a:p>
        </p:txBody>
      </p:sp>
      <p:pic>
        <p:nvPicPr>
          <p:cNvPr id="6" name="Picture 5">
            <a:extLst>
              <a:ext uri="{FF2B5EF4-FFF2-40B4-BE49-F238E27FC236}">
                <a16:creationId xmlns:a16="http://schemas.microsoft.com/office/drawing/2014/main" id="{7DCFFEAA-DFD1-4D2A-B817-600877CF5346}"/>
              </a:ext>
            </a:extLst>
          </p:cNvPr>
          <p:cNvPicPr>
            <a:picLocks noChangeAspect="1"/>
          </p:cNvPicPr>
          <p:nvPr/>
        </p:nvPicPr>
        <p:blipFill rotWithShape="1">
          <a:blip r:embed="rId4"/>
          <a:srcRect b="4697"/>
          <a:stretch/>
        </p:blipFill>
        <p:spPr>
          <a:xfrm>
            <a:off x="2993809" y="2825206"/>
            <a:ext cx="6204381" cy="1207586"/>
          </a:xfrm>
          <a:prstGeom prst="rect">
            <a:avLst/>
          </a:prstGeom>
        </p:spPr>
      </p:pic>
      <p:sp>
        <p:nvSpPr>
          <p:cNvPr id="11" name="TextBox 10">
            <a:extLst>
              <a:ext uri="{FF2B5EF4-FFF2-40B4-BE49-F238E27FC236}">
                <a16:creationId xmlns:a16="http://schemas.microsoft.com/office/drawing/2014/main" id="{E0B4BE71-E74E-47D1-877D-DC73FB70BCE1}"/>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90351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nodeType="withEffect">
                                  <p:stCondLst>
                                    <p:cond delay="3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300"/>
                                        <p:tgtEl>
                                          <p:spTgt spid="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300"/>
                                        <p:tgtEl>
                                          <p:spTgt spid="5">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300"/>
                                        <p:tgtEl>
                                          <p:spTgt spid="5">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300"/>
                                        <p:tgtEl>
                                          <p:spTgt spid="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fade">
                                      <p:cBhvr>
                                        <p:cTn id="34" dur="300"/>
                                        <p:tgtEl>
                                          <p:spTgt spid="5">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300"/>
                                        <p:tgtEl>
                                          <p:spTgt spid="5">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3BFF-C174-4F0C-B558-CA57954190E2}"/>
              </a:ext>
            </a:extLst>
          </p:cNvPr>
          <p:cNvSpPr>
            <a:spLocks noGrp="1"/>
          </p:cNvSpPr>
          <p:nvPr>
            <p:ph type="title"/>
          </p:nvPr>
        </p:nvSpPr>
        <p:spPr/>
        <p:txBody>
          <a:bodyPr/>
          <a:lstStyle/>
          <a:p>
            <a:r>
              <a:rPr lang="en-US" dirty="0"/>
              <a:t>Risks – Transmission</a:t>
            </a:r>
            <a:endParaRPr lang="en-CH" dirty="0"/>
          </a:p>
        </p:txBody>
      </p:sp>
      <p:sp>
        <p:nvSpPr>
          <p:cNvPr id="8" name="Content Placeholder 6">
            <a:extLst>
              <a:ext uri="{FF2B5EF4-FFF2-40B4-BE49-F238E27FC236}">
                <a16:creationId xmlns:a16="http://schemas.microsoft.com/office/drawing/2014/main" id="{837017FB-47AD-48FB-B5DD-12FE97418543}"/>
              </a:ext>
            </a:extLst>
          </p:cNvPr>
          <p:cNvSpPr txBox="1">
            <a:spLocks/>
          </p:cNvSpPr>
          <p:nvPr/>
        </p:nvSpPr>
        <p:spPr>
          <a:xfrm>
            <a:off x="827314" y="2136228"/>
            <a:ext cx="5183188" cy="334054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Bluetooth Low Energy</a:t>
            </a:r>
          </a:p>
          <a:p>
            <a:pPr lvl="1"/>
            <a:r>
              <a:rPr lang="en-US" dirty="0"/>
              <a:t>Plain-text byte stream</a:t>
            </a:r>
          </a:p>
          <a:p>
            <a:pPr lvl="1"/>
            <a:r>
              <a:rPr lang="en-US" dirty="0"/>
              <a:t>OITM </a:t>
            </a:r>
            <a:r>
              <a:rPr lang="en-US" sz="2200" dirty="0"/>
              <a:t>(Observer in the Middle)</a:t>
            </a:r>
          </a:p>
          <a:p>
            <a:pPr lvl="1"/>
            <a:r>
              <a:rPr lang="en-US" dirty="0"/>
              <a:t>GATT attack </a:t>
            </a:r>
            <a:r>
              <a:rPr lang="en-US" sz="2200" dirty="0"/>
              <a:t>(Generic </a:t>
            </a:r>
            <a:r>
              <a:rPr lang="en-US" sz="2200" dirty="0" err="1"/>
              <a:t>ATTribute</a:t>
            </a:r>
            <a:r>
              <a:rPr lang="en-US" sz="2200" dirty="0"/>
              <a:t>)</a:t>
            </a:r>
          </a:p>
          <a:p>
            <a:r>
              <a:rPr lang="en-US" dirty="0" err="1"/>
              <a:t>LoRa</a:t>
            </a:r>
            <a:r>
              <a:rPr lang="en-US" dirty="0"/>
              <a:t> </a:t>
            </a:r>
            <a:r>
              <a:rPr lang="en-US" sz="2200" dirty="0"/>
              <a:t>(Long Range)</a:t>
            </a:r>
            <a:endParaRPr lang="en-US" dirty="0"/>
          </a:p>
          <a:p>
            <a:pPr lvl="1"/>
            <a:r>
              <a:rPr lang="en-US" dirty="0"/>
              <a:t>Plaintext byte stream over RF</a:t>
            </a:r>
          </a:p>
          <a:p>
            <a:r>
              <a:rPr lang="en-US" dirty="0"/>
              <a:t>Wi-Fi</a:t>
            </a:r>
          </a:p>
          <a:p>
            <a:pPr lvl="1"/>
            <a:r>
              <a:rPr lang="en-US" dirty="0"/>
              <a:t>Packet capture and other standard risks.</a:t>
            </a:r>
          </a:p>
        </p:txBody>
      </p:sp>
      <p:grpSp>
        <p:nvGrpSpPr>
          <p:cNvPr id="20" name="Group 19">
            <a:extLst>
              <a:ext uri="{FF2B5EF4-FFF2-40B4-BE49-F238E27FC236}">
                <a16:creationId xmlns:a16="http://schemas.microsoft.com/office/drawing/2014/main" id="{20760E6C-1A81-41A9-9B96-00AD84B26BE2}"/>
              </a:ext>
            </a:extLst>
          </p:cNvPr>
          <p:cNvGrpSpPr/>
          <p:nvPr/>
        </p:nvGrpSpPr>
        <p:grpSpPr>
          <a:xfrm>
            <a:off x="6651398" y="2971068"/>
            <a:ext cx="4713288" cy="3521807"/>
            <a:chOff x="6638924" y="1668096"/>
            <a:chExt cx="4713288" cy="3521807"/>
          </a:xfrm>
        </p:grpSpPr>
        <p:sp>
          <p:nvSpPr>
            <p:cNvPr id="10" name="Rectangle: Single Corner Snipped 9">
              <a:extLst>
                <a:ext uri="{FF2B5EF4-FFF2-40B4-BE49-F238E27FC236}">
                  <a16:creationId xmlns:a16="http://schemas.microsoft.com/office/drawing/2014/main" id="{854CD3C8-ABE5-4DDB-B65B-8B5567C2113E}"/>
                </a:ext>
              </a:extLst>
            </p:cNvPr>
            <p:cNvSpPr/>
            <p:nvPr/>
          </p:nvSpPr>
          <p:spPr>
            <a:xfrm rot="10800000" flipV="1">
              <a:off x="6638924" y="1668096"/>
              <a:ext cx="4713288" cy="3521807"/>
            </a:xfrm>
            <a:prstGeom prst="snip1Rect">
              <a:avLst>
                <a:gd name="adj" fmla="val 924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1" name="Picture 2">
              <a:extLst>
                <a:ext uri="{FF2B5EF4-FFF2-40B4-BE49-F238E27FC236}">
                  <a16:creationId xmlns:a16="http://schemas.microsoft.com/office/drawing/2014/main" id="{FA4F42C1-0110-463F-8697-6B534C752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183" y="1909150"/>
              <a:ext cx="4286771" cy="249058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A6A2B2D1-766E-4CF7-AD28-E824FB3AF3F2}"/>
                </a:ext>
              </a:extLst>
            </p:cNvPr>
            <p:cNvGrpSpPr/>
            <p:nvPr/>
          </p:nvGrpSpPr>
          <p:grpSpPr>
            <a:xfrm>
              <a:off x="9086261" y="4619091"/>
              <a:ext cx="2032747" cy="511094"/>
              <a:chOff x="9442065" y="3328736"/>
              <a:chExt cx="1868243" cy="443468"/>
            </a:xfrm>
          </p:grpSpPr>
          <p:pic>
            <p:nvPicPr>
              <p:cNvPr id="14" name="Picture 8" descr="Twitter Logo bird drawing free image">
                <a:hlinkClick r:id="rId4"/>
                <a:extLst>
                  <a:ext uri="{FF2B5EF4-FFF2-40B4-BE49-F238E27FC236}">
                    <a16:creationId xmlns:a16="http://schemas.microsoft.com/office/drawing/2014/main" id="{DF8FBF09-2BFE-4A8F-847C-D76C8B2AC3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2065" y="3328736"/>
                <a:ext cx="546123" cy="44346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B20FEB2-2987-4625-9E4F-B043E2B93B38}"/>
                  </a:ext>
                </a:extLst>
              </p:cNvPr>
              <p:cNvSpPr txBox="1"/>
              <p:nvPr/>
            </p:nvSpPr>
            <p:spPr>
              <a:xfrm>
                <a:off x="9988188" y="3375947"/>
                <a:ext cx="1322120" cy="307777"/>
              </a:xfrm>
              <a:prstGeom prst="rect">
                <a:avLst/>
              </a:prstGeom>
              <a:noFill/>
            </p:spPr>
            <p:txBody>
              <a:bodyPr wrap="square" rtlCol="0">
                <a:spAutoFit/>
              </a:bodyPr>
              <a:lstStyle/>
              <a:p>
                <a:r>
                  <a:rPr lang="fr-CH" sz="1400" dirty="0"/>
                  <a:t>@tautology0</a:t>
                </a:r>
                <a:endParaRPr lang="en-CH" sz="1400" dirty="0"/>
              </a:p>
            </p:txBody>
          </p:sp>
        </p:grpSp>
        <p:pic>
          <p:nvPicPr>
            <p:cNvPr id="2054" name="Picture 6" descr="Internet Icon of Line style - Available in SVG, PNG, EPS, AI &amp; Icon fonts">
              <a:hlinkClick r:id="rId6"/>
              <a:extLst>
                <a:ext uri="{FF2B5EF4-FFF2-40B4-BE49-F238E27FC236}">
                  <a16:creationId xmlns:a16="http://schemas.microsoft.com/office/drawing/2014/main" id="{F49E30E5-3A43-4C0C-9525-C5D82CC708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8096" y="4510322"/>
              <a:ext cx="568993" cy="5689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ED196AF4-592A-421C-BAD0-106F565ECBDD}"/>
              </a:ext>
            </a:extLst>
          </p:cNvPr>
          <p:cNvGrpSpPr/>
          <p:nvPr/>
        </p:nvGrpSpPr>
        <p:grpSpPr>
          <a:xfrm>
            <a:off x="7017595" y="526816"/>
            <a:ext cx="3980893" cy="1977197"/>
            <a:chOff x="4973935" y="482321"/>
            <a:chExt cx="3980893" cy="1977197"/>
          </a:xfrm>
        </p:grpSpPr>
        <p:sp>
          <p:nvSpPr>
            <p:cNvPr id="3" name="Rectangle 2">
              <a:extLst>
                <a:ext uri="{FF2B5EF4-FFF2-40B4-BE49-F238E27FC236}">
                  <a16:creationId xmlns:a16="http://schemas.microsoft.com/office/drawing/2014/main" id="{32FEA01E-3252-41B6-AA4D-065164E4B9B5}"/>
                </a:ext>
              </a:extLst>
            </p:cNvPr>
            <p:cNvSpPr/>
            <p:nvPr/>
          </p:nvSpPr>
          <p:spPr>
            <a:xfrm>
              <a:off x="4973935" y="482322"/>
              <a:ext cx="3954392" cy="197719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028" name="Picture 4" descr="Semtech LoRa Technology Overview | Semtech">
              <a:extLst>
                <a:ext uri="{FF2B5EF4-FFF2-40B4-BE49-F238E27FC236}">
                  <a16:creationId xmlns:a16="http://schemas.microsoft.com/office/drawing/2014/main" id="{17565750-3A37-431D-9786-897C15D521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436" y="482321"/>
              <a:ext cx="3954392" cy="1977196"/>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D875D514-BDFD-4659-8ABF-C4BBA813A763}"/>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60201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300"/>
                                        <p:tgtEl>
                                          <p:spTgt spid="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300"/>
                                        <p:tgtEl>
                                          <p:spTgt spid="8">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300"/>
                                        <p:tgtEl>
                                          <p:spTgt spid="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fade">
                                      <p:cBhvr>
                                        <p:cTn id="30" dur="300"/>
                                        <p:tgtEl>
                                          <p:spTgt spid="8">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Effect transition="in" filter="fade">
                                      <p:cBhvr>
                                        <p:cTn id="33" dur="300"/>
                                        <p:tgtEl>
                                          <p:spTgt spid="8">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
                                            <p:txEl>
                                              <p:pRg st="6" end="6"/>
                                            </p:txEl>
                                          </p:spTgt>
                                        </p:tgtEl>
                                        <p:attrNameLst>
                                          <p:attrName>style.visibility</p:attrName>
                                        </p:attrNameLst>
                                      </p:cBhvr>
                                      <p:to>
                                        <p:strVal val="visible"/>
                                      </p:to>
                                    </p:set>
                                    <p:animEffect transition="in" filter="fade">
                                      <p:cBhvr>
                                        <p:cTn id="38" dur="300"/>
                                        <p:tgtEl>
                                          <p:spTgt spid="8">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animEffect transition="in" filter="fade">
                                      <p:cBhvr>
                                        <p:cTn id="41" dur="3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3BFF-C174-4F0C-B558-CA57954190E2}"/>
              </a:ext>
            </a:extLst>
          </p:cNvPr>
          <p:cNvSpPr>
            <a:spLocks noGrp="1"/>
          </p:cNvSpPr>
          <p:nvPr>
            <p:ph type="title"/>
          </p:nvPr>
        </p:nvSpPr>
        <p:spPr/>
        <p:txBody>
          <a:bodyPr/>
          <a:lstStyle/>
          <a:p>
            <a:r>
              <a:rPr lang="en-US" dirty="0"/>
              <a:t>Risks – Pivot</a:t>
            </a:r>
            <a:endParaRPr lang="en-CH" dirty="0"/>
          </a:p>
        </p:txBody>
      </p:sp>
      <p:sp>
        <p:nvSpPr>
          <p:cNvPr id="6" name="TextBox 5">
            <a:extLst>
              <a:ext uri="{FF2B5EF4-FFF2-40B4-BE49-F238E27FC236}">
                <a16:creationId xmlns:a16="http://schemas.microsoft.com/office/drawing/2014/main" id="{D875D514-BDFD-4659-8ABF-C4BBA813A763}"/>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grpSp>
        <p:nvGrpSpPr>
          <p:cNvPr id="13" name="Group 12">
            <a:extLst>
              <a:ext uri="{FF2B5EF4-FFF2-40B4-BE49-F238E27FC236}">
                <a16:creationId xmlns:a16="http://schemas.microsoft.com/office/drawing/2014/main" id="{74DB3C2D-8AB3-4C17-AF8A-8169643A5100}"/>
              </a:ext>
            </a:extLst>
          </p:cNvPr>
          <p:cNvGrpSpPr/>
          <p:nvPr/>
        </p:nvGrpSpPr>
        <p:grpSpPr>
          <a:xfrm>
            <a:off x="1588870" y="2250726"/>
            <a:ext cx="2777089" cy="2356547"/>
            <a:chOff x="8374680" y="1333500"/>
            <a:chExt cx="2777089" cy="2356547"/>
          </a:xfrm>
        </p:grpSpPr>
        <p:pic>
          <p:nvPicPr>
            <p:cNvPr id="1026" name="Picture 2">
              <a:extLst>
                <a:ext uri="{FF2B5EF4-FFF2-40B4-BE49-F238E27FC236}">
                  <a16:creationId xmlns:a16="http://schemas.microsoft.com/office/drawing/2014/main" id="{02A26CFE-3B06-4161-A3BF-71A05BDDB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475" y="1333500"/>
              <a:ext cx="2095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31CB2F1-E57B-4F55-80C7-49E80F53BE8D}"/>
                </a:ext>
              </a:extLst>
            </p:cNvPr>
            <p:cNvSpPr txBox="1"/>
            <p:nvPr/>
          </p:nvSpPr>
          <p:spPr>
            <a:xfrm>
              <a:off x="8374680" y="3320715"/>
              <a:ext cx="2777089" cy="369332"/>
            </a:xfrm>
            <a:prstGeom prst="rect">
              <a:avLst/>
            </a:prstGeom>
            <a:noFill/>
          </p:spPr>
          <p:txBody>
            <a:bodyPr wrap="square" rtlCol="0">
              <a:spAutoFit/>
            </a:bodyPr>
            <a:lstStyle/>
            <a:p>
              <a:pPr algn="ctr"/>
              <a:r>
                <a:rPr lang="en-US" dirty="0"/>
                <a:t>Axis M3004-V</a:t>
              </a:r>
              <a:endParaRPr lang="en-CH" dirty="0"/>
            </a:p>
          </p:txBody>
        </p:sp>
      </p:grpSp>
      <p:pic>
        <p:nvPicPr>
          <p:cNvPr id="9" name="Picture 8">
            <a:extLst>
              <a:ext uri="{FF2B5EF4-FFF2-40B4-BE49-F238E27FC236}">
                <a16:creationId xmlns:a16="http://schemas.microsoft.com/office/drawing/2014/main" id="{4308F571-EDA1-4686-8303-90CCACA05625}"/>
              </a:ext>
            </a:extLst>
          </p:cNvPr>
          <p:cNvPicPr>
            <a:picLocks noChangeAspect="1"/>
          </p:cNvPicPr>
          <p:nvPr/>
        </p:nvPicPr>
        <p:blipFill>
          <a:blip r:embed="rId4"/>
          <a:stretch>
            <a:fillRect/>
          </a:stretch>
        </p:blipFill>
        <p:spPr>
          <a:xfrm>
            <a:off x="5840005" y="1629877"/>
            <a:ext cx="5512207" cy="3598246"/>
          </a:xfrm>
          <a:prstGeom prst="rect">
            <a:avLst/>
          </a:prstGeom>
        </p:spPr>
      </p:pic>
    </p:spTree>
    <p:extLst>
      <p:ext uri="{BB962C8B-B14F-4D97-AF65-F5344CB8AC3E}">
        <p14:creationId xmlns:p14="http://schemas.microsoft.com/office/powerpoint/2010/main" val="25042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73DAC0-3A0D-4928-B90A-3ABC1B4B2769}"/>
              </a:ext>
            </a:extLst>
          </p:cNvPr>
          <p:cNvSpPr/>
          <p:nvPr/>
        </p:nvSpPr>
        <p:spPr>
          <a:xfrm>
            <a:off x="3414625" y="1230040"/>
            <a:ext cx="5362750" cy="1569660"/>
          </a:xfrm>
          <a:prstGeom prst="rect">
            <a:avLst/>
          </a:prstGeom>
          <a:noFill/>
        </p:spPr>
        <p:txBody>
          <a:bodyPr wrap="none" lIns="91440" tIns="45720" rIns="91440" bIns="45720">
            <a:spAutoFit/>
            <a:scene3d>
              <a:camera prst="perspectiveContrastingLeftFacing"/>
              <a:lightRig rig="harsh" dir="t"/>
            </a:scene3d>
            <a:sp3d extrusionH="57150" prstMaterial="matte">
              <a:bevelT w="63500" h="12700" prst="angle"/>
              <a:contourClr>
                <a:schemeClr val="bg1">
                  <a:lumMod val="65000"/>
                </a:schemeClr>
              </a:contourClr>
            </a:sp3d>
          </a:bodyPr>
          <a:lstStyle/>
          <a:p>
            <a:pPr algn="ctr"/>
            <a:r>
              <a:rPr lang="en-US" sz="9600" dirty="0">
                <a:ln>
                  <a:solidFill>
                    <a:schemeClr val="accent1">
                      <a:lumMod val="60000"/>
                      <a:lumOff val="40000"/>
                    </a:schemeClr>
                  </a:solidFill>
                </a:ln>
                <a:solidFill>
                  <a:schemeClr val="accent5">
                    <a:lumMod val="40000"/>
                    <a:lumOff val="60000"/>
                  </a:schemeClr>
                </a:solidFill>
                <a:effectLst>
                  <a:glow rad="139700">
                    <a:schemeClr val="accent3">
                      <a:satMod val="175000"/>
                      <a:alpha val="40000"/>
                    </a:schemeClr>
                  </a:glow>
                </a:effectLst>
              </a:rPr>
              <a:t>Story time</a:t>
            </a:r>
            <a:endParaRPr lang="en-US" sz="5400" b="1" cap="none" spc="0" dirty="0">
              <a:ln>
                <a:solidFill>
                  <a:schemeClr val="accent1">
                    <a:lumMod val="60000"/>
                    <a:lumOff val="40000"/>
                  </a:schemeClr>
                </a:solidFill>
              </a:ln>
              <a:solidFill>
                <a:schemeClr val="accent5">
                  <a:lumMod val="40000"/>
                  <a:lumOff val="60000"/>
                </a:schemeClr>
              </a:solidFill>
              <a:effectLst>
                <a:glow rad="139700">
                  <a:schemeClr val="accent3">
                    <a:satMod val="175000"/>
                    <a:alpha val="40000"/>
                  </a:schemeClr>
                </a:glow>
              </a:effectLst>
            </a:endParaRPr>
          </a:p>
        </p:txBody>
      </p:sp>
      <p:grpSp>
        <p:nvGrpSpPr>
          <p:cNvPr id="5" name="Group 4">
            <a:extLst>
              <a:ext uri="{FF2B5EF4-FFF2-40B4-BE49-F238E27FC236}">
                <a16:creationId xmlns:a16="http://schemas.microsoft.com/office/drawing/2014/main" id="{6D69BBEE-9E95-4559-8595-69A7B7E2EE67}"/>
              </a:ext>
            </a:extLst>
          </p:cNvPr>
          <p:cNvGrpSpPr/>
          <p:nvPr/>
        </p:nvGrpSpPr>
        <p:grpSpPr>
          <a:xfrm>
            <a:off x="4150070" y="3534161"/>
            <a:ext cx="3891859" cy="2015187"/>
            <a:chOff x="4391370" y="3429000"/>
            <a:chExt cx="3891859" cy="2015187"/>
          </a:xfrm>
        </p:grpSpPr>
        <p:pic>
          <p:nvPicPr>
            <p:cNvPr id="3" name="Picture 2" descr="A close up of a watch&#10;&#10;Description automatically generated">
              <a:extLst>
                <a:ext uri="{FF2B5EF4-FFF2-40B4-BE49-F238E27FC236}">
                  <a16:creationId xmlns:a16="http://schemas.microsoft.com/office/drawing/2014/main" id="{9C2C1687-897B-46BE-9319-77CE73228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370" y="3429000"/>
              <a:ext cx="3891859" cy="2015187"/>
            </a:xfrm>
            <a:prstGeom prst="rect">
              <a:avLst/>
            </a:prstGeom>
          </p:spPr>
        </p:pic>
        <p:pic>
          <p:nvPicPr>
            <p:cNvPr id="1030" name="Picture 6">
              <a:extLst>
                <a:ext uri="{FF2B5EF4-FFF2-40B4-BE49-F238E27FC236}">
                  <a16:creationId xmlns:a16="http://schemas.microsoft.com/office/drawing/2014/main" id="{69E69EE6-E3DD-414B-81C3-55BD6F604E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2124" y="3768218"/>
              <a:ext cx="930349" cy="9303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EC749C1B-2DF1-4765-8138-A7C1CC86BBC8}"/>
              </a:ext>
            </a:extLst>
          </p:cNvPr>
          <p:cNvGrpSpPr/>
          <p:nvPr/>
        </p:nvGrpSpPr>
        <p:grpSpPr>
          <a:xfrm>
            <a:off x="813772" y="3022596"/>
            <a:ext cx="3218041" cy="3047493"/>
            <a:chOff x="589818" y="2709645"/>
            <a:chExt cx="3218041" cy="3047493"/>
          </a:xfrm>
        </p:grpSpPr>
        <p:sp>
          <p:nvSpPr>
            <p:cNvPr id="8" name="Rectangle: Single Corner Snipped 7">
              <a:extLst>
                <a:ext uri="{FF2B5EF4-FFF2-40B4-BE49-F238E27FC236}">
                  <a16:creationId xmlns:a16="http://schemas.microsoft.com/office/drawing/2014/main" id="{AC80F049-5CD9-4223-91A2-13EF02C7210D}"/>
                </a:ext>
              </a:extLst>
            </p:cNvPr>
            <p:cNvSpPr/>
            <p:nvPr/>
          </p:nvSpPr>
          <p:spPr>
            <a:xfrm rot="10800000">
              <a:off x="589818" y="2709645"/>
              <a:ext cx="3218041" cy="3047493"/>
            </a:xfrm>
            <a:prstGeom prst="snip1Rect">
              <a:avLst>
                <a:gd name="adj" fmla="val 8305"/>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1" name="TextBox 10">
              <a:extLst>
                <a:ext uri="{FF2B5EF4-FFF2-40B4-BE49-F238E27FC236}">
                  <a16:creationId xmlns:a16="http://schemas.microsoft.com/office/drawing/2014/main" id="{E966AFF3-50E9-4812-8805-610627E4503F}"/>
                </a:ext>
              </a:extLst>
            </p:cNvPr>
            <p:cNvSpPr txBox="1"/>
            <p:nvPr/>
          </p:nvSpPr>
          <p:spPr>
            <a:xfrm>
              <a:off x="935169" y="5272220"/>
              <a:ext cx="2527337" cy="369332"/>
            </a:xfrm>
            <a:prstGeom prst="rect">
              <a:avLst/>
            </a:prstGeom>
            <a:noFill/>
          </p:spPr>
          <p:txBody>
            <a:bodyPr wrap="square" rtlCol="0">
              <a:spAutoFit/>
            </a:bodyPr>
            <a:lstStyle/>
            <a:p>
              <a:pPr algn="ctr"/>
              <a:r>
                <a:rPr lang="en-US" dirty="0">
                  <a:solidFill>
                    <a:srgbClr val="00B0F0"/>
                  </a:solidFill>
                  <a:hlinkClick r:id="rId5">
                    <a:extLst>
                      <a:ext uri="{A12FA001-AC4F-418D-AE19-62706E023703}">
                        <ahyp:hlinkClr xmlns:ahyp="http://schemas.microsoft.com/office/drawing/2018/hyperlinkcolor" val="tx"/>
                      </a:ext>
                    </a:extLst>
                  </a:hlinkClick>
                </a:rPr>
                <a:t>Story link</a:t>
              </a:r>
              <a:endParaRPr lang="en-CH" dirty="0">
                <a:solidFill>
                  <a:srgbClr val="00B0F0"/>
                </a:solidFill>
              </a:endParaRPr>
            </a:p>
          </p:txBody>
        </p:sp>
        <p:pic>
          <p:nvPicPr>
            <p:cNvPr id="2" name="Picture 1">
              <a:extLst>
                <a:ext uri="{FF2B5EF4-FFF2-40B4-BE49-F238E27FC236}">
                  <a16:creationId xmlns:a16="http://schemas.microsoft.com/office/drawing/2014/main" id="{A66C234A-2112-492C-900E-AC1E2E046B46}"/>
                </a:ext>
              </a:extLst>
            </p:cNvPr>
            <p:cNvPicPr>
              <a:picLocks noChangeAspect="1"/>
            </p:cNvPicPr>
            <p:nvPr/>
          </p:nvPicPr>
          <p:blipFill>
            <a:blip r:embed="rId6"/>
            <a:stretch>
              <a:fillRect/>
            </a:stretch>
          </p:blipFill>
          <p:spPr>
            <a:xfrm>
              <a:off x="761695" y="2842748"/>
              <a:ext cx="2874284" cy="2296369"/>
            </a:xfrm>
            <a:prstGeom prst="rect">
              <a:avLst/>
            </a:prstGeom>
          </p:spPr>
        </p:pic>
      </p:grpSp>
      <p:pic>
        <p:nvPicPr>
          <p:cNvPr id="7" name="Picture 6">
            <a:extLst>
              <a:ext uri="{FF2B5EF4-FFF2-40B4-BE49-F238E27FC236}">
                <a16:creationId xmlns:a16="http://schemas.microsoft.com/office/drawing/2014/main" id="{1ED5B8D0-53C5-4502-A3D2-471123397197}"/>
              </a:ext>
            </a:extLst>
          </p:cNvPr>
          <p:cNvPicPr>
            <a:picLocks noChangeAspect="1"/>
          </p:cNvPicPr>
          <p:nvPr/>
        </p:nvPicPr>
        <p:blipFill>
          <a:blip r:embed="rId7"/>
          <a:stretch>
            <a:fillRect/>
          </a:stretch>
        </p:blipFill>
        <p:spPr>
          <a:xfrm>
            <a:off x="8100141" y="4041755"/>
            <a:ext cx="2647619" cy="1000000"/>
          </a:xfrm>
          <a:prstGeom prst="rect">
            <a:avLst/>
          </a:prstGeom>
        </p:spPr>
      </p:pic>
      <p:sp>
        <p:nvSpPr>
          <p:cNvPr id="10" name="TextBox 9">
            <a:extLst>
              <a:ext uri="{FF2B5EF4-FFF2-40B4-BE49-F238E27FC236}">
                <a16:creationId xmlns:a16="http://schemas.microsoft.com/office/drawing/2014/main" id="{BAFE926A-A269-4C8C-ABE3-FD730880195A}"/>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75020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19"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6" name="Rectangle 25">
            <a:extLst>
              <a:ext uri="{FF2B5EF4-FFF2-40B4-BE49-F238E27FC236}">
                <a16:creationId xmlns:a16="http://schemas.microsoft.com/office/drawing/2014/main" id="{4843E2C9-C862-4F55-A5E9-7E408938E563}"/>
              </a:ext>
            </a:extLst>
          </p:cNvPr>
          <p:cNvSpPr/>
          <p:nvPr/>
        </p:nvSpPr>
        <p:spPr>
          <a:xfrm>
            <a:off x="379473" y="189186"/>
            <a:ext cx="1340876" cy="16714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H"/>
          </a:p>
        </p:txBody>
      </p:sp>
      <p:sp>
        <p:nvSpPr>
          <p:cNvPr id="6" name="Title 5">
            <a:extLst>
              <a:ext uri="{FF2B5EF4-FFF2-40B4-BE49-F238E27FC236}">
                <a16:creationId xmlns:a16="http://schemas.microsoft.com/office/drawing/2014/main" id="{7C1DB5C1-CF91-426F-AA70-F6013028BF0A}"/>
              </a:ext>
            </a:extLst>
          </p:cNvPr>
          <p:cNvSpPr>
            <a:spLocks noGrp="1"/>
          </p:cNvSpPr>
          <p:nvPr>
            <p:ph type="title"/>
          </p:nvPr>
        </p:nvSpPr>
        <p:spPr>
          <a:xfrm>
            <a:off x="1142460" y="466137"/>
            <a:ext cx="9882278" cy="1067634"/>
          </a:xfrm>
        </p:spPr>
        <p:txBody>
          <a:bodyPr anchor="ctr">
            <a:noAutofit/>
          </a:bodyPr>
          <a:lstStyle/>
          <a:p>
            <a:pPr lvl="0" algn="ctr">
              <a:lnSpc>
                <a:spcPct val="100000"/>
              </a:lnSpc>
            </a:pPr>
            <a:r>
              <a:rPr lang="en-US" sz="4000" dirty="0"/>
              <a:t>How do I reduce the risks of getting </a:t>
            </a:r>
            <a:r>
              <a:rPr lang="en-US" sz="4000" dirty="0" err="1"/>
              <a:t>punked</a:t>
            </a:r>
            <a:r>
              <a:rPr lang="en-US" sz="4000" dirty="0"/>
              <a:t> ?</a:t>
            </a:r>
          </a:p>
        </p:txBody>
      </p:sp>
      <p:sp>
        <p:nvSpPr>
          <p:cNvPr id="7" name="TextBox 6">
            <a:extLst>
              <a:ext uri="{FF2B5EF4-FFF2-40B4-BE49-F238E27FC236}">
                <a16:creationId xmlns:a16="http://schemas.microsoft.com/office/drawing/2014/main" id="{B9D4996F-DF78-4400-85EA-41EFE44A04AF}"/>
              </a:ext>
            </a:extLst>
          </p:cNvPr>
          <p:cNvSpPr txBox="1"/>
          <p:nvPr/>
        </p:nvSpPr>
        <p:spPr>
          <a:xfrm>
            <a:off x="2868023" y="3136612"/>
            <a:ext cx="6560457" cy="584775"/>
          </a:xfrm>
          <a:prstGeom prst="rect">
            <a:avLst/>
          </a:prstGeom>
          <a:noFill/>
        </p:spPr>
        <p:txBody>
          <a:bodyPr wrap="square" rtlCol="0">
            <a:spAutoFit/>
          </a:bodyPr>
          <a:lstStyle/>
          <a:p>
            <a:pPr algn="ctr"/>
            <a:r>
              <a:rPr lang="fr-CH" sz="3200" dirty="0"/>
              <a:t>aka. Risk Mitigation</a:t>
            </a:r>
            <a:endParaRPr lang="en-CH" sz="3200" dirty="0"/>
          </a:p>
        </p:txBody>
      </p:sp>
      <p:sp>
        <p:nvSpPr>
          <p:cNvPr id="17" name="Rectangle 16">
            <a:extLst>
              <a:ext uri="{FF2B5EF4-FFF2-40B4-BE49-F238E27FC236}">
                <a16:creationId xmlns:a16="http://schemas.microsoft.com/office/drawing/2014/main" id="{3BE231FA-D100-43FD-9236-2D5F0752011E}"/>
              </a:ext>
            </a:extLst>
          </p:cNvPr>
          <p:cNvSpPr/>
          <p:nvPr/>
        </p:nvSpPr>
        <p:spPr>
          <a:xfrm>
            <a:off x="0" y="0"/>
            <a:ext cx="126124" cy="6858000"/>
          </a:xfrm>
          <a:prstGeom prst="rect">
            <a:avLst/>
          </a:prstGeom>
          <a:solidFill>
            <a:srgbClr val="C9492C"/>
          </a:solidFill>
          <a:ln>
            <a:solidFill>
              <a:srgbClr val="C949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Rectangle 20">
            <a:extLst>
              <a:ext uri="{FF2B5EF4-FFF2-40B4-BE49-F238E27FC236}">
                <a16:creationId xmlns:a16="http://schemas.microsoft.com/office/drawing/2014/main" id="{E8FFE000-BB72-4373-A3B5-E5AD7F43127C}"/>
              </a:ext>
            </a:extLst>
          </p:cNvPr>
          <p:cNvSpPr/>
          <p:nvPr/>
        </p:nvSpPr>
        <p:spPr>
          <a:xfrm rot="5400000" flipH="1">
            <a:off x="6042951" y="-3263281"/>
            <a:ext cx="45719" cy="9432984"/>
          </a:xfrm>
          <a:prstGeom prst="rect">
            <a:avLst/>
          </a:prstGeom>
          <a:solidFill>
            <a:srgbClr val="C9492C"/>
          </a:solidFill>
          <a:ln>
            <a:solidFill>
              <a:srgbClr val="C949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 name="TextBox 2">
            <a:extLst>
              <a:ext uri="{FF2B5EF4-FFF2-40B4-BE49-F238E27FC236}">
                <a16:creationId xmlns:a16="http://schemas.microsoft.com/office/drawing/2014/main" id="{1FB7F9A5-CE50-4208-BC9C-C6E8B2224D87}"/>
              </a:ext>
            </a:extLst>
          </p:cNvPr>
          <p:cNvSpPr txBox="1"/>
          <p:nvPr/>
        </p:nvSpPr>
        <p:spPr>
          <a:xfrm>
            <a:off x="10215553" y="6397023"/>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131784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6F24-0FCF-4E19-ABED-2609E94CB739}"/>
              </a:ext>
            </a:extLst>
          </p:cNvPr>
          <p:cNvSpPr>
            <a:spLocks noGrp="1"/>
          </p:cNvSpPr>
          <p:nvPr>
            <p:ph type="title"/>
          </p:nvPr>
        </p:nvSpPr>
        <p:spPr/>
        <p:txBody>
          <a:bodyPr/>
          <a:lstStyle/>
          <a:p>
            <a:r>
              <a:rPr lang="fr-CH" dirty="0"/>
              <a:t>Storage</a:t>
            </a:r>
            <a:endParaRPr lang="en-CH" dirty="0"/>
          </a:p>
        </p:txBody>
      </p:sp>
      <p:sp>
        <p:nvSpPr>
          <p:cNvPr id="3" name="Content Placeholder 2">
            <a:extLst>
              <a:ext uri="{FF2B5EF4-FFF2-40B4-BE49-F238E27FC236}">
                <a16:creationId xmlns:a16="http://schemas.microsoft.com/office/drawing/2014/main" id="{A38EEDB9-C544-4F40-95E0-F80A88E46710}"/>
              </a:ext>
            </a:extLst>
          </p:cNvPr>
          <p:cNvSpPr>
            <a:spLocks noGrp="1"/>
          </p:cNvSpPr>
          <p:nvPr>
            <p:ph idx="1"/>
          </p:nvPr>
        </p:nvSpPr>
        <p:spPr>
          <a:xfrm>
            <a:off x="838200" y="1825625"/>
            <a:ext cx="5709745" cy="2683313"/>
          </a:xfrm>
        </p:spPr>
        <p:txBody>
          <a:bodyPr/>
          <a:lstStyle/>
          <a:p>
            <a:r>
              <a:rPr lang="fr-CH" dirty="0"/>
              <a:t>No </a:t>
            </a:r>
            <a:r>
              <a:rPr lang="fr-CH" dirty="0" err="1"/>
              <a:t>upstream</a:t>
            </a:r>
            <a:r>
              <a:rPr lang="fr-CH" dirty="0"/>
              <a:t> </a:t>
            </a:r>
            <a:r>
              <a:rPr lang="fr-CH" dirty="0" err="1"/>
              <a:t>critical</a:t>
            </a:r>
            <a:r>
              <a:rPr lang="fr-CH" dirty="0"/>
              <a:t> files</a:t>
            </a:r>
          </a:p>
          <a:p>
            <a:r>
              <a:rPr lang="fr-CH" dirty="0"/>
              <a:t>Operations logs and not data logs</a:t>
            </a:r>
          </a:p>
          <a:p>
            <a:r>
              <a:rPr lang="fr-CH" dirty="0"/>
              <a:t>Don’t </a:t>
            </a:r>
            <a:r>
              <a:rPr lang="fr-CH" dirty="0" err="1"/>
              <a:t>produce</a:t>
            </a:r>
            <a:r>
              <a:rPr lang="fr-CH" dirty="0"/>
              <a:t> </a:t>
            </a:r>
            <a:r>
              <a:rPr lang="fr-CH" dirty="0" err="1"/>
              <a:t>anything</a:t>
            </a:r>
            <a:r>
              <a:rPr lang="fr-CH" dirty="0"/>
              <a:t> </a:t>
            </a:r>
            <a:r>
              <a:rPr lang="fr-CH" dirty="0" err="1"/>
              <a:t>that</a:t>
            </a:r>
            <a:r>
              <a:rPr lang="fr-CH" dirty="0"/>
              <a:t> </a:t>
            </a:r>
            <a:r>
              <a:rPr lang="fr-CH" dirty="0" err="1"/>
              <a:t>can’t</a:t>
            </a:r>
            <a:r>
              <a:rPr lang="fr-CH" dirty="0"/>
              <a:t> </a:t>
            </a:r>
            <a:br>
              <a:rPr lang="fr-CH" dirty="0"/>
            </a:br>
            <a:r>
              <a:rPr lang="fr-CH" dirty="0" err="1"/>
              <a:t>receive</a:t>
            </a:r>
            <a:r>
              <a:rPr lang="fr-CH" dirty="0"/>
              <a:t> </a:t>
            </a:r>
            <a:r>
              <a:rPr lang="fr-CH" dirty="0" err="1"/>
              <a:t>firmware</a:t>
            </a:r>
            <a:r>
              <a:rPr lang="fr-CH" dirty="0"/>
              <a:t> updates.</a:t>
            </a:r>
          </a:p>
          <a:p>
            <a:pPr marL="0" indent="0">
              <a:buNone/>
            </a:pPr>
            <a:endParaRPr lang="en-CH" dirty="0"/>
          </a:p>
        </p:txBody>
      </p:sp>
      <p:pic>
        <p:nvPicPr>
          <p:cNvPr id="7" name="Picture 6" descr="Diagram&#10;&#10;Description automatically generated" hidden="1">
            <a:extLst>
              <a:ext uri="{FF2B5EF4-FFF2-40B4-BE49-F238E27FC236}">
                <a16:creationId xmlns:a16="http://schemas.microsoft.com/office/drawing/2014/main" id="{4C4C00CF-E4C6-4AC3-A338-84F17E0E7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351585" cy="2448852"/>
          </a:xfrm>
          <a:prstGeom prst="rect">
            <a:avLst/>
          </a:prstGeom>
        </p:spPr>
      </p:pic>
      <p:pic>
        <p:nvPicPr>
          <p:cNvPr id="1026" name="Picture 2" descr="Line, ssh, key, command, browser, window icon">
            <a:extLst>
              <a:ext uri="{FF2B5EF4-FFF2-40B4-BE49-F238E27FC236}">
                <a16:creationId xmlns:a16="http://schemas.microsoft.com/office/drawing/2014/main" id="{41D5F45F-A0F6-475A-ACE1-F7CF06069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0947" y="1485900"/>
            <a:ext cx="16634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ext&#10;&#10;Description automatically generated">
            <a:extLst>
              <a:ext uri="{FF2B5EF4-FFF2-40B4-BE49-F238E27FC236}">
                <a16:creationId xmlns:a16="http://schemas.microsoft.com/office/drawing/2014/main" id="{1F0364A2-DA16-47B3-AF5B-AC1588927C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7912" y="3503916"/>
            <a:ext cx="1310443" cy="1325563"/>
          </a:xfrm>
          <a:prstGeom prst="rect">
            <a:avLst/>
          </a:prstGeom>
        </p:spPr>
      </p:pic>
      <p:pic>
        <p:nvPicPr>
          <p:cNvPr id="4" name="Picture 3">
            <a:extLst>
              <a:ext uri="{FF2B5EF4-FFF2-40B4-BE49-F238E27FC236}">
                <a16:creationId xmlns:a16="http://schemas.microsoft.com/office/drawing/2014/main" id="{14656DE1-41FE-4975-816F-1236FD8BCFAB}"/>
              </a:ext>
            </a:extLst>
          </p:cNvPr>
          <p:cNvPicPr>
            <a:picLocks noChangeAspect="1"/>
          </p:cNvPicPr>
          <p:nvPr/>
        </p:nvPicPr>
        <p:blipFill>
          <a:blip r:embed="rId6"/>
          <a:stretch>
            <a:fillRect/>
          </a:stretch>
        </p:blipFill>
        <p:spPr>
          <a:xfrm>
            <a:off x="3629637" y="5483351"/>
            <a:ext cx="4904762" cy="1009524"/>
          </a:xfrm>
          <a:prstGeom prst="rect">
            <a:avLst/>
          </a:prstGeom>
        </p:spPr>
      </p:pic>
      <p:sp>
        <p:nvSpPr>
          <p:cNvPr id="9" name="TextBox 8">
            <a:extLst>
              <a:ext uri="{FF2B5EF4-FFF2-40B4-BE49-F238E27FC236}">
                <a16:creationId xmlns:a16="http://schemas.microsoft.com/office/drawing/2014/main" id="{3087B13E-A466-4AC6-89DB-2C86582DBC67}"/>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122183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6F24-0FCF-4E19-ABED-2609E94CB739}"/>
              </a:ext>
            </a:extLst>
          </p:cNvPr>
          <p:cNvSpPr>
            <a:spLocks noGrp="1"/>
          </p:cNvSpPr>
          <p:nvPr>
            <p:ph type="title"/>
          </p:nvPr>
        </p:nvSpPr>
        <p:spPr/>
        <p:txBody>
          <a:bodyPr/>
          <a:lstStyle/>
          <a:p>
            <a:r>
              <a:rPr lang="fr-CH" dirty="0"/>
              <a:t>Transmission</a:t>
            </a:r>
            <a:endParaRPr lang="en-CH" dirty="0"/>
          </a:p>
        </p:txBody>
      </p:sp>
      <p:sp>
        <p:nvSpPr>
          <p:cNvPr id="3" name="Content Placeholder 2">
            <a:extLst>
              <a:ext uri="{FF2B5EF4-FFF2-40B4-BE49-F238E27FC236}">
                <a16:creationId xmlns:a16="http://schemas.microsoft.com/office/drawing/2014/main" id="{A38EEDB9-C544-4F40-95E0-F80A88E46710}"/>
              </a:ext>
            </a:extLst>
          </p:cNvPr>
          <p:cNvSpPr>
            <a:spLocks noGrp="1"/>
          </p:cNvSpPr>
          <p:nvPr>
            <p:ph idx="1"/>
          </p:nvPr>
        </p:nvSpPr>
        <p:spPr>
          <a:xfrm>
            <a:off x="838200" y="1825625"/>
            <a:ext cx="10662138" cy="4351338"/>
          </a:xfrm>
        </p:spPr>
        <p:txBody>
          <a:bodyPr>
            <a:normAutofit/>
          </a:bodyPr>
          <a:lstStyle/>
          <a:p>
            <a:r>
              <a:rPr lang="fr-CH" dirty="0" err="1"/>
              <a:t>Define</a:t>
            </a:r>
            <a:r>
              <a:rPr lang="fr-CH" dirty="0"/>
              <a:t>/Use standards for </a:t>
            </a:r>
            <a:r>
              <a:rPr lang="fr-CH" dirty="0" err="1"/>
              <a:t>PDU’s</a:t>
            </a:r>
            <a:endParaRPr lang="fr-CH" dirty="0"/>
          </a:p>
          <a:p>
            <a:r>
              <a:rPr lang="fr-CH" dirty="0"/>
              <a:t>IEEE 754 </a:t>
            </a:r>
            <a:r>
              <a:rPr lang="fr-CH" dirty="0" err="1"/>
              <a:t>float</a:t>
            </a:r>
            <a:r>
              <a:rPr lang="fr-CH" dirty="0"/>
              <a:t>, </a:t>
            </a:r>
            <a:r>
              <a:rPr lang="fr-CH" dirty="0" err="1"/>
              <a:t>integers</a:t>
            </a:r>
            <a:r>
              <a:rPr lang="fr-CH" dirty="0"/>
              <a:t>, chars, etc.</a:t>
            </a:r>
          </a:p>
          <a:p>
            <a:pPr marL="0" indent="0">
              <a:buNone/>
            </a:pPr>
            <a:endParaRPr lang="fr-CH" dirty="0"/>
          </a:p>
          <a:p>
            <a:pPr marL="0" indent="0">
              <a:buNone/>
            </a:pPr>
            <a:r>
              <a:rPr lang="fr-CH" dirty="0" err="1"/>
              <a:t>Advantages</a:t>
            </a:r>
            <a:r>
              <a:rPr lang="fr-CH" dirty="0"/>
              <a:t> ? </a:t>
            </a:r>
          </a:p>
          <a:p>
            <a:r>
              <a:rPr lang="fr-CH" dirty="0"/>
              <a:t>Standards ⇿ </a:t>
            </a:r>
            <a:r>
              <a:rPr lang="fr-CH" dirty="0" err="1"/>
              <a:t>Error</a:t>
            </a:r>
            <a:r>
              <a:rPr lang="fr-CH" dirty="0"/>
              <a:t>/modification </a:t>
            </a:r>
            <a:r>
              <a:rPr lang="fr-CH" dirty="0" err="1"/>
              <a:t>detection</a:t>
            </a:r>
            <a:r>
              <a:rPr lang="fr-CH" dirty="0"/>
              <a:t> </a:t>
            </a:r>
            <a:r>
              <a:rPr lang="fr-CH" dirty="0" err="1"/>
              <a:t>is</a:t>
            </a:r>
            <a:r>
              <a:rPr lang="fr-CH" dirty="0"/>
              <a:t> possible</a:t>
            </a:r>
          </a:p>
          <a:p>
            <a:pPr marL="0" indent="0">
              <a:buNone/>
            </a:pPr>
            <a:endParaRPr lang="fr-CH" dirty="0"/>
          </a:p>
          <a:p>
            <a:r>
              <a:rPr lang="fr-CH" dirty="0"/>
              <a:t>Compression</a:t>
            </a:r>
          </a:p>
          <a:p>
            <a:pPr lvl="1"/>
            <a:r>
              <a:rPr lang="fr-CH" dirty="0"/>
              <a:t>42.379 </a:t>
            </a:r>
            <a:r>
              <a:rPr lang="fr-CH" dirty="0" err="1"/>
              <a:t>is</a:t>
            </a:r>
            <a:r>
              <a:rPr lang="fr-CH" dirty="0"/>
              <a:t> 6 chars → 12 bytes</a:t>
            </a:r>
          </a:p>
          <a:p>
            <a:pPr lvl="1"/>
            <a:r>
              <a:rPr lang="fr-CH" dirty="0"/>
              <a:t>0x42298419 → 4 bytes</a:t>
            </a:r>
          </a:p>
          <a:p>
            <a:pPr marL="457200" lvl="1" indent="0">
              <a:buNone/>
            </a:pPr>
            <a:endParaRPr lang="fr-CH" dirty="0"/>
          </a:p>
          <a:p>
            <a:pPr marL="0" indent="0">
              <a:buNone/>
            </a:pPr>
            <a:endParaRPr lang="fr-CH" dirty="0"/>
          </a:p>
          <a:p>
            <a:pPr marL="0" indent="0">
              <a:buNone/>
            </a:pPr>
            <a:endParaRPr lang="fr-CH" dirty="0"/>
          </a:p>
          <a:p>
            <a:endParaRPr lang="en-CH" dirty="0"/>
          </a:p>
        </p:txBody>
      </p:sp>
      <p:pic>
        <p:nvPicPr>
          <p:cNvPr id="7" name="Picture 6" descr="Diagram&#10;&#10;Description automatically generated" hidden="1">
            <a:extLst>
              <a:ext uri="{FF2B5EF4-FFF2-40B4-BE49-F238E27FC236}">
                <a16:creationId xmlns:a16="http://schemas.microsoft.com/office/drawing/2014/main" id="{4C4C00CF-E4C6-4AC3-A338-84F17E0E7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351585" cy="2448852"/>
          </a:xfrm>
          <a:prstGeom prst="rect">
            <a:avLst/>
          </a:prstGeom>
        </p:spPr>
      </p:pic>
      <p:pic>
        <p:nvPicPr>
          <p:cNvPr id="4" name="Picture 3">
            <a:extLst>
              <a:ext uri="{FF2B5EF4-FFF2-40B4-BE49-F238E27FC236}">
                <a16:creationId xmlns:a16="http://schemas.microsoft.com/office/drawing/2014/main" id="{B5225D41-7997-4365-B776-68E8C065E0F7}"/>
              </a:ext>
            </a:extLst>
          </p:cNvPr>
          <p:cNvPicPr>
            <a:picLocks noChangeAspect="1"/>
          </p:cNvPicPr>
          <p:nvPr/>
        </p:nvPicPr>
        <p:blipFill>
          <a:blip r:embed="rId4"/>
          <a:stretch>
            <a:fillRect/>
          </a:stretch>
        </p:blipFill>
        <p:spPr>
          <a:xfrm>
            <a:off x="5240214" y="4672181"/>
            <a:ext cx="6624227" cy="1820694"/>
          </a:xfrm>
          <a:prstGeom prst="rect">
            <a:avLst/>
          </a:prstGeom>
        </p:spPr>
      </p:pic>
      <p:sp>
        <p:nvSpPr>
          <p:cNvPr id="5" name="TextBox 4">
            <a:extLst>
              <a:ext uri="{FF2B5EF4-FFF2-40B4-BE49-F238E27FC236}">
                <a16:creationId xmlns:a16="http://schemas.microsoft.com/office/drawing/2014/main" id="{E8C31070-ED31-4E1D-B9FD-20ED71B2BD3B}"/>
              </a:ext>
            </a:extLst>
          </p:cNvPr>
          <p:cNvSpPr txBox="1"/>
          <p:nvPr/>
        </p:nvSpPr>
        <p:spPr>
          <a:xfrm>
            <a:off x="10728960" y="4267200"/>
            <a:ext cx="1117600" cy="369332"/>
          </a:xfrm>
          <a:prstGeom prst="rect">
            <a:avLst/>
          </a:prstGeom>
          <a:noFill/>
        </p:spPr>
        <p:txBody>
          <a:bodyPr wrap="square" rtlCol="0">
            <a:spAutoFit/>
          </a:bodyPr>
          <a:lstStyle/>
          <a:p>
            <a:pPr algn="r"/>
            <a:r>
              <a:rPr lang="en-US" dirty="0"/>
              <a:t>(</a:t>
            </a:r>
            <a:r>
              <a:rPr lang="en-US" dirty="0">
                <a:hlinkClick r:id="rId5"/>
              </a:rPr>
              <a:t>tool</a:t>
            </a:r>
            <a:r>
              <a:rPr lang="en-US" dirty="0"/>
              <a:t>)</a:t>
            </a:r>
            <a:endParaRPr lang="en-CH" dirty="0"/>
          </a:p>
        </p:txBody>
      </p:sp>
      <p:sp>
        <p:nvSpPr>
          <p:cNvPr id="10" name="TextBox 9">
            <a:extLst>
              <a:ext uri="{FF2B5EF4-FFF2-40B4-BE49-F238E27FC236}">
                <a16:creationId xmlns:a16="http://schemas.microsoft.com/office/drawing/2014/main" id="{26B207AD-2592-4559-B25D-1C852D01404D}"/>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345480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A06A82-19D0-4ADD-B128-35F1D4331DDA}"/>
              </a:ext>
            </a:extLst>
          </p:cNvPr>
          <p:cNvSpPr>
            <a:spLocks noGrp="1"/>
          </p:cNvSpPr>
          <p:nvPr>
            <p:ph idx="1"/>
          </p:nvPr>
        </p:nvSpPr>
        <p:spPr>
          <a:xfrm>
            <a:off x="838200" y="621324"/>
            <a:ext cx="10515600" cy="2142898"/>
          </a:xfrm>
        </p:spPr>
        <p:txBody>
          <a:bodyPr/>
          <a:lstStyle/>
          <a:p>
            <a:pPr marL="0" indent="0">
              <a:buNone/>
            </a:pPr>
            <a:r>
              <a:rPr lang="fr-CH" dirty="0"/>
              <a:t>Bonus points :</a:t>
            </a:r>
          </a:p>
          <a:p>
            <a:r>
              <a:rPr lang="fr-CH" dirty="0"/>
              <a:t>Extensible </a:t>
            </a:r>
            <a:r>
              <a:rPr lang="fr-CH" dirty="0" err="1"/>
              <a:t>framework</a:t>
            </a:r>
            <a:endParaRPr lang="fr-CH" dirty="0"/>
          </a:p>
          <a:p>
            <a:r>
              <a:rPr lang="fr-CH" dirty="0" err="1"/>
              <a:t>Integrity</a:t>
            </a:r>
            <a:r>
              <a:rPr lang="fr-CH" dirty="0"/>
              <a:t> validation</a:t>
            </a:r>
          </a:p>
          <a:p>
            <a:r>
              <a:rPr lang="fr-CH" dirty="0" err="1"/>
              <a:t>Add</a:t>
            </a:r>
            <a:r>
              <a:rPr lang="fr-CH" dirty="0"/>
              <a:t> timestamp to </a:t>
            </a:r>
            <a:r>
              <a:rPr lang="en-GB" dirty="0"/>
              <a:t>“</a:t>
            </a:r>
            <a:r>
              <a:rPr lang="fr-CH" dirty="0" err="1"/>
              <a:t>avoid</a:t>
            </a:r>
            <a:r>
              <a:rPr lang="en-US" dirty="0"/>
              <a:t>”</a:t>
            </a:r>
            <a:r>
              <a:rPr lang="fr-CH" dirty="0"/>
              <a:t> replay </a:t>
            </a:r>
            <a:r>
              <a:rPr lang="fr-CH" dirty="0" err="1"/>
              <a:t>attacks</a:t>
            </a:r>
            <a:endParaRPr lang="fr-CH" dirty="0"/>
          </a:p>
          <a:p>
            <a:endParaRPr lang="en-CH" dirty="0"/>
          </a:p>
        </p:txBody>
      </p:sp>
      <p:pic>
        <p:nvPicPr>
          <p:cNvPr id="6" name="Picture 5" descr="Diagram&#10;&#10;Description automatically generated">
            <a:extLst>
              <a:ext uri="{FF2B5EF4-FFF2-40B4-BE49-F238E27FC236}">
                <a16:creationId xmlns:a16="http://schemas.microsoft.com/office/drawing/2014/main" id="{189B818E-EC9D-4153-908B-8332C1CA1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9259" y="3091576"/>
            <a:ext cx="6873129" cy="3145100"/>
          </a:xfrm>
          <a:prstGeom prst="rect">
            <a:avLst/>
          </a:prstGeom>
        </p:spPr>
      </p:pic>
      <p:sp>
        <p:nvSpPr>
          <p:cNvPr id="9" name="TextBox 8">
            <a:extLst>
              <a:ext uri="{FF2B5EF4-FFF2-40B4-BE49-F238E27FC236}">
                <a16:creationId xmlns:a16="http://schemas.microsoft.com/office/drawing/2014/main" id="{40E035B2-E483-4161-8757-53F16039BE52}"/>
              </a:ext>
            </a:extLst>
          </p:cNvPr>
          <p:cNvSpPr txBox="1"/>
          <p:nvPr/>
        </p:nvSpPr>
        <p:spPr>
          <a:xfrm>
            <a:off x="1444255" y="4340960"/>
            <a:ext cx="1894367" cy="646331"/>
          </a:xfrm>
          <a:prstGeom prst="rect">
            <a:avLst/>
          </a:prstGeom>
          <a:noFill/>
        </p:spPr>
        <p:txBody>
          <a:bodyPr wrap="square" rtlCol="0">
            <a:spAutoFit/>
          </a:bodyPr>
          <a:lstStyle/>
          <a:p>
            <a:r>
              <a:rPr lang="en-US" dirty="0"/>
              <a:t>Custom cleartext transmission PDU</a:t>
            </a:r>
            <a:endParaRPr lang="en-CH" dirty="0"/>
          </a:p>
        </p:txBody>
      </p:sp>
      <p:sp>
        <p:nvSpPr>
          <p:cNvPr id="11" name="Rectangle 10">
            <a:extLst>
              <a:ext uri="{FF2B5EF4-FFF2-40B4-BE49-F238E27FC236}">
                <a16:creationId xmlns:a16="http://schemas.microsoft.com/office/drawing/2014/main" id="{231DE609-2D68-49BD-8D94-985605EED0E5}"/>
              </a:ext>
            </a:extLst>
          </p:cNvPr>
          <p:cNvSpPr/>
          <p:nvPr/>
        </p:nvSpPr>
        <p:spPr>
          <a:xfrm>
            <a:off x="4169259" y="4046219"/>
            <a:ext cx="536091" cy="5410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3" name="Rectangle 12">
            <a:extLst>
              <a:ext uri="{FF2B5EF4-FFF2-40B4-BE49-F238E27FC236}">
                <a16:creationId xmlns:a16="http://schemas.microsoft.com/office/drawing/2014/main" id="{6767E088-9134-497F-943A-83A0CCB7837A}"/>
              </a:ext>
            </a:extLst>
          </p:cNvPr>
          <p:cNvSpPr/>
          <p:nvPr/>
        </p:nvSpPr>
        <p:spPr>
          <a:xfrm>
            <a:off x="10489224" y="4053838"/>
            <a:ext cx="517041" cy="5410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 name="Rectangle 14">
            <a:extLst>
              <a:ext uri="{FF2B5EF4-FFF2-40B4-BE49-F238E27FC236}">
                <a16:creationId xmlns:a16="http://schemas.microsoft.com/office/drawing/2014/main" id="{46FCAC00-99E7-4DCD-9467-4332FB19E7F3}"/>
              </a:ext>
            </a:extLst>
          </p:cNvPr>
          <p:cNvSpPr/>
          <p:nvPr/>
        </p:nvSpPr>
        <p:spPr>
          <a:xfrm>
            <a:off x="5241441" y="4046218"/>
            <a:ext cx="1372719" cy="5410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Rectangle 16">
            <a:extLst>
              <a:ext uri="{FF2B5EF4-FFF2-40B4-BE49-F238E27FC236}">
                <a16:creationId xmlns:a16="http://schemas.microsoft.com/office/drawing/2014/main" id="{568E3181-F0FE-486B-B11B-A2189E8AB046}"/>
              </a:ext>
            </a:extLst>
          </p:cNvPr>
          <p:cNvSpPr/>
          <p:nvPr/>
        </p:nvSpPr>
        <p:spPr>
          <a:xfrm>
            <a:off x="4705350" y="4046217"/>
            <a:ext cx="536091" cy="5410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9" name="Rectangle 18">
            <a:extLst>
              <a:ext uri="{FF2B5EF4-FFF2-40B4-BE49-F238E27FC236}">
                <a16:creationId xmlns:a16="http://schemas.microsoft.com/office/drawing/2014/main" id="{9640ADEC-57F7-42B6-9354-70B85C084183}"/>
              </a:ext>
            </a:extLst>
          </p:cNvPr>
          <p:cNvSpPr/>
          <p:nvPr/>
        </p:nvSpPr>
        <p:spPr>
          <a:xfrm>
            <a:off x="6614160" y="4046216"/>
            <a:ext cx="2788920" cy="5410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Rectangle 20">
            <a:extLst>
              <a:ext uri="{FF2B5EF4-FFF2-40B4-BE49-F238E27FC236}">
                <a16:creationId xmlns:a16="http://schemas.microsoft.com/office/drawing/2014/main" id="{A5DA64EF-10E3-474D-A717-7C9CF5314299}"/>
              </a:ext>
            </a:extLst>
          </p:cNvPr>
          <p:cNvSpPr/>
          <p:nvPr/>
        </p:nvSpPr>
        <p:spPr>
          <a:xfrm>
            <a:off x="9404199" y="4053838"/>
            <a:ext cx="1085025" cy="5410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 name="TextBox 3">
            <a:extLst>
              <a:ext uri="{FF2B5EF4-FFF2-40B4-BE49-F238E27FC236}">
                <a16:creationId xmlns:a16="http://schemas.microsoft.com/office/drawing/2014/main" id="{C734BC7B-920D-4F0C-8801-93CE73E3561B}"/>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340956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19"/>
                                        </p:tgtEl>
                                      </p:cBhvr>
                                    </p:animEffect>
                                    <p:set>
                                      <p:cBhvr>
                                        <p:cTn id="66" dur="1" fill="hold">
                                          <p:stCondLst>
                                            <p:cond delay="499"/>
                                          </p:stCondLst>
                                        </p:cTn>
                                        <p:tgtEl>
                                          <p:spTgt spid="19"/>
                                        </p:tgtEl>
                                        <p:attrNameLst>
                                          <p:attrName>style.visibility</p:attrName>
                                        </p:attrNameLst>
                                      </p:cBhvr>
                                      <p:to>
                                        <p:strVal val="hidden"/>
                                      </p:to>
                                    </p:set>
                                  </p:childTnLst>
                                </p:cTn>
                              </p:par>
                              <p:par>
                                <p:cTn id="67" presetID="10"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P spid="11" grpId="0" animBg="1"/>
      <p:bldP spid="11" grpId="1" animBg="1"/>
      <p:bldP spid="13" grpId="0" animBg="1"/>
      <p:bldP spid="13" grpId="1" animBg="1"/>
      <p:bldP spid="15" grpId="0" animBg="1"/>
      <p:bldP spid="15" grpId="1" animBg="1"/>
      <p:bldP spid="17" grpId="0" animBg="1"/>
      <p:bldP spid="17" grpId="1" animBg="1"/>
      <p:bldP spid="19" grpId="0" animBg="1"/>
      <p:bldP spid="19" grpId="1"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6F24-0FCF-4E19-ABED-2609E94CB739}"/>
              </a:ext>
            </a:extLst>
          </p:cNvPr>
          <p:cNvSpPr>
            <a:spLocks noGrp="1"/>
          </p:cNvSpPr>
          <p:nvPr>
            <p:ph type="title"/>
          </p:nvPr>
        </p:nvSpPr>
        <p:spPr/>
        <p:txBody>
          <a:bodyPr/>
          <a:lstStyle/>
          <a:p>
            <a:r>
              <a:rPr lang="fr-CH" dirty="0"/>
              <a:t>Pivot</a:t>
            </a:r>
            <a:endParaRPr lang="en-CH" dirty="0"/>
          </a:p>
        </p:txBody>
      </p:sp>
      <p:sp>
        <p:nvSpPr>
          <p:cNvPr id="3" name="Content Placeholder 2">
            <a:extLst>
              <a:ext uri="{FF2B5EF4-FFF2-40B4-BE49-F238E27FC236}">
                <a16:creationId xmlns:a16="http://schemas.microsoft.com/office/drawing/2014/main" id="{A38EEDB9-C544-4F40-95E0-F80A88E46710}"/>
              </a:ext>
            </a:extLst>
          </p:cNvPr>
          <p:cNvSpPr>
            <a:spLocks noGrp="1"/>
          </p:cNvSpPr>
          <p:nvPr>
            <p:ph idx="1"/>
          </p:nvPr>
        </p:nvSpPr>
        <p:spPr>
          <a:xfrm>
            <a:off x="838200" y="1825625"/>
            <a:ext cx="10662138" cy="4351338"/>
          </a:xfrm>
        </p:spPr>
        <p:txBody>
          <a:bodyPr>
            <a:normAutofit/>
          </a:bodyPr>
          <a:lstStyle/>
          <a:p>
            <a:r>
              <a:rPr lang="fr-CH" dirty="0" err="1"/>
              <a:t>Segregate</a:t>
            </a:r>
            <a:r>
              <a:rPr lang="fr-CH" dirty="0"/>
              <a:t> </a:t>
            </a:r>
            <a:r>
              <a:rPr lang="fr-CH" dirty="0" err="1"/>
              <a:t>your</a:t>
            </a:r>
            <a:r>
              <a:rPr lang="fr-CH" dirty="0"/>
              <a:t> networks</a:t>
            </a:r>
          </a:p>
          <a:p>
            <a:r>
              <a:rPr lang="fr-CH" dirty="0"/>
              <a:t>Harden </a:t>
            </a:r>
            <a:r>
              <a:rPr lang="fr-CH" dirty="0" err="1"/>
              <a:t>your</a:t>
            </a:r>
            <a:r>
              <a:rPr lang="fr-CH" dirty="0"/>
              <a:t> infrastructure</a:t>
            </a:r>
          </a:p>
          <a:p>
            <a:endParaRPr lang="fr-CH" dirty="0"/>
          </a:p>
          <a:p>
            <a:r>
              <a:rPr lang="fr-CH" dirty="0"/>
              <a:t>All the patches</a:t>
            </a:r>
          </a:p>
          <a:p>
            <a:pPr marL="457200" lvl="1" indent="0">
              <a:buNone/>
            </a:pPr>
            <a:endParaRPr lang="fr-CH" dirty="0"/>
          </a:p>
          <a:p>
            <a:pPr marL="0" indent="0">
              <a:buNone/>
            </a:pPr>
            <a:endParaRPr lang="fr-CH" dirty="0"/>
          </a:p>
          <a:p>
            <a:pPr marL="0" indent="0">
              <a:buNone/>
            </a:pPr>
            <a:endParaRPr lang="fr-CH" dirty="0"/>
          </a:p>
          <a:p>
            <a:endParaRPr lang="en-CH" dirty="0"/>
          </a:p>
        </p:txBody>
      </p:sp>
      <p:pic>
        <p:nvPicPr>
          <p:cNvPr id="7" name="Picture 6" descr="Diagram&#10;&#10;Description automatically generated" hidden="1">
            <a:extLst>
              <a:ext uri="{FF2B5EF4-FFF2-40B4-BE49-F238E27FC236}">
                <a16:creationId xmlns:a16="http://schemas.microsoft.com/office/drawing/2014/main" id="{4C4C00CF-E4C6-4AC3-A338-84F17E0E7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351585" cy="2448852"/>
          </a:xfrm>
          <a:prstGeom prst="rect">
            <a:avLst/>
          </a:prstGeom>
        </p:spPr>
      </p:pic>
      <p:sp>
        <p:nvSpPr>
          <p:cNvPr id="10" name="TextBox 9">
            <a:extLst>
              <a:ext uri="{FF2B5EF4-FFF2-40B4-BE49-F238E27FC236}">
                <a16:creationId xmlns:a16="http://schemas.microsoft.com/office/drawing/2014/main" id="{26B207AD-2592-4559-B25D-1C852D01404D}"/>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171747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6F24-0FCF-4E19-ABED-2609E94CB739}"/>
              </a:ext>
            </a:extLst>
          </p:cNvPr>
          <p:cNvSpPr>
            <a:spLocks noGrp="1"/>
          </p:cNvSpPr>
          <p:nvPr>
            <p:ph type="title"/>
          </p:nvPr>
        </p:nvSpPr>
        <p:spPr/>
        <p:txBody>
          <a:bodyPr/>
          <a:lstStyle/>
          <a:p>
            <a:r>
              <a:rPr lang="fr-CH" dirty="0" err="1"/>
              <a:t>Development</a:t>
            </a:r>
            <a:r>
              <a:rPr lang="fr-CH" dirty="0"/>
              <a:t> workflows </a:t>
            </a:r>
            <a:endParaRPr lang="en-CH" dirty="0"/>
          </a:p>
        </p:txBody>
      </p:sp>
      <p:sp>
        <p:nvSpPr>
          <p:cNvPr id="3" name="Content Placeholder 2">
            <a:extLst>
              <a:ext uri="{FF2B5EF4-FFF2-40B4-BE49-F238E27FC236}">
                <a16:creationId xmlns:a16="http://schemas.microsoft.com/office/drawing/2014/main" id="{A38EEDB9-C544-4F40-95E0-F80A88E46710}"/>
              </a:ext>
            </a:extLst>
          </p:cNvPr>
          <p:cNvSpPr>
            <a:spLocks noGrp="1"/>
          </p:cNvSpPr>
          <p:nvPr>
            <p:ph idx="1"/>
          </p:nvPr>
        </p:nvSpPr>
        <p:spPr>
          <a:xfrm>
            <a:off x="838200" y="1825625"/>
            <a:ext cx="10662138" cy="4351338"/>
          </a:xfrm>
        </p:spPr>
        <p:txBody>
          <a:bodyPr/>
          <a:lstStyle/>
          <a:p>
            <a:pPr marL="0" indent="0">
              <a:buNone/>
            </a:pPr>
            <a:r>
              <a:rPr lang="fr-CH" dirty="0" err="1"/>
              <a:t>Waterfall</a:t>
            </a:r>
            <a:r>
              <a:rPr lang="fr-CH" dirty="0"/>
              <a:t> / </a:t>
            </a:r>
            <a:r>
              <a:rPr lang="fr-CH" dirty="0" err="1"/>
              <a:t>linear</a:t>
            </a:r>
            <a:r>
              <a:rPr lang="fr-CH" dirty="0"/>
              <a:t> </a:t>
            </a:r>
            <a:r>
              <a:rPr lang="fr-CH" dirty="0" err="1"/>
              <a:t>development</a:t>
            </a:r>
            <a:r>
              <a:rPr lang="fr-CH" dirty="0"/>
              <a:t> :</a:t>
            </a:r>
          </a:p>
          <a:p>
            <a:r>
              <a:rPr lang="fr-CH" dirty="0" err="1"/>
              <a:t>Lack</a:t>
            </a:r>
            <a:r>
              <a:rPr lang="fr-CH" dirty="0"/>
              <a:t> of tangible </a:t>
            </a:r>
            <a:r>
              <a:rPr lang="fr-CH" dirty="0" err="1"/>
              <a:t>products</a:t>
            </a:r>
            <a:r>
              <a:rPr lang="fr-CH" dirty="0"/>
              <a:t> </a:t>
            </a:r>
            <a:r>
              <a:rPr lang="fr-CH" dirty="0" err="1"/>
              <a:t>during</a:t>
            </a:r>
            <a:r>
              <a:rPr lang="fr-CH" dirty="0"/>
              <a:t> </a:t>
            </a:r>
            <a:r>
              <a:rPr lang="fr-CH" dirty="0" err="1"/>
              <a:t>development</a:t>
            </a:r>
            <a:endParaRPr lang="fr-CH" dirty="0"/>
          </a:p>
          <a:p>
            <a:r>
              <a:rPr lang="fr-CH" dirty="0" err="1"/>
              <a:t>Lack</a:t>
            </a:r>
            <a:r>
              <a:rPr lang="fr-CH" dirty="0"/>
              <a:t> of </a:t>
            </a:r>
            <a:r>
              <a:rPr lang="fr-CH" dirty="0" err="1"/>
              <a:t>Quality</a:t>
            </a:r>
            <a:r>
              <a:rPr lang="fr-CH" dirty="0"/>
              <a:t> Assurance</a:t>
            </a:r>
          </a:p>
          <a:p>
            <a:endParaRPr lang="fr-CH" dirty="0"/>
          </a:p>
          <a:p>
            <a:pPr marL="0" indent="0">
              <a:buNone/>
            </a:pPr>
            <a:r>
              <a:rPr lang="fr-CH" dirty="0"/>
              <a:t>Agile </a:t>
            </a:r>
            <a:r>
              <a:rPr lang="fr-CH" dirty="0" err="1"/>
              <a:t>development</a:t>
            </a:r>
            <a:r>
              <a:rPr lang="fr-CH" dirty="0"/>
              <a:t> :</a:t>
            </a:r>
          </a:p>
          <a:p>
            <a:r>
              <a:rPr lang="fr-CH" dirty="0" err="1"/>
              <a:t>Lack</a:t>
            </a:r>
            <a:r>
              <a:rPr lang="fr-CH" dirty="0"/>
              <a:t> of </a:t>
            </a:r>
            <a:r>
              <a:rPr lang="fr-CH" dirty="0" err="1"/>
              <a:t>security</a:t>
            </a:r>
            <a:r>
              <a:rPr lang="fr-CH" dirty="0"/>
              <a:t> </a:t>
            </a:r>
            <a:r>
              <a:rPr lang="fr-CH" dirty="0" err="1"/>
              <a:t>counsel</a:t>
            </a:r>
            <a:r>
              <a:rPr lang="fr-CH" dirty="0"/>
              <a:t> on</a:t>
            </a:r>
            <a:br>
              <a:rPr lang="fr-CH" dirty="0"/>
            </a:br>
            <a:r>
              <a:rPr lang="fr-CH" dirty="0" err="1"/>
              <a:t>development</a:t>
            </a:r>
            <a:r>
              <a:rPr lang="fr-CH" dirty="0"/>
              <a:t> artefacts</a:t>
            </a:r>
          </a:p>
          <a:p>
            <a:endParaRPr lang="fr-CH" dirty="0"/>
          </a:p>
        </p:txBody>
      </p:sp>
      <p:pic>
        <p:nvPicPr>
          <p:cNvPr id="7" name="Picture 6" descr="Diagram&#10;&#10;Description automatically generated" hidden="1">
            <a:extLst>
              <a:ext uri="{FF2B5EF4-FFF2-40B4-BE49-F238E27FC236}">
                <a16:creationId xmlns:a16="http://schemas.microsoft.com/office/drawing/2014/main" id="{4C4C00CF-E4C6-4AC3-A338-84F17E0E7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351585" cy="2448852"/>
          </a:xfrm>
          <a:prstGeom prst="rect">
            <a:avLst/>
          </a:prstGeom>
        </p:spPr>
      </p:pic>
      <p:pic>
        <p:nvPicPr>
          <p:cNvPr id="4" name="Picture 3">
            <a:extLst>
              <a:ext uri="{FF2B5EF4-FFF2-40B4-BE49-F238E27FC236}">
                <a16:creationId xmlns:a16="http://schemas.microsoft.com/office/drawing/2014/main" id="{F92A331B-CC7E-4D43-AC21-3073F54B54BE}"/>
              </a:ext>
            </a:extLst>
          </p:cNvPr>
          <p:cNvPicPr>
            <a:picLocks noChangeAspect="1"/>
          </p:cNvPicPr>
          <p:nvPr/>
        </p:nvPicPr>
        <p:blipFill>
          <a:blip r:embed="rId4"/>
          <a:stretch>
            <a:fillRect/>
          </a:stretch>
        </p:blipFill>
        <p:spPr>
          <a:xfrm>
            <a:off x="7162801" y="3427988"/>
            <a:ext cx="4191000" cy="3064887"/>
          </a:xfrm>
          <a:prstGeom prst="rect">
            <a:avLst/>
          </a:prstGeom>
        </p:spPr>
      </p:pic>
      <p:sp>
        <p:nvSpPr>
          <p:cNvPr id="9" name="TextBox 8">
            <a:extLst>
              <a:ext uri="{FF2B5EF4-FFF2-40B4-BE49-F238E27FC236}">
                <a16:creationId xmlns:a16="http://schemas.microsoft.com/office/drawing/2014/main" id="{F812E637-F25C-4F45-9F74-56A5B8DE2404}"/>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184061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5F8AF-FC80-4912-A94D-22E7C58125AC}"/>
              </a:ext>
            </a:extLst>
          </p:cNvPr>
          <p:cNvSpPr>
            <a:spLocks noGrp="1"/>
          </p:cNvSpPr>
          <p:nvPr>
            <p:ph type="title"/>
          </p:nvPr>
        </p:nvSpPr>
        <p:spPr>
          <a:xfrm>
            <a:off x="838200" y="365126"/>
            <a:ext cx="10515600" cy="724766"/>
          </a:xfrm>
        </p:spPr>
        <p:txBody>
          <a:bodyPr>
            <a:normAutofit/>
          </a:bodyPr>
          <a:lstStyle/>
          <a:p>
            <a:r>
              <a:rPr lang="en-US" sz="4000" dirty="0"/>
              <a:t>Trying to describe the universe</a:t>
            </a:r>
            <a:endParaRPr lang="en-CH" sz="4000" dirty="0"/>
          </a:p>
        </p:txBody>
      </p:sp>
      <p:pic>
        <p:nvPicPr>
          <p:cNvPr id="5" name="Content Placeholder 4" descr="Diagram&#10;&#10;Description automatically generated">
            <a:extLst>
              <a:ext uri="{FF2B5EF4-FFF2-40B4-BE49-F238E27FC236}">
                <a16:creationId xmlns:a16="http://schemas.microsoft.com/office/drawing/2014/main" id="{4BA6DF86-DF02-4253-A939-C9BEF5886D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48398" y="1089892"/>
            <a:ext cx="9295204" cy="5291858"/>
          </a:xfrm>
        </p:spPr>
      </p:pic>
      <p:sp>
        <p:nvSpPr>
          <p:cNvPr id="3" name="TextBox 2">
            <a:extLst>
              <a:ext uri="{FF2B5EF4-FFF2-40B4-BE49-F238E27FC236}">
                <a16:creationId xmlns:a16="http://schemas.microsoft.com/office/drawing/2014/main" id="{B4C7FCAE-59DE-4758-8F18-CA918D0EABB9}"/>
              </a:ext>
            </a:extLst>
          </p:cNvPr>
          <p:cNvSpPr txBox="1"/>
          <p:nvPr/>
        </p:nvSpPr>
        <p:spPr>
          <a:xfrm>
            <a:off x="7557640" y="5869806"/>
            <a:ext cx="3185962" cy="369332"/>
          </a:xfrm>
          <a:prstGeom prst="rect">
            <a:avLst/>
          </a:prstGeom>
          <a:noFill/>
        </p:spPr>
        <p:txBody>
          <a:bodyPr wrap="square" rtlCol="0">
            <a:spAutoFit/>
          </a:bodyPr>
          <a:lstStyle/>
          <a:p>
            <a:r>
              <a:rPr lang="en-US" dirty="0"/>
              <a:t>Credit: Henri Jiang, 2017 (</a:t>
            </a:r>
            <a:r>
              <a:rPr lang="en-US" dirty="0">
                <a:hlinkClick r:id="rId4"/>
              </a:rPr>
              <a:t>link</a:t>
            </a:r>
            <a:r>
              <a:rPr lang="en-US" dirty="0"/>
              <a:t>)</a:t>
            </a:r>
            <a:endParaRPr lang="en-CH" dirty="0"/>
          </a:p>
        </p:txBody>
      </p:sp>
      <p:sp>
        <p:nvSpPr>
          <p:cNvPr id="10" name="TextBox 9">
            <a:extLst>
              <a:ext uri="{FF2B5EF4-FFF2-40B4-BE49-F238E27FC236}">
                <a16:creationId xmlns:a16="http://schemas.microsoft.com/office/drawing/2014/main" id="{E21704CC-80F4-47D3-9146-5579F26C5738}"/>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25228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3F03-2447-47A2-91A9-FDAAFCA731B9}"/>
              </a:ext>
            </a:extLst>
          </p:cNvPr>
          <p:cNvSpPr>
            <a:spLocks noGrp="1"/>
          </p:cNvSpPr>
          <p:nvPr>
            <p:ph type="title"/>
          </p:nvPr>
        </p:nvSpPr>
        <p:spPr/>
        <p:txBody>
          <a:bodyPr/>
          <a:lstStyle/>
          <a:p>
            <a:r>
              <a:rPr lang="en-US" dirty="0"/>
              <a:t>Availability</a:t>
            </a:r>
          </a:p>
        </p:txBody>
      </p:sp>
      <p:sp>
        <p:nvSpPr>
          <p:cNvPr id="5" name="Content Placeholder 4">
            <a:extLst>
              <a:ext uri="{FF2B5EF4-FFF2-40B4-BE49-F238E27FC236}">
                <a16:creationId xmlns:a16="http://schemas.microsoft.com/office/drawing/2014/main" id="{79CF8910-6973-435E-91F1-60BEA395842C}"/>
              </a:ext>
            </a:extLst>
          </p:cNvPr>
          <p:cNvSpPr>
            <a:spLocks noGrp="1"/>
          </p:cNvSpPr>
          <p:nvPr>
            <p:ph idx="1"/>
          </p:nvPr>
        </p:nvSpPr>
        <p:spPr>
          <a:xfrm>
            <a:off x="838200" y="1825625"/>
            <a:ext cx="10515600" cy="523875"/>
          </a:xfrm>
        </p:spPr>
        <p:txBody>
          <a:bodyPr/>
          <a:lstStyle/>
          <a:p>
            <a:pPr marL="0" indent="0">
              <a:buNone/>
            </a:pPr>
            <a:r>
              <a:rPr lang="en-US" dirty="0"/>
              <a:t>Work licensed under Creative Commons : CC-BY-SA (</a:t>
            </a:r>
            <a:r>
              <a:rPr lang="en-US" dirty="0" err="1">
                <a:hlinkClick r:id="rId3"/>
              </a:rPr>
              <a:t>legalcode</a:t>
            </a:r>
            <a:r>
              <a:rPr lang="en-US" dirty="0"/>
              <a:t>)</a:t>
            </a:r>
          </a:p>
        </p:txBody>
      </p:sp>
      <p:sp>
        <p:nvSpPr>
          <p:cNvPr id="4" name="TextBox 3">
            <a:extLst>
              <a:ext uri="{FF2B5EF4-FFF2-40B4-BE49-F238E27FC236}">
                <a16:creationId xmlns:a16="http://schemas.microsoft.com/office/drawing/2014/main" id="{E0918DD1-0C91-491B-B0B5-F462180A8B66}"/>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pic>
        <p:nvPicPr>
          <p:cNvPr id="3" name="Picture 2">
            <a:extLst>
              <a:ext uri="{FF2B5EF4-FFF2-40B4-BE49-F238E27FC236}">
                <a16:creationId xmlns:a16="http://schemas.microsoft.com/office/drawing/2014/main" id="{D8D0D41B-97F1-4F22-A0B5-4A60137ACDD0}"/>
              </a:ext>
            </a:extLst>
          </p:cNvPr>
          <p:cNvPicPr>
            <a:picLocks noChangeAspect="1"/>
          </p:cNvPicPr>
          <p:nvPr/>
        </p:nvPicPr>
        <p:blipFill>
          <a:blip r:embed="rId4"/>
          <a:stretch>
            <a:fillRect/>
          </a:stretch>
        </p:blipFill>
        <p:spPr>
          <a:xfrm>
            <a:off x="838200" y="4508501"/>
            <a:ext cx="5266198" cy="1124996"/>
          </a:xfrm>
          <a:prstGeom prst="rect">
            <a:avLst/>
          </a:prstGeom>
        </p:spPr>
      </p:pic>
      <p:grpSp>
        <p:nvGrpSpPr>
          <p:cNvPr id="9" name="Group 8">
            <a:extLst>
              <a:ext uri="{FF2B5EF4-FFF2-40B4-BE49-F238E27FC236}">
                <a16:creationId xmlns:a16="http://schemas.microsoft.com/office/drawing/2014/main" id="{0520B612-280A-4223-A894-86DB5E73DA69}"/>
              </a:ext>
            </a:extLst>
          </p:cNvPr>
          <p:cNvGrpSpPr/>
          <p:nvPr/>
        </p:nvGrpSpPr>
        <p:grpSpPr>
          <a:xfrm>
            <a:off x="6867900" y="2602706"/>
            <a:ext cx="4485900" cy="3409849"/>
            <a:chOff x="6867900" y="2349500"/>
            <a:chExt cx="4485900" cy="3409849"/>
          </a:xfrm>
        </p:grpSpPr>
        <p:pic>
          <p:nvPicPr>
            <p:cNvPr id="7" name="Picture 6">
              <a:extLst>
                <a:ext uri="{FF2B5EF4-FFF2-40B4-BE49-F238E27FC236}">
                  <a16:creationId xmlns:a16="http://schemas.microsoft.com/office/drawing/2014/main" id="{E8465EA7-C4A1-45B7-9F96-5566408080FE}"/>
                </a:ext>
              </a:extLst>
            </p:cNvPr>
            <p:cNvPicPr>
              <a:picLocks noChangeAspect="1"/>
            </p:cNvPicPr>
            <p:nvPr/>
          </p:nvPicPr>
          <p:blipFill rotWithShape="1">
            <a:blip r:embed="rId5"/>
            <a:srcRect b="61693"/>
            <a:stretch/>
          </p:blipFill>
          <p:spPr>
            <a:xfrm>
              <a:off x="6867900" y="2349500"/>
              <a:ext cx="4485900" cy="1500188"/>
            </a:xfrm>
            <a:prstGeom prst="rect">
              <a:avLst/>
            </a:prstGeom>
          </p:spPr>
        </p:pic>
        <p:pic>
          <p:nvPicPr>
            <p:cNvPr id="8" name="Picture 7">
              <a:extLst>
                <a:ext uri="{FF2B5EF4-FFF2-40B4-BE49-F238E27FC236}">
                  <a16:creationId xmlns:a16="http://schemas.microsoft.com/office/drawing/2014/main" id="{D6DF8960-AFA8-4CA3-9C49-6987D4F4CBED}"/>
                </a:ext>
              </a:extLst>
            </p:cNvPr>
            <p:cNvPicPr>
              <a:picLocks noChangeAspect="1"/>
            </p:cNvPicPr>
            <p:nvPr/>
          </p:nvPicPr>
          <p:blipFill rotWithShape="1">
            <a:blip r:embed="rId5"/>
            <a:srcRect t="51238"/>
            <a:stretch/>
          </p:blipFill>
          <p:spPr>
            <a:xfrm>
              <a:off x="6867900" y="3849688"/>
              <a:ext cx="4485900" cy="1909661"/>
            </a:xfrm>
            <a:prstGeom prst="rect">
              <a:avLst/>
            </a:prstGeom>
          </p:spPr>
        </p:pic>
      </p:grpSp>
      <p:sp>
        <p:nvSpPr>
          <p:cNvPr id="10" name="TextBox 9">
            <a:extLst>
              <a:ext uri="{FF2B5EF4-FFF2-40B4-BE49-F238E27FC236}">
                <a16:creationId xmlns:a16="http://schemas.microsoft.com/office/drawing/2014/main" id="{B7EDF901-6F46-4F6D-AC74-F306877D741A}"/>
              </a:ext>
            </a:extLst>
          </p:cNvPr>
          <p:cNvSpPr txBox="1"/>
          <p:nvPr/>
        </p:nvSpPr>
        <p:spPr>
          <a:xfrm>
            <a:off x="1530298" y="3160888"/>
            <a:ext cx="3882001" cy="584775"/>
          </a:xfrm>
          <a:prstGeom prst="rect">
            <a:avLst/>
          </a:prstGeom>
          <a:noFill/>
        </p:spPr>
        <p:txBody>
          <a:bodyPr wrap="square" rtlCol="0">
            <a:spAutoFit/>
          </a:bodyPr>
          <a:lstStyle/>
          <a:p>
            <a:pPr algn="ctr"/>
            <a:r>
              <a:rPr lang="fr-CH" sz="3200" dirty="0"/>
              <a:t>Open License</a:t>
            </a:r>
            <a:endParaRPr lang="en-CH" sz="3200" dirty="0"/>
          </a:p>
        </p:txBody>
      </p:sp>
    </p:spTree>
    <p:extLst>
      <p:ext uri="{BB962C8B-B14F-4D97-AF65-F5344CB8AC3E}">
        <p14:creationId xmlns:p14="http://schemas.microsoft.com/office/powerpoint/2010/main" val="206925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3F03-2447-47A2-91A9-FDAAFCA731B9}"/>
              </a:ext>
            </a:extLst>
          </p:cNvPr>
          <p:cNvSpPr>
            <a:spLocks noGrp="1"/>
          </p:cNvSpPr>
          <p:nvPr>
            <p:ph type="title"/>
          </p:nvPr>
        </p:nvSpPr>
        <p:spPr/>
        <p:txBody>
          <a:bodyPr/>
          <a:lstStyle/>
          <a:p>
            <a:r>
              <a:rPr lang="fr-CH" dirty="0"/>
              <a:t>AMA</a:t>
            </a:r>
            <a:endParaRPr lang="en-CH" dirty="0"/>
          </a:p>
        </p:txBody>
      </p:sp>
      <p:sp>
        <p:nvSpPr>
          <p:cNvPr id="3" name="Content Placeholder 2">
            <a:extLst>
              <a:ext uri="{FF2B5EF4-FFF2-40B4-BE49-F238E27FC236}">
                <a16:creationId xmlns:a16="http://schemas.microsoft.com/office/drawing/2014/main" id="{AA375910-8473-4FAC-9FCF-A1E9DD05CB2D}"/>
              </a:ext>
            </a:extLst>
          </p:cNvPr>
          <p:cNvSpPr>
            <a:spLocks noGrp="1"/>
          </p:cNvSpPr>
          <p:nvPr>
            <p:ph idx="1"/>
          </p:nvPr>
        </p:nvSpPr>
        <p:spPr/>
        <p:txBody>
          <a:bodyPr>
            <a:normAutofit/>
          </a:bodyPr>
          <a:lstStyle/>
          <a:p>
            <a:pPr marL="0" indent="0">
              <a:buNone/>
            </a:pPr>
            <a:endParaRPr lang="en-US" dirty="0"/>
          </a:p>
          <a:p>
            <a:r>
              <a:rPr lang="en-US" dirty="0"/>
              <a:t>Discord : @AtomicNicos#1404</a:t>
            </a:r>
          </a:p>
          <a:p>
            <a:endParaRPr lang="en-US" dirty="0"/>
          </a:p>
          <a:p>
            <a:r>
              <a:rPr lang="en-US" dirty="0"/>
              <a:t>Twitter : @AtomicNicos</a:t>
            </a:r>
          </a:p>
        </p:txBody>
      </p:sp>
      <p:pic>
        <p:nvPicPr>
          <p:cNvPr id="1026" name="Picture 2" descr="Dialogue | Training Journal">
            <a:extLst>
              <a:ext uri="{FF2B5EF4-FFF2-40B4-BE49-F238E27FC236}">
                <a16:creationId xmlns:a16="http://schemas.microsoft.com/office/drawing/2014/main" id="{5B1D7680-4A4A-47D7-BD62-F5FDC0DF0CF7}"/>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5625" b="90000" l="14355" r="59355">
                        <a14:foregroundMark x1="25645" y1="73125" x2="25806" y2="77500"/>
                        <a14:foregroundMark x1="25968" y1="63750" x2="27581" y2="62500"/>
                        <a14:foregroundMark x1="46774" y1="65938" x2="48226" y2="64688"/>
                        <a14:foregroundMark x1="47742" y1="76250" x2="48871" y2="74688"/>
                        <a14:foregroundMark x1="36613" y1="11563" x2="41290" y2="12812"/>
                        <a14:foregroundMark x1="20161" y1="5625" x2="21613" y2="9375"/>
                        <a14:foregroundMark x1="14516" y1="17188" x2="14677" y2="25313"/>
                        <a14:foregroundMark x1="59355" y1="30312" x2="58387" y2="37188"/>
                        <a14:foregroundMark x1="47903" y1="8750" x2="47903" y2="8750"/>
                        <a14:foregroundMark x1="49516" y1="10625" x2="49677" y2="10625"/>
                      </a14:backgroundRemoval>
                    </a14:imgEffect>
                  </a14:imgLayer>
                </a14:imgProps>
              </a:ext>
              <a:ext uri="{28A0092B-C50C-407E-A947-70E740481C1C}">
                <a14:useLocalDpi xmlns:a14="http://schemas.microsoft.com/office/drawing/2010/main" val="0"/>
              </a:ext>
            </a:extLst>
          </a:blip>
          <a:srcRect l="11207" r="36681"/>
          <a:stretch/>
        </p:blipFill>
        <p:spPr bwMode="auto">
          <a:xfrm>
            <a:off x="8276303" y="3128963"/>
            <a:ext cx="3077497"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09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B92CC3A-5DDE-4F69-A41A-E6A486456F7F}"/>
              </a:ext>
            </a:extLst>
          </p:cNvPr>
          <p:cNvPicPr>
            <a:picLocks noChangeAspect="1"/>
          </p:cNvPicPr>
          <p:nvPr/>
        </p:nvPicPr>
        <p:blipFill rotWithShape="1">
          <a:blip r:embed="rId3"/>
          <a:srcRect l="-14023" t="-89128" r="-99310" b="-47239"/>
          <a:stretch/>
        </p:blipFill>
        <p:spPr>
          <a:xfrm>
            <a:off x="20" y="-1477108"/>
            <a:ext cx="10902441" cy="8335107"/>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p:spPr>
      </p:pic>
      <p:sp>
        <p:nvSpPr>
          <p:cNvPr id="2" name="Title 1">
            <a:extLst>
              <a:ext uri="{FF2B5EF4-FFF2-40B4-BE49-F238E27FC236}">
                <a16:creationId xmlns:a16="http://schemas.microsoft.com/office/drawing/2014/main" id="{E41D133B-12D1-49F8-BD0E-F51532528492}"/>
              </a:ext>
            </a:extLst>
          </p:cNvPr>
          <p:cNvSpPr>
            <a:spLocks noGrp="1"/>
          </p:cNvSpPr>
          <p:nvPr>
            <p:ph type="title"/>
          </p:nvPr>
        </p:nvSpPr>
        <p:spPr>
          <a:xfrm>
            <a:off x="6283569" y="1129084"/>
            <a:ext cx="5411607" cy="1960157"/>
          </a:xfrm>
        </p:spPr>
        <p:txBody>
          <a:bodyPr>
            <a:normAutofit/>
          </a:bodyPr>
          <a:lstStyle/>
          <a:p>
            <a:r>
              <a:rPr lang="en-US" sz="4000" dirty="0"/>
              <a:t>IoT</a:t>
            </a:r>
            <a:endParaRPr lang="en-CH" sz="4000" dirty="0"/>
          </a:p>
        </p:txBody>
      </p:sp>
      <p:sp>
        <p:nvSpPr>
          <p:cNvPr id="3" name="Content Placeholder 2">
            <a:extLst>
              <a:ext uri="{FF2B5EF4-FFF2-40B4-BE49-F238E27FC236}">
                <a16:creationId xmlns:a16="http://schemas.microsoft.com/office/drawing/2014/main" id="{A34FEBF8-BD28-4ED8-8539-A05236D94B4B}"/>
              </a:ext>
            </a:extLst>
          </p:cNvPr>
          <p:cNvSpPr>
            <a:spLocks noGrp="1"/>
          </p:cNvSpPr>
          <p:nvPr>
            <p:ph idx="1"/>
          </p:nvPr>
        </p:nvSpPr>
        <p:spPr>
          <a:xfrm>
            <a:off x="6283569" y="3768760"/>
            <a:ext cx="5411607" cy="1662936"/>
          </a:xfrm>
        </p:spPr>
        <p:txBody>
          <a:bodyPr>
            <a:normAutofit/>
          </a:bodyPr>
          <a:lstStyle/>
          <a:p>
            <a:pPr marL="0" indent="0">
              <a:buNone/>
            </a:pPr>
            <a:r>
              <a:rPr lang="en-US" sz="2400" dirty="0"/>
              <a:t>We’re talking about IoT clusters, usually.</a:t>
            </a:r>
          </a:p>
          <a:p>
            <a:pPr marL="0" indent="0">
              <a:buNone/>
            </a:pPr>
            <a:endParaRPr lang="en-US" sz="2400" dirty="0"/>
          </a:p>
          <a:p>
            <a:pPr marL="0" indent="0">
              <a:buNone/>
            </a:pPr>
            <a:r>
              <a:rPr lang="en-US" sz="2400" dirty="0"/>
              <a:t>Clusters are generally service-centric.</a:t>
            </a:r>
            <a:endParaRPr lang="en-CH" sz="2400" dirty="0"/>
          </a:p>
        </p:txBody>
      </p:sp>
      <p:grpSp>
        <p:nvGrpSpPr>
          <p:cNvPr id="10" name="Group 9">
            <a:extLst>
              <a:ext uri="{FF2B5EF4-FFF2-40B4-BE49-F238E27FC236}">
                <a16:creationId xmlns:a16="http://schemas.microsoft.com/office/drawing/2014/main" id="{7594D36B-B9F9-4007-826C-194A8E3DE651}"/>
              </a:ext>
            </a:extLst>
          </p:cNvPr>
          <p:cNvGrpSpPr/>
          <p:nvPr/>
        </p:nvGrpSpPr>
        <p:grpSpPr>
          <a:xfrm>
            <a:off x="11934805" y="-2867724"/>
            <a:ext cx="4331855" cy="3105849"/>
            <a:chOff x="7139708" y="747694"/>
            <a:chExt cx="4331855" cy="3105849"/>
          </a:xfrm>
        </p:grpSpPr>
        <p:sp>
          <p:nvSpPr>
            <p:cNvPr id="5" name="Rectangle: Single Corner Snipped 4">
              <a:extLst>
                <a:ext uri="{FF2B5EF4-FFF2-40B4-BE49-F238E27FC236}">
                  <a16:creationId xmlns:a16="http://schemas.microsoft.com/office/drawing/2014/main" id="{C81F9D9C-CC40-40C2-9163-ABB9B7E8B29E}"/>
                </a:ext>
              </a:extLst>
            </p:cNvPr>
            <p:cNvSpPr/>
            <p:nvPr/>
          </p:nvSpPr>
          <p:spPr>
            <a:xfrm rot="10800000">
              <a:off x="7139708" y="747694"/>
              <a:ext cx="4331855" cy="3105849"/>
            </a:xfrm>
            <a:prstGeom prst="snip1Rect">
              <a:avLst>
                <a:gd name="adj" fmla="val 8305"/>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028" name="Picture 4">
              <a:hlinkClick r:id="rId4"/>
              <a:extLst>
                <a:ext uri="{FF2B5EF4-FFF2-40B4-BE49-F238E27FC236}">
                  <a16:creationId xmlns:a16="http://schemas.microsoft.com/office/drawing/2014/main" id="{194682D3-085E-4F1A-A8D7-287C35196D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1156" y="956853"/>
              <a:ext cx="3921524" cy="22058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hlinkClick r:id="rId4"/>
              <a:extLst>
                <a:ext uri="{FF2B5EF4-FFF2-40B4-BE49-F238E27FC236}">
                  <a16:creationId xmlns:a16="http://schemas.microsoft.com/office/drawing/2014/main" id="{09307D77-E09D-4AAA-909F-67CA41C615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8006" y="3309651"/>
              <a:ext cx="1058134" cy="44061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0566D72E-DD47-4ACD-B368-2ADA04B4B16E}"/>
                </a:ext>
              </a:extLst>
            </p:cNvPr>
            <p:cNvGrpSpPr/>
            <p:nvPr/>
          </p:nvGrpSpPr>
          <p:grpSpPr>
            <a:xfrm>
              <a:off x="9394436" y="3308224"/>
              <a:ext cx="1868243" cy="443468"/>
              <a:chOff x="9442065" y="3328736"/>
              <a:chExt cx="1868243" cy="443468"/>
            </a:xfrm>
          </p:grpSpPr>
          <p:pic>
            <p:nvPicPr>
              <p:cNvPr id="1032" name="Picture 8" descr="Twitter Logo bird drawing free image">
                <a:hlinkClick r:id="rId7"/>
                <a:extLst>
                  <a:ext uri="{FF2B5EF4-FFF2-40B4-BE49-F238E27FC236}">
                    <a16:creationId xmlns:a16="http://schemas.microsoft.com/office/drawing/2014/main" id="{CB5B0B79-9918-4589-8198-ED9B2C96E5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42065" y="3328736"/>
                <a:ext cx="546123" cy="4434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4500DE-9ABE-47C7-A17A-96EAFF9993C9}"/>
                  </a:ext>
                </a:extLst>
              </p:cNvPr>
              <p:cNvSpPr txBox="1"/>
              <p:nvPr/>
            </p:nvSpPr>
            <p:spPr>
              <a:xfrm>
                <a:off x="9988188" y="3375947"/>
                <a:ext cx="1322120" cy="307777"/>
              </a:xfrm>
              <a:prstGeom prst="rect">
                <a:avLst/>
              </a:prstGeom>
              <a:noFill/>
            </p:spPr>
            <p:txBody>
              <a:bodyPr wrap="square" rtlCol="0">
                <a:spAutoFit/>
              </a:bodyPr>
              <a:lstStyle/>
              <a:p>
                <a:r>
                  <a:rPr lang="fr-CH" sz="1400" dirty="0"/>
                  <a:t>@smealum</a:t>
                </a:r>
                <a:endParaRPr lang="en-CH" sz="1400" dirty="0"/>
              </a:p>
            </p:txBody>
          </p:sp>
        </p:grpSp>
      </p:grpSp>
      <p:sp>
        <p:nvSpPr>
          <p:cNvPr id="11" name="TextBox 10">
            <a:extLst>
              <a:ext uri="{FF2B5EF4-FFF2-40B4-BE49-F238E27FC236}">
                <a16:creationId xmlns:a16="http://schemas.microsoft.com/office/drawing/2014/main" id="{53C00C41-DFC5-4BD8-A247-40EFE39AE09E}"/>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44540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42" presetClass="path" presetSubtype="0" accel="50000" decel="50000" fill="hold" nodeType="withEffect">
                                  <p:stCondLst>
                                    <p:cond delay="0"/>
                                  </p:stCondLst>
                                  <p:childTnLst>
                                    <p:animMotion origin="layout" path="M -4.16667E-7 -3.33333E-6 L -0.35534 0.45278 " pathEditMode="relative" rAng="0" ptsTypes="AA">
                                      <p:cBhvr>
                                        <p:cTn id="9" dur="2000" fill="hold"/>
                                        <p:tgtEl>
                                          <p:spTgt spid="10"/>
                                        </p:tgtEl>
                                        <p:attrNameLst>
                                          <p:attrName>ppt_x</p:attrName>
                                          <p:attrName>ppt_y</p:attrName>
                                        </p:attrNameLst>
                                      </p:cBhvr>
                                      <p:rCtr x="-17773" y="22639"/>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8084-5906-4063-B10F-06A6746D7FB8}"/>
              </a:ext>
            </a:extLst>
          </p:cNvPr>
          <p:cNvSpPr>
            <a:spLocks noGrp="1"/>
          </p:cNvSpPr>
          <p:nvPr>
            <p:ph type="title"/>
          </p:nvPr>
        </p:nvSpPr>
        <p:spPr/>
        <p:txBody>
          <a:bodyPr>
            <a:normAutofit/>
          </a:bodyPr>
          <a:lstStyle/>
          <a:p>
            <a:r>
              <a:rPr lang="en-US" sz="4000" dirty="0"/>
              <a:t>IoT Clusters and the IoT triad</a:t>
            </a:r>
            <a:endParaRPr lang="en-CH" sz="4000" dirty="0"/>
          </a:p>
        </p:txBody>
      </p:sp>
      <p:pic>
        <p:nvPicPr>
          <p:cNvPr id="4" name="Picture 3">
            <a:extLst>
              <a:ext uri="{FF2B5EF4-FFF2-40B4-BE49-F238E27FC236}">
                <a16:creationId xmlns:a16="http://schemas.microsoft.com/office/drawing/2014/main" id="{A1E9AFDC-2F9B-48D2-A20F-B90D6EFD085A}"/>
              </a:ext>
            </a:extLst>
          </p:cNvPr>
          <p:cNvPicPr>
            <a:picLocks noChangeAspect="1"/>
          </p:cNvPicPr>
          <p:nvPr/>
        </p:nvPicPr>
        <p:blipFill>
          <a:blip r:embed="rId3"/>
          <a:stretch>
            <a:fillRect/>
          </a:stretch>
        </p:blipFill>
        <p:spPr>
          <a:xfrm>
            <a:off x="4810611" y="4347388"/>
            <a:ext cx="2570778" cy="1679992"/>
          </a:xfrm>
          <a:prstGeom prst="rect">
            <a:avLst/>
          </a:prstGeom>
        </p:spPr>
      </p:pic>
      <p:pic>
        <p:nvPicPr>
          <p:cNvPr id="2052" name="Picture 4" descr="Mobile Icon of Flat style - Available in SVG, PNG, EPS, AI &amp; Icon fonts">
            <a:extLst>
              <a:ext uri="{FF2B5EF4-FFF2-40B4-BE49-F238E27FC236}">
                <a16:creationId xmlns:a16="http://schemas.microsoft.com/office/drawing/2014/main" id="{C48876A7-259E-48FB-8C5D-EA0D613A52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076" y="1476084"/>
            <a:ext cx="1679511" cy="16795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3F646DF-0808-4AE3-8101-E1654535B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7413" y="1475603"/>
            <a:ext cx="1093940" cy="167999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C2D56FB1-992E-42D8-B668-06A2301FAB7B}"/>
              </a:ext>
            </a:extLst>
          </p:cNvPr>
          <p:cNvCxnSpPr>
            <a:cxnSpLocks/>
          </p:cNvCxnSpPr>
          <p:nvPr/>
        </p:nvCxnSpPr>
        <p:spPr>
          <a:xfrm flipV="1">
            <a:off x="6916699" y="3151238"/>
            <a:ext cx="1409899" cy="1873525"/>
          </a:xfrm>
          <a:prstGeom prst="straightConnector1">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FD70F41-A8B7-4DB1-872A-FE6783D440A7}"/>
              </a:ext>
            </a:extLst>
          </p:cNvPr>
          <p:cNvCxnSpPr>
            <a:cxnSpLocks/>
          </p:cNvCxnSpPr>
          <p:nvPr/>
        </p:nvCxnSpPr>
        <p:spPr>
          <a:xfrm flipH="1" flipV="1">
            <a:off x="3743063" y="3162652"/>
            <a:ext cx="1191418" cy="1424561"/>
          </a:xfrm>
          <a:prstGeom prst="straightConnector1">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941445-CACA-4D94-B09F-B9787ED691CE}"/>
              </a:ext>
            </a:extLst>
          </p:cNvPr>
          <p:cNvCxnSpPr>
            <a:cxnSpLocks/>
            <a:stCxn id="2052" idx="1"/>
            <a:endCxn id="2054" idx="3"/>
          </p:cNvCxnSpPr>
          <p:nvPr/>
        </p:nvCxnSpPr>
        <p:spPr>
          <a:xfrm flipH="1" flipV="1">
            <a:off x="3871353" y="2315599"/>
            <a:ext cx="3863723" cy="241"/>
          </a:xfrm>
          <a:prstGeom prst="straightConnector1">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3770684-2F04-461D-A7B3-67374BCC906C}"/>
              </a:ext>
            </a:extLst>
          </p:cNvPr>
          <p:cNvSpPr txBox="1"/>
          <p:nvPr/>
        </p:nvSpPr>
        <p:spPr>
          <a:xfrm rot="18460143">
            <a:off x="6392225" y="3878233"/>
            <a:ext cx="2109692" cy="338554"/>
          </a:xfrm>
          <a:prstGeom prst="rect">
            <a:avLst/>
          </a:prstGeom>
          <a:noFill/>
        </p:spPr>
        <p:txBody>
          <a:bodyPr wrap="square" rtlCol="0">
            <a:spAutoFit/>
          </a:bodyPr>
          <a:lstStyle/>
          <a:p>
            <a:pPr algn="ctr"/>
            <a:r>
              <a:rPr lang="en-US" sz="1600" dirty="0">
                <a:solidFill>
                  <a:schemeClr val="accent3">
                    <a:lumMod val="60000"/>
                    <a:lumOff val="40000"/>
                  </a:schemeClr>
                </a:solidFill>
              </a:rPr>
              <a:t>Bluetooth Low Energy</a:t>
            </a:r>
            <a:endParaRPr lang="en-CH" sz="1600" dirty="0">
              <a:solidFill>
                <a:schemeClr val="accent3">
                  <a:lumMod val="60000"/>
                  <a:lumOff val="40000"/>
                </a:schemeClr>
              </a:solidFill>
            </a:endParaRPr>
          </a:p>
        </p:txBody>
      </p:sp>
      <p:sp>
        <p:nvSpPr>
          <p:cNvPr id="10" name="TextBox 9">
            <a:extLst>
              <a:ext uri="{FF2B5EF4-FFF2-40B4-BE49-F238E27FC236}">
                <a16:creationId xmlns:a16="http://schemas.microsoft.com/office/drawing/2014/main" id="{C58B7A33-DEFF-4E89-8196-0F3AC5462EC9}"/>
              </a:ext>
            </a:extLst>
          </p:cNvPr>
          <p:cNvSpPr txBox="1"/>
          <p:nvPr/>
        </p:nvSpPr>
        <p:spPr>
          <a:xfrm rot="2954869">
            <a:off x="3520869" y="3627152"/>
            <a:ext cx="2109692" cy="338554"/>
          </a:xfrm>
          <a:prstGeom prst="rect">
            <a:avLst/>
          </a:prstGeom>
          <a:noFill/>
        </p:spPr>
        <p:txBody>
          <a:bodyPr wrap="square" rtlCol="0">
            <a:spAutoFit/>
          </a:bodyPr>
          <a:lstStyle/>
          <a:p>
            <a:pPr algn="ctr"/>
            <a:r>
              <a:rPr lang="en-US" sz="1600" dirty="0" err="1">
                <a:solidFill>
                  <a:schemeClr val="accent3">
                    <a:lumMod val="60000"/>
                    <a:lumOff val="40000"/>
                  </a:schemeClr>
                </a:solidFill>
              </a:rPr>
              <a:t>LoRa</a:t>
            </a:r>
            <a:endParaRPr lang="en-CH" sz="1600" dirty="0">
              <a:solidFill>
                <a:schemeClr val="accent3">
                  <a:lumMod val="60000"/>
                  <a:lumOff val="40000"/>
                </a:schemeClr>
              </a:solidFill>
            </a:endParaRPr>
          </a:p>
        </p:txBody>
      </p:sp>
      <p:sp>
        <p:nvSpPr>
          <p:cNvPr id="17" name="TextBox 16">
            <a:extLst>
              <a:ext uri="{FF2B5EF4-FFF2-40B4-BE49-F238E27FC236}">
                <a16:creationId xmlns:a16="http://schemas.microsoft.com/office/drawing/2014/main" id="{4C5352D7-6AE4-42DC-8E51-4166AB2F0552}"/>
              </a:ext>
            </a:extLst>
          </p:cNvPr>
          <p:cNvSpPr txBox="1"/>
          <p:nvPr/>
        </p:nvSpPr>
        <p:spPr>
          <a:xfrm>
            <a:off x="4748368" y="1966502"/>
            <a:ext cx="2109692" cy="338554"/>
          </a:xfrm>
          <a:prstGeom prst="rect">
            <a:avLst/>
          </a:prstGeom>
          <a:noFill/>
        </p:spPr>
        <p:txBody>
          <a:bodyPr wrap="square" rtlCol="0">
            <a:spAutoFit/>
          </a:bodyPr>
          <a:lstStyle/>
          <a:p>
            <a:pPr algn="ctr"/>
            <a:r>
              <a:rPr lang="en-US" sz="1600" dirty="0">
                <a:solidFill>
                  <a:schemeClr val="accent3">
                    <a:lumMod val="60000"/>
                    <a:lumOff val="40000"/>
                  </a:schemeClr>
                </a:solidFill>
              </a:rPr>
              <a:t>GSM Network / Wi-Fi</a:t>
            </a:r>
            <a:endParaRPr lang="en-CH" sz="1600" dirty="0">
              <a:solidFill>
                <a:schemeClr val="accent3">
                  <a:lumMod val="60000"/>
                  <a:lumOff val="40000"/>
                </a:schemeClr>
              </a:solidFill>
            </a:endParaRPr>
          </a:p>
        </p:txBody>
      </p:sp>
      <p:cxnSp>
        <p:nvCxnSpPr>
          <p:cNvPr id="25" name="Straight Arrow Connector 24">
            <a:extLst>
              <a:ext uri="{FF2B5EF4-FFF2-40B4-BE49-F238E27FC236}">
                <a16:creationId xmlns:a16="http://schemas.microsoft.com/office/drawing/2014/main" id="{3D4FDEED-A6BE-4728-9992-2BAF7883590F}"/>
              </a:ext>
            </a:extLst>
          </p:cNvPr>
          <p:cNvCxnSpPr>
            <a:cxnSpLocks/>
          </p:cNvCxnSpPr>
          <p:nvPr/>
        </p:nvCxnSpPr>
        <p:spPr>
          <a:xfrm flipH="1" flipV="1">
            <a:off x="3324383" y="3240350"/>
            <a:ext cx="1486228" cy="1784413"/>
          </a:xfrm>
          <a:prstGeom prst="straightConnector1">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745BE9D-F326-4172-B042-12D309F8CE3D}"/>
              </a:ext>
            </a:extLst>
          </p:cNvPr>
          <p:cNvSpPr txBox="1"/>
          <p:nvPr/>
        </p:nvSpPr>
        <p:spPr>
          <a:xfrm rot="2992978">
            <a:off x="2864093" y="4122307"/>
            <a:ext cx="2109692" cy="338554"/>
          </a:xfrm>
          <a:prstGeom prst="rect">
            <a:avLst/>
          </a:prstGeom>
          <a:noFill/>
        </p:spPr>
        <p:txBody>
          <a:bodyPr wrap="square" rtlCol="0">
            <a:spAutoFit/>
          </a:bodyPr>
          <a:lstStyle/>
          <a:p>
            <a:pPr algn="ctr"/>
            <a:r>
              <a:rPr lang="en-US" sz="1600" dirty="0">
                <a:solidFill>
                  <a:schemeClr val="accent3">
                    <a:lumMod val="60000"/>
                    <a:lumOff val="40000"/>
                  </a:schemeClr>
                </a:solidFill>
              </a:rPr>
              <a:t>GSM Network / Wi-Fi</a:t>
            </a:r>
            <a:endParaRPr lang="en-CH" sz="1600" dirty="0">
              <a:solidFill>
                <a:schemeClr val="accent3">
                  <a:lumMod val="60000"/>
                  <a:lumOff val="40000"/>
                </a:schemeClr>
              </a:solidFill>
            </a:endParaRPr>
          </a:p>
        </p:txBody>
      </p:sp>
      <p:cxnSp>
        <p:nvCxnSpPr>
          <p:cNvPr id="31" name="Straight Arrow Connector 30">
            <a:extLst>
              <a:ext uri="{FF2B5EF4-FFF2-40B4-BE49-F238E27FC236}">
                <a16:creationId xmlns:a16="http://schemas.microsoft.com/office/drawing/2014/main" id="{C9C89643-7129-4471-B842-80488022B42E}"/>
              </a:ext>
            </a:extLst>
          </p:cNvPr>
          <p:cNvCxnSpPr>
            <a:cxnSpLocks/>
            <a:endCxn id="2052" idx="2"/>
          </p:cNvCxnSpPr>
          <p:nvPr/>
        </p:nvCxnSpPr>
        <p:spPr>
          <a:xfrm flipV="1">
            <a:off x="7069099" y="3155595"/>
            <a:ext cx="1505733" cy="20215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E2EC618-C492-442A-AB5B-9678E0C233E0}"/>
              </a:ext>
            </a:extLst>
          </p:cNvPr>
          <p:cNvSpPr txBox="1"/>
          <p:nvPr/>
        </p:nvSpPr>
        <p:spPr>
          <a:xfrm rot="18360987">
            <a:off x="6870538" y="4122306"/>
            <a:ext cx="2109692" cy="338554"/>
          </a:xfrm>
          <a:prstGeom prst="rect">
            <a:avLst/>
          </a:prstGeom>
          <a:noFill/>
        </p:spPr>
        <p:txBody>
          <a:bodyPr wrap="square" rtlCol="0">
            <a:spAutoFit/>
          </a:bodyPr>
          <a:lstStyle/>
          <a:p>
            <a:pPr algn="ctr"/>
            <a:r>
              <a:rPr lang="en-US" sz="1600" dirty="0">
                <a:solidFill>
                  <a:schemeClr val="accent3">
                    <a:lumMod val="60000"/>
                    <a:lumOff val="40000"/>
                  </a:schemeClr>
                </a:solidFill>
              </a:rPr>
              <a:t>NFC</a:t>
            </a:r>
            <a:endParaRPr lang="en-CH" sz="1600" dirty="0">
              <a:solidFill>
                <a:schemeClr val="accent3">
                  <a:lumMod val="60000"/>
                  <a:lumOff val="40000"/>
                </a:schemeClr>
              </a:solidFill>
            </a:endParaRPr>
          </a:p>
        </p:txBody>
      </p:sp>
      <p:sp>
        <p:nvSpPr>
          <p:cNvPr id="5" name="TextBox 4">
            <a:extLst>
              <a:ext uri="{FF2B5EF4-FFF2-40B4-BE49-F238E27FC236}">
                <a16:creationId xmlns:a16="http://schemas.microsoft.com/office/drawing/2014/main" id="{AEBA7747-81CB-43E9-AE18-B0231FADAFCB}"/>
              </a:ext>
            </a:extLst>
          </p:cNvPr>
          <p:cNvSpPr txBox="1"/>
          <p:nvPr/>
        </p:nvSpPr>
        <p:spPr>
          <a:xfrm>
            <a:off x="1703031" y="2120390"/>
            <a:ext cx="923925" cy="369332"/>
          </a:xfrm>
          <a:prstGeom prst="rect">
            <a:avLst/>
          </a:prstGeom>
          <a:noFill/>
        </p:spPr>
        <p:txBody>
          <a:bodyPr wrap="square" rtlCol="0">
            <a:spAutoFit/>
          </a:bodyPr>
          <a:lstStyle/>
          <a:p>
            <a:pPr algn="ctr"/>
            <a:r>
              <a:rPr lang="fr-CH" dirty="0"/>
              <a:t>Servers</a:t>
            </a:r>
            <a:endParaRPr lang="en-CH" dirty="0"/>
          </a:p>
        </p:txBody>
      </p:sp>
      <p:sp>
        <p:nvSpPr>
          <p:cNvPr id="7" name="TextBox 6">
            <a:extLst>
              <a:ext uri="{FF2B5EF4-FFF2-40B4-BE49-F238E27FC236}">
                <a16:creationId xmlns:a16="http://schemas.microsoft.com/office/drawing/2014/main" id="{7E6037FB-3773-4540-95BE-11D79B94ED27}"/>
              </a:ext>
            </a:extLst>
          </p:cNvPr>
          <p:cNvSpPr txBox="1"/>
          <p:nvPr/>
        </p:nvSpPr>
        <p:spPr>
          <a:xfrm>
            <a:off x="9223036" y="1992433"/>
            <a:ext cx="2019855" cy="646331"/>
          </a:xfrm>
          <a:prstGeom prst="rect">
            <a:avLst/>
          </a:prstGeom>
          <a:noFill/>
        </p:spPr>
        <p:txBody>
          <a:bodyPr wrap="square" rtlCol="0">
            <a:spAutoFit/>
          </a:bodyPr>
          <a:lstStyle/>
          <a:p>
            <a:pPr algn="ctr"/>
            <a:r>
              <a:rPr lang="fr-CH" dirty="0"/>
              <a:t>Mobile </a:t>
            </a:r>
            <a:r>
              <a:rPr lang="fr-CH" dirty="0" err="1"/>
              <a:t>device</a:t>
            </a:r>
            <a:endParaRPr lang="fr-CH" dirty="0"/>
          </a:p>
          <a:p>
            <a:pPr algn="ctr"/>
            <a:r>
              <a:rPr lang="fr-CH" dirty="0"/>
              <a:t>(phone, </a:t>
            </a:r>
            <a:r>
              <a:rPr lang="fr-CH" dirty="0" err="1"/>
              <a:t>tablet</a:t>
            </a:r>
            <a:r>
              <a:rPr lang="fr-CH" dirty="0"/>
              <a:t>, …)</a:t>
            </a:r>
            <a:endParaRPr lang="en-CH" dirty="0"/>
          </a:p>
        </p:txBody>
      </p:sp>
      <p:sp>
        <p:nvSpPr>
          <p:cNvPr id="9" name="TextBox 8">
            <a:extLst>
              <a:ext uri="{FF2B5EF4-FFF2-40B4-BE49-F238E27FC236}">
                <a16:creationId xmlns:a16="http://schemas.microsoft.com/office/drawing/2014/main" id="{91B8BE47-6D73-4CB6-AC6F-82D7C139A80D}"/>
              </a:ext>
            </a:extLst>
          </p:cNvPr>
          <p:cNvSpPr txBox="1"/>
          <p:nvPr/>
        </p:nvSpPr>
        <p:spPr>
          <a:xfrm>
            <a:off x="4898231" y="5914869"/>
            <a:ext cx="2395538" cy="369332"/>
          </a:xfrm>
          <a:prstGeom prst="rect">
            <a:avLst/>
          </a:prstGeom>
          <a:noFill/>
        </p:spPr>
        <p:txBody>
          <a:bodyPr wrap="square" rtlCol="0">
            <a:spAutoFit/>
          </a:bodyPr>
          <a:lstStyle/>
          <a:p>
            <a:pPr algn="ctr"/>
            <a:r>
              <a:rPr lang="fr-CH" dirty="0"/>
              <a:t>IoT </a:t>
            </a:r>
            <a:r>
              <a:rPr lang="fr-CH" dirty="0" err="1"/>
              <a:t>Device</a:t>
            </a:r>
            <a:endParaRPr lang="en-CH" dirty="0"/>
          </a:p>
        </p:txBody>
      </p:sp>
      <p:sp>
        <p:nvSpPr>
          <p:cNvPr id="13" name="TextBox 12">
            <a:extLst>
              <a:ext uri="{FF2B5EF4-FFF2-40B4-BE49-F238E27FC236}">
                <a16:creationId xmlns:a16="http://schemas.microsoft.com/office/drawing/2014/main" id="{9A751034-A550-4D71-B1EB-B3EEEA43D52C}"/>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262721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300"/>
                                        <p:tgtEl>
                                          <p:spTgt spid="2054"/>
                                        </p:tgtEl>
                                      </p:cBhvr>
                                    </p:animEffect>
                                  </p:childTnLst>
                                </p:cTn>
                              </p:par>
                              <p:par>
                                <p:cTn id="16" presetID="10" presetClass="entr" presetSubtype="0" fill="hold" nodeType="with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300"/>
                                        <p:tgtEl>
                                          <p:spTgt spid="20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3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3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3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300"/>
                                        <p:tgtEl>
                                          <p:spTgt spid="8"/>
                                        </p:tgtEl>
                                      </p:cBhvr>
                                    </p:animEffec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300"/>
                                        <p:tgtEl>
                                          <p:spTgt spid="3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3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3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3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300"/>
                                        <p:tgtEl>
                                          <p:spTgt spid="24"/>
                                        </p:tgtEl>
                                      </p:cBhvr>
                                    </p:animEffect>
                                  </p:childTnLst>
                                </p:cTn>
                              </p:par>
                              <p:par>
                                <p:cTn id="48" presetID="10"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3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300"/>
                                        <p:tgtEl>
                                          <p:spTgt spid="17"/>
                                        </p:tgtEl>
                                      </p:cBhvr>
                                    </p:animEffect>
                                  </p:childTnLst>
                                </p:cTn>
                              </p:par>
                              <p:par>
                                <p:cTn id="54" presetID="10" presetClass="entr" presetSubtype="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7" grpId="0"/>
      <p:bldP spid="24" grpId="0"/>
      <p:bldP spid="27" grpId="0"/>
      <p:bldP spid="5"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19"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25" name="Picture 24">
            <a:extLst>
              <a:ext uri="{FF2B5EF4-FFF2-40B4-BE49-F238E27FC236}">
                <a16:creationId xmlns:a16="http://schemas.microsoft.com/office/drawing/2014/main" id="{73D3487F-0BDF-48B4-82B8-72FC0A84A274}"/>
              </a:ext>
            </a:extLst>
          </p:cNvPr>
          <p:cNvPicPr>
            <a:picLocks noChangeAspect="1"/>
          </p:cNvPicPr>
          <p:nvPr/>
        </p:nvPicPr>
        <p:blipFill>
          <a:blip r:embed="rId3"/>
          <a:stretch>
            <a:fillRect/>
          </a:stretch>
        </p:blipFill>
        <p:spPr>
          <a:xfrm>
            <a:off x="4030717" y="1850849"/>
            <a:ext cx="4130566" cy="4114431"/>
          </a:xfrm>
          <a:prstGeom prst="rect">
            <a:avLst/>
          </a:prstGeom>
        </p:spPr>
      </p:pic>
      <p:sp>
        <p:nvSpPr>
          <p:cNvPr id="22" name="Rectangle 21">
            <a:extLst>
              <a:ext uri="{FF2B5EF4-FFF2-40B4-BE49-F238E27FC236}">
                <a16:creationId xmlns:a16="http://schemas.microsoft.com/office/drawing/2014/main" id="{E6168039-C8AB-4914-A951-65EE28247343}"/>
              </a:ext>
            </a:extLst>
          </p:cNvPr>
          <p:cNvSpPr/>
          <p:nvPr/>
        </p:nvSpPr>
        <p:spPr>
          <a:xfrm>
            <a:off x="0" y="0"/>
            <a:ext cx="126124" cy="6858000"/>
          </a:xfrm>
          <a:prstGeom prst="rect">
            <a:avLst/>
          </a:prstGeom>
          <a:solidFill>
            <a:srgbClr val="3E9DCE"/>
          </a:solidFill>
          <a:ln>
            <a:solidFill>
              <a:srgbClr val="3E9D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6" name="Rectangle 25">
            <a:extLst>
              <a:ext uri="{FF2B5EF4-FFF2-40B4-BE49-F238E27FC236}">
                <a16:creationId xmlns:a16="http://schemas.microsoft.com/office/drawing/2014/main" id="{4843E2C9-C862-4F55-A5E9-7E408938E563}"/>
              </a:ext>
            </a:extLst>
          </p:cNvPr>
          <p:cNvSpPr/>
          <p:nvPr/>
        </p:nvSpPr>
        <p:spPr>
          <a:xfrm>
            <a:off x="379473" y="189186"/>
            <a:ext cx="1340876" cy="16714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H"/>
          </a:p>
        </p:txBody>
      </p:sp>
      <p:sp>
        <p:nvSpPr>
          <p:cNvPr id="6" name="Title 5">
            <a:extLst>
              <a:ext uri="{FF2B5EF4-FFF2-40B4-BE49-F238E27FC236}">
                <a16:creationId xmlns:a16="http://schemas.microsoft.com/office/drawing/2014/main" id="{7C1DB5C1-CF91-426F-AA70-F6013028BF0A}"/>
              </a:ext>
            </a:extLst>
          </p:cNvPr>
          <p:cNvSpPr>
            <a:spLocks noGrp="1"/>
          </p:cNvSpPr>
          <p:nvPr>
            <p:ph type="title"/>
          </p:nvPr>
        </p:nvSpPr>
        <p:spPr>
          <a:xfrm>
            <a:off x="1142460" y="466137"/>
            <a:ext cx="9882278" cy="1067634"/>
          </a:xfrm>
        </p:spPr>
        <p:txBody>
          <a:bodyPr anchor="ctr">
            <a:noAutofit/>
          </a:bodyPr>
          <a:lstStyle/>
          <a:p>
            <a:pPr algn="ctr"/>
            <a:r>
              <a:rPr lang="en-US" sz="5600" dirty="0"/>
              <a:t>Why would one want to do this ?</a:t>
            </a:r>
            <a:endParaRPr lang="en-CH" sz="5600" dirty="0"/>
          </a:p>
        </p:txBody>
      </p:sp>
      <p:sp>
        <p:nvSpPr>
          <p:cNvPr id="28" name="Rectangle 27">
            <a:extLst>
              <a:ext uri="{FF2B5EF4-FFF2-40B4-BE49-F238E27FC236}">
                <a16:creationId xmlns:a16="http://schemas.microsoft.com/office/drawing/2014/main" id="{8DDF26C4-361E-4F67-98A9-0596BCB9AC32}"/>
              </a:ext>
            </a:extLst>
          </p:cNvPr>
          <p:cNvSpPr/>
          <p:nvPr/>
        </p:nvSpPr>
        <p:spPr>
          <a:xfrm rot="5400000" flipH="1">
            <a:off x="6042951" y="-3263281"/>
            <a:ext cx="45719" cy="9432984"/>
          </a:xfrm>
          <a:prstGeom prst="rect">
            <a:avLst/>
          </a:prstGeom>
          <a:solidFill>
            <a:srgbClr val="3E9DCE"/>
          </a:solidFill>
          <a:ln>
            <a:solidFill>
              <a:srgbClr val="3E9D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 name="TextBox 2">
            <a:extLst>
              <a:ext uri="{FF2B5EF4-FFF2-40B4-BE49-F238E27FC236}">
                <a16:creationId xmlns:a16="http://schemas.microsoft.com/office/drawing/2014/main" id="{142A25F9-E4CD-472A-9EC7-9E6461693029}"/>
              </a:ext>
            </a:extLst>
          </p:cNvPr>
          <p:cNvSpPr txBox="1"/>
          <p:nvPr/>
        </p:nvSpPr>
        <p:spPr>
          <a:xfrm>
            <a:off x="10215553" y="642518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30418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5B49-7CB5-467E-8418-F7268F4FAFCD}"/>
              </a:ext>
            </a:extLst>
          </p:cNvPr>
          <p:cNvSpPr>
            <a:spLocks noGrp="1"/>
          </p:cNvSpPr>
          <p:nvPr>
            <p:ph type="title"/>
          </p:nvPr>
        </p:nvSpPr>
        <p:spPr/>
        <p:txBody>
          <a:bodyPr/>
          <a:lstStyle/>
          <a:p>
            <a:r>
              <a:rPr lang="en-GB" dirty="0"/>
              <a:t>Users</a:t>
            </a:r>
            <a:endParaRPr lang="en-CH" dirty="0"/>
          </a:p>
        </p:txBody>
      </p:sp>
      <p:sp>
        <p:nvSpPr>
          <p:cNvPr id="3" name="Content Placeholder 2">
            <a:extLst>
              <a:ext uri="{FF2B5EF4-FFF2-40B4-BE49-F238E27FC236}">
                <a16:creationId xmlns:a16="http://schemas.microsoft.com/office/drawing/2014/main" id="{C6922AFF-2CC9-4AD0-BB4D-4166F686D1A2}"/>
              </a:ext>
            </a:extLst>
          </p:cNvPr>
          <p:cNvSpPr>
            <a:spLocks noGrp="1"/>
          </p:cNvSpPr>
          <p:nvPr>
            <p:ph idx="1"/>
          </p:nvPr>
        </p:nvSpPr>
        <p:spPr>
          <a:xfrm>
            <a:off x="838200" y="5912112"/>
            <a:ext cx="10515600" cy="384175"/>
          </a:xfrm>
        </p:spPr>
        <p:txBody>
          <a:bodyPr>
            <a:normAutofit fontScale="77500" lnSpcReduction="20000"/>
          </a:bodyPr>
          <a:lstStyle/>
          <a:p>
            <a:pPr marL="0" indent="0" algn="ctr">
              <a:buNone/>
            </a:pPr>
            <a:r>
              <a:rPr lang="en-US" sz="2400" u="sng" dirty="0">
                <a:latin typeface="Lucida Handwriting" panose="03010101010101010101" pitchFamily="66" charset="0"/>
              </a:rPr>
              <a:t>Morality :</a:t>
            </a:r>
            <a:r>
              <a:rPr lang="en-US" sz="2400" dirty="0">
                <a:latin typeface="Lucida Handwriting" panose="03010101010101010101" pitchFamily="66" charset="0"/>
              </a:rPr>
              <a:t> Love them for the income, hate them for the problems they bring</a:t>
            </a:r>
          </a:p>
        </p:txBody>
      </p:sp>
      <p:sp>
        <p:nvSpPr>
          <p:cNvPr id="5" name="Oval 4">
            <a:extLst>
              <a:ext uri="{FF2B5EF4-FFF2-40B4-BE49-F238E27FC236}">
                <a16:creationId xmlns:a16="http://schemas.microsoft.com/office/drawing/2014/main" id="{4D63F6ED-A726-4039-9997-33CA1DABFD95}"/>
              </a:ext>
            </a:extLst>
          </p:cNvPr>
          <p:cNvSpPr/>
          <p:nvPr/>
        </p:nvSpPr>
        <p:spPr>
          <a:xfrm>
            <a:off x="5016500" y="2978150"/>
            <a:ext cx="2159000" cy="901699"/>
          </a:xfrm>
          <a:prstGeom prst="ellipse">
            <a:avLst/>
          </a:prstGeom>
          <a:solidFill>
            <a:srgbClr val="97BE49"/>
          </a:solidFill>
          <a:ln>
            <a:solidFill>
              <a:srgbClr val="97BE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a:t>
            </a:r>
            <a:endParaRPr lang="en-CH" dirty="0"/>
          </a:p>
        </p:txBody>
      </p:sp>
      <p:sp>
        <p:nvSpPr>
          <p:cNvPr id="7" name="Oval 6">
            <a:extLst>
              <a:ext uri="{FF2B5EF4-FFF2-40B4-BE49-F238E27FC236}">
                <a16:creationId xmlns:a16="http://schemas.microsoft.com/office/drawing/2014/main" id="{63528008-844E-46BC-A34D-34F5ABDFD548}"/>
              </a:ext>
            </a:extLst>
          </p:cNvPr>
          <p:cNvSpPr/>
          <p:nvPr/>
        </p:nvSpPr>
        <p:spPr>
          <a:xfrm>
            <a:off x="1435100" y="2978149"/>
            <a:ext cx="2159000" cy="901699"/>
          </a:xfrm>
          <a:prstGeom prst="ellipse">
            <a:avLst/>
          </a:prstGeom>
          <a:solidFill>
            <a:srgbClr val="D58C2E"/>
          </a:solidFill>
          <a:ln>
            <a:solidFill>
              <a:srgbClr val="D58C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Best friend</a:t>
            </a:r>
            <a:endParaRPr lang="en-CH" dirty="0"/>
          </a:p>
        </p:txBody>
      </p:sp>
      <p:sp>
        <p:nvSpPr>
          <p:cNvPr id="9" name="Oval 8">
            <a:extLst>
              <a:ext uri="{FF2B5EF4-FFF2-40B4-BE49-F238E27FC236}">
                <a16:creationId xmlns:a16="http://schemas.microsoft.com/office/drawing/2014/main" id="{48822F59-FD6C-43AE-AE14-5E00B7A71C32}"/>
              </a:ext>
            </a:extLst>
          </p:cNvPr>
          <p:cNvSpPr/>
          <p:nvPr/>
        </p:nvSpPr>
        <p:spPr>
          <a:xfrm>
            <a:off x="8597900" y="2978149"/>
            <a:ext cx="2159000" cy="901699"/>
          </a:xfrm>
          <a:prstGeom prst="ellipse">
            <a:avLst/>
          </a:prstGeom>
          <a:solidFill>
            <a:srgbClr val="C9492C"/>
          </a:solidFill>
          <a:ln>
            <a:solidFill>
              <a:srgbClr val="C949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Worst enemy</a:t>
            </a:r>
            <a:endParaRPr lang="en-CH" dirty="0"/>
          </a:p>
        </p:txBody>
      </p:sp>
      <p:cxnSp>
        <p:nvCxnSpPr>
          <p:cNvPr id="11" name="Straight Arrow Connector 10">
            <a:extLst>
              <a:ext uri="{FF2B5EF4-FFF2-40B4-BE49-F238E27FC236}">
                <a16:creationId xmlns:a16="http://schemas.microsoft.com/office/drawing/2014/main" id="{91E62B46-F94B-4FAE-B30B-CAACD334C102}"/>
              </a:ext>
            </a:extLst>
          </p:cNvPr>
          <p:cNvCxnSpPr>
            <a:stCxn id="7" idx="6"/>
            <a:endCxn id="5" idx="2"/>
          </p:cNvCxnSpPr>
          <p:nvPr/>
        </p:nvCxnSpPr>
        <p:spPr>
          <a:xfrm>
            <a:off x="3594100" y="3428999"/>
            <a:ext cx="1422400" cy="1"/>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46CFD03-8A16-4067-AA70-D67D4C21CA26}"/>
              </a:ext>
            </a:extLst>
          </p:cNvPr>
          <p:cNvCxnSpPr>
            <a:cxnSpLocks/>
            <a:stCxn id="9" idx="2"/>
            <a:endCxn id="5" idx="6"/>
          </p:cNvCxnSpPr>
          <p:nvPr/>
        </p:nvCxnSpPr>
        <p:spPr>
          <a:xfrm flipH="1">
            <a:off x="7175500" y="3428999"/>
            <a:ext cx="1422400" cy="1"/>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Laptop Issues">
            <a:extLst>
              <a:ext uri="{FF2B5EF4-FFF2-40B4-BE49-F238E27FC236}">
                <a16:creationId xmlns:a16="http://schemas.microsoft.com/office/drawing/2014/main" id="{8601003C-E95C-4BBB-ABE5-598649928A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18" r="31768"/>
          <a:stretch/>
        </p:blipFill>
        <p:spPr bwMode="auto">
          <a:xfrm>
            <a:off x="5182601" y="1690688"/>
            <a:ext cx="1802733" cy="315965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BD5981D-C1A0-457C-B24E-531B72E9926A}"/>
              </a:ext>
            </a:extLst>
          </p:cNvPr>
          <p:cNvSpPr txBox="1"/>
          <p:nvPr/>
        </p:nvSpPr>
        <p:spPr>
          <a:xfrm>
            <a:off x="2092325" y="4874578"/>
            <a:ext cx="7975600" cy="369332"/>
          </a:xfrm>
          <a:prstGeom prst="rect">
            <a:avLst/>
          </a:prstGeom>
          <a:noFill/>
        </p:spPr>
        <p:txBody>
          <a:bodyPr wrap="square" rtlCol="0">
            <a:spAutoFit/>
          </a:bodyPr>
          <a:lstStyle/>
          <a:p>
            <a:pPr algn="ctr"/>
            <a:r>
              <a:rPr lang="en-US" dirty="0"/>
              <a:t>Credit: </a:t>
            </a:r>
            <a:r>
              <a:rPr lang="en-US" dirty="0">
                <a:hlinkClick r:id="rId4"/>
              </a:rPr>
              <a:t>XKCD</a:t>
            </a:r>
            <a:endParaRPr lang="en-CH" dirty="0"/>
          </a:p>
        </p:txBody>
      </p:sp>
      <p:sp>
        <p:nvSpPr>
          <p:cNvPr id="6" name="TextBox 5">
            <a:extLst>
              <a:ext uri="{FF2B5EF4-FFF2-40B4-BE49-F238E27FC236}">
                <a16:creationId xmlns:a16="http://schemas.microsoft.com/office/drawing/2014/main" id="{239AD749-1B1C-488D-85D1-1884F477CB85}"/>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292908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par>
                                <p:cTn id="41" presetID="10" presetClass="entr" presetSubtype="0" fill="hold" nodeType="withEffect">
                                  <p:stCondLst>
                                    <p:cond delay="30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fade">
                                      <p:cBhvr>
                                        <p:cTn id="43" dur="500"/>
                                        <p:tgtEl>
                                          <p:spTgt spid="3">
                                            <p:txEl>
                                              <p:pRg st="0" end="0"/>
                                            </p:txEl>
                                          </p:spTgt>
                                        </p:tgtEl>
                                      </p:cBhvr>
                                    </p:animEffect>
                                  </p:childTnLst>
                                </p:cTn>
                              </p:par>
                              <p:par>
                                <p:cTn id="44" presetID="10" presetClass="entr" presetSubtype="0" fill="hold" nodeType="withEffect">
                                  <p:stCondLst>
                                    <p:cond delay="300"/>
                                  </p:stCondLst>
                                  <p:childTnLst>
                                    <p:set>
                                      <p:cBhvr>
                                        <p:cTn id="45" dur="1" fill="hold">
                                          <p:stCondLst>
                                            <p:cond delay="0"/>
                                          </p:stCondLst>
                                        </p:cTn>
                                        <p:tgtEl>
                                          <p:spTgt spid="1026"/>
                                        </p:tgtEl>
                                        <p:attrNameLst>
                                          <p:attrName>style.visibility</p:attrName>
                                        </p:attrNameLst>
                                      </p:cBhvr>
                                      <p:to>
                                        <p:strVal val="visible"/>
                                      </p:to>
                                    </p:set>
                                    <p:animEffect transition="in" filter="fade">
                                      <p:cBhvr>
                                        <p:cTn id="46" dur="500"/>
                                        <p:tgtEl>
                                          <p:spTgt spid="1026"/>
                                        </p:tgtEl>
                                      </p:cBhvr>
                                    </p:animEffect>
                                  </p:childTnLst>
                                </p:cTn>
                              </p:par>
                              <p:par>
                                <p:cTn id="47" presetID="10" presetClass="entr" presetSubtype="0" fill="hold" grpId="0" nodeType="withEffect">
                                  <p:stCondLst>
                                    <p:cond delay="30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9" grpId="0" animBg="1"/>
      <p:bldP spid="9" grpId="1"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5B49-7CB5-467E-8418-F7268F4FAFCD}"/>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dirty="0"/>
              <a:t>Developers &amp; Managers</a:t>
            </a:r>
          </a:p>
        </p:txBody>
      </p:sp>
      <p:pic>
        <p:nvPicPr>
          <p:cNvPr id="2050" name="Picture 2" descr="Les deux cases de KC Green devenues virales sur Internet.">
            <a:extLst>
              <a:ext uri="{FF2B5EF4-FFF2-40B4-BE49-F238E27FC236}">
                <a16:creationId xmlns:a16="http://schemas.microsoft.com/office/drawing/2014/main" id="{7ED09A29-D3D2-4BDD-8118-BE139705C3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7172"/>
          <a:stretch/>
        </p:blipFill>
        <p:spPr bwMode="auto">
          <a:xfrm>
            <a:off x="640080" y="641032"/>
            <a:ext cx="10911840" cy="4836795"/>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C8A24E7-95D1-4639-B599-2080565A2F77}"/>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409766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5B49-7CB5-467E-8418-F7268F4FAFCD}"/>
              </a:ext>
            </a:extLst>
          </p:cNvPr>
          <p:cNvSpPr>
            <a:spLocks noGrp="1"/>
          </p:cNvSpPr>
          <p:nvPr>
            <p:ph type="title"/>
          </p:nvPr>
        </p:nvSpPr>
        <p:spPr/>
        <p:txBody>
          <a:bodyPr/>
          <a:lstStyle/>
          <a:p>
            <a:r>
              <a:rPr lang="en-GB" dirty="0"/>
              <a:t>Technology</a:t>
            </a:r>
            <a:endParaRPr lang="en-CH" dirty="0"/>
          </a:p>
        </p:txBody>
      </p:sp>
      <p:sp>
        <p:nvSpPr>
          <p:cNvPr id="12" name="Oval 11">
            <a:extLst>
              <a:ext uri="{FF2B5EF4-FFF2-40B4-BE49-F238E27FC236}">
                <a16:creationId xmlns:a16="http://schemas.microsoft.com/office/drawing/2014/main" id="{60F3333A-6E23-475B-9E9B-944972CD274E}"/>
              </a:ext>
            </a:extLst>
          </p:cNvPr>
          <p:cNvSpPr/>
          <p:nvPr/>
        </p:nvSpPr>
        <p:spPr>
          <a:xfrm>
            <a:off x="5308756" y="3343939"/>
            <a:ext cx="2286000" cy="901699"/>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storage</a:t>
            </a:r>
            <a:endParaRPr lang="en-CH" dirty="0"/>
          </a:p>
        </p:txBody>
      </p:sp>
      <p:sp>
        <p:nvSpPr>
          <p:cNvPr id="14" name="Oval 13">
            <a:extLst>
              <a:ext uri="{FF2B5EF4-FFF2-40B4-BE49-F238E27FC236}">
                <a16:creationId xmlns:a16="http://schemas.microsoft.com/office/drawing/2014/main" id="{B17F1D19-0227-4F03-B319-68A6374E87A5}"/>
              </a:ext>
            </a:extLst>
          </p:cNvPr>
          <p:cNvSpPr/>
          <p:nvPr/>
        </p:nvSpPr>
        <p:spPr>
          <a:xfrm>
            <a:off x="2940219" y="1562566"/>
            <a:ext cx="1557734" cy="901699"/>
          </a:xfrm>
          <a:prstGeom prst="ellipse">
            <a:avLst/>
          </a:prstGeom>
          <a:solidFill>
            <a:srgbClr val="D58C2E"/>
          </a:solidFill>
          <a:ln>
            <a:solidFill>
              <a:srgbClr val="D58C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CH" dirty="0"/>
          </a:p>
        </p:txBody>
      </p:sp>
      <p:sp>
        <p:nvSpPr>
          <p:cNvPr id="15" name="Oval 14">
            <a:extLst>
              <a:ext uri="{FF2B5EF4-FFF2-40B4-BE49-F238E27FC236}">
                <a16:creationId xmlns:a16="http://schemas.microsoft.com/office/drawing/2014/main" id="{456DD417-3EC3-4D8B-A768-9E3756568708}"/>
              </a:ext>
            </a:extLst>
          </p:cNvPr>
          <p:cNvSpPr/>
          <p:nvPr/>
        </p:nvSpPr>
        <p:spPr>
          <a:xfrm>
            <a:off x="8286588" y="3343938"/>
            <a:ext cx="1655814" cy="901699"/>
          </a:xfrm>
          <a:prstGeom prst="ellipse">
            <a:avLst/>
          </a:prstGeom>
          <a:solidFill>
            <a:srgbClr val="C9492C"/>
          </a:solidFill>
          <a:ln>
            <a:solidFill>
              <a:srgbClr val="C949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Media</a:t>
            </a:r>
            <a:endParaRPr lang="en-CH" dirty="0"/>
          </a:p>
        </p:txBody>
      </p:sp>
      <p:cxnSp>
        <p:nvCxnSpPr>
          <p:cNvPr id="16" name="Straight Arrow Connector 15">
            <a:extLst>
              <a:ext uri="{FF2B5EF4-FFF2-40B4-BE49-F238E27FC236}">
                <a16:creationId xmlns:a16="http://schemas.microsoft.com/office/drawing/2014/main" id="{43C9EB1F-30F5-43E1-B8A4-4308B0E30D57}"/>
              </a:ext>
            </a:extLst>
          </p:cNvPr>
          <p:cNvCxnSpPr>
            <a:cxnSpLocks/>
            <a:stCxn id="14" idx="6"/>
            <a:endCxn id="12" idx="1"/>
          </p:cNvCxnSpPr>
          <p:nvPr/>
        </p:nvCxnSpPr>
        <p:spPr>
          <a:xfrm>
            <a:off x="4497953" y="2013416"/>
            <a:ext cx="1145580" cy="1462574"/>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9C4B43-FE8C-4F2C-A394-75304AB1B085}"/>
              </a:ext>
            </a:extLst>
          </p:cNvPr>
          <p:cNvCxnSpPr>
            <a:cxnSpLocks/>
            <a:stCxn id="12" idx="6"/>
            <a:endCxn id="15" idx="2"/>
          </p:cNvCxnSpPr>
          <p:nvPr/>
        </p:nvCxnSpPr>
        <p:spPr>
          <a:xfrm flipV="1">
            <a:off x="7594756" y="3794788"/>
            <a:ext cx="691832" cy="1"/>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8DB11C6C-4F66-4502-A245-8CF027E58C55}"/>
              </a:ext>
            </a:extLst>
          </p:cNvPr>
          <p:cNvSpPr/>
          <p:nvPr/>
        </p:nvSpPr>
        <p:spPr>
          <a:xfrm>
            <a:off x="2940217" y="2724304"/>
            <a:ext cx="1557735" cy="90169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Dump</a:t>
            </a:r>
            <a:endParaRPr lang="en-CH" dirty="0"/>
          </a:p>
        </p:txBody>
      </p:sp>
      <p:cxnSp>
        <p:nvCxnSpPr>
          <p:cNvPr id="32" name="Straight Arrow Connector 31">
            <a:extLst>
              <a:ext uri="{FF2B5EF4-FFF2-40B4-BE49-F238E27FC236}">
                <a16:creationId xmlns:a16="http://schemas.microsoft.com/office/drawing/2014/main" id="{5D73FD2D-F5D1-437C-B3A9-163819E9CA63}"/>
              </a:ext>
            </a:extLst>
          </p:cNvPr>
          <p:cNvCxnSpPr>
            <a:cxnSpLocks/>
            <a:stCxn id="31" idx="6"/>
            <a:endCxn id="12" idx="2"/>
          </p:cNvCxnSpPr>
          <p:nvPr/>
        </p:nvCxnSpPr>
        <p:spPr>
          <a:xfrm>
            <a:off x="4497952" y="3175154"/>
            <a:ext cx="810804" cy="619635"/>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1A70B7B6-A844-4063-89F3-6A2A8F6EA093}"/>
              </a:ext>
            </a:extLst>
          </p:cNvPr>
          <p:cNvSpPr/>
          <p:nvPr/>
        </p:nvSpPr>
        <p:spPr>
          <a:xfrm>
            <a:off x="2940216" y="3887646"/>
            <a:ext cx="1624411" cy="901699"/>
          </a:xfrm>
          <a:prstGeom prst="ellipse">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Servers</a:t>
            </a:r>
            <a:endParaRPr lang="en-CH" dirty="0"/>
          </a:p>
        </p:txBody>
      </p:sp>
      <p:cxnSp>
        <p:nvCxnSpPr>
          <p:cNvPr id="39" name="Straight Arrow Connector 38">
            <a:extLst>
              <a:ext uri="{FF2B5EF4-FFF2-40B4-BE49-F238E27FC236}">
                <a16:creationId xmlns:a16="http://schemas.microsoft.com/office/drawing/2014/main" id="{E2944491-74CC-466A-8943-34331F47B99D}"/>
              </a:ext>
            </a:extLst>
          </p:cNvPr>
          <p:cNvCxnSpPr>
            <a:cxnSpLocks/>
            <a:stCxn id="37" idx="6"/>
            <a:endCxn id="12" idx="2"/>
          </p:cNvCxnSpPr>
          <p:nvPr/>
        </p:nvCxnSpPr>
        <p:spPr>
          <a:xfrm flipV="1">
            <a:off x="4564627" y="3794789"/>
            <a:ext cx="744129" cy="543707"/>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A925530-BB15-4480-B3F9-368C1A736DF3}"/>
              </a:ext>
            </a:extLst>
          </p:cNvPr>
          <p:cNvSpPr/>
          <p:nvPr/>
        </p:nvSpPr>
        <p:spPr>
          <a:xfrm>
            <a:off x="2940215" y="5050988"/>
            <a:ext cx="1557737" cy="901699"/>
          </a:xfrm>
          <a:prstGeom prst="ellipse">
            <a:avLst/>
          </a:prstGeom>
          <a:solidFill>
            <a:schemeClr val="bg2">
              <a:lumMod val="75000"/>
            </a:schemeClr>
          </a:solidFill>
          <a:ln>
            <a:solidFill>
              <a:schemeClr val="bg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Logfile</a:t>
            </a:r>
            <a:endParaRPr lang="en-CH" dirty="0"/>
          </a:p>
        </p:txBody>
      </p:sp>
      <p:cxnSp>
        <p:nvCxnSpPr>
          <p:cNvPr id="91" name="Straight Arrow Connector 90">
            <a:extLst>
              <a:ext uri="{FF2B5EF4-FFF2-40B4-BE49-F238E27FC236}">
                <a16:creationId xmlns:a16="http://schemas.microsoft.com/office/drawing/2014/main" id="{3A46309B-E215-44CA-8043-2E0A047BA439}"/>
              </a:ext>
            </a:extLst>
          </p:cNvPr>
          <p:cNvCxnSpPr>
            <a:cxnSpLocks/>
            <a:stCxn id="81" idx="6"/>
            <a:endCxn id="12" idx="3"/>
          </p:cNvCxnSpPr>
          <p:nvPr/>
        </p:nvCxnSpPr>
        <p:spPr>
          <a:xfrm flipV="1">
            <a:off x="4497952" y="4113587"/>
            <a:ext cx="1145581" cy="1388251"/>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BF39B419-C5C3-4C75-9EEA-0B9A575DEFD7}"/>
              </a:ext>
            </a:extLst>
          </p:cNvPr>
          <p:cNvSpPr/>
          <p:nvPr/>
        </p:nvSpPr>
        <p:spPr>
          <a:xfrm>
            <a:off x="5865638" y="5125311"/>
            <a:ext cx="1172236" cy="901699"/>
          </a:xfrm>
          <a:prstGeom prst="ellipse">
            <a:avLst/>
          </a:prstGeom>
          <a:solidFill>
            <a:schemeClr val="accent2">
              <a:lumMod val="75000"/>
            </a:schemeClr>
          </a:solidFill>
          <a:ln>
            <a:solidFill>
              <a:srgbClr val="97BE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endParaRPr lang="en-CH" dirty="0"/>
          </a:p>
        </p:txBody>
      </p:sp>
      <p:cxnSp>
        <p:nvCxnSpPr>
          <p:cNvPr id="96" name="Straight Arrow Connector 95">
            <a:extLst>
              <a:ext uri="{FF2B5EF4-FFF2-40B4-BE49-F238E27FC236}">
                <a16:creationId xmlns:a16="http://schemas.microsoft.com/office/drawing/2014/main" id="{EF529FA0-115A-4E19-B58D-C391EA59F607}"/>
              </a:ext>
            </a:extLst>
          </p:cNvPr>
          <p:cNvCxnSpPr>
            <a:cxnSpLocks/>
            <a:stCxn id="95" idx="0"/>
            <a:endCxn id="12" idx="4"/>
          </p:cNvCxnSpPr>
          <p:nvPr/>
        </p:nvCxnSpPr>
        <p:spPr>
          <a:xfrm flipV="1">
            <a:off x="6451756" y="4245638"/>
            <a:ext cx="0" cy="879673"/>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sp>
        <p:nvSpPr>
          <p:cNvPr id="114" name="Oval 113">
            <a:extLst>
              <a:ext uri="{FF2B5EF4-FFF2-40B4-BE49-F238E27FC236}">
                <a16:creationId xmlns:a16="http://schemas.microsoft.com/office/drawing/2014/main" id="{22F77B3D-3147-417A-9781-989D9C27F1EF}"/>
              </a:ext>
            </a:extLst>
          </p:cNvPr>
          <p:cNvSpPr/>
          <p:nvPr/>
        </p:nvSpPr>
        <p:spPr>
          <a:xfrm>
            <a:off x="5865638" y="1551554"/>
            <a:ext cx="1172236" cy="901699"/>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IoT</a:t>
            </a:r>
            <a:endParaRPr lang="en-CH" dirty="0">
              <a:solidFill>
                <a:schemeClr val="tx1"/>
              </a:solidFill>
            </a:endParaRPr>
          </a:p>
        </p:txBody>
      </p:sp>
      <p:cxnSp>
        <p:nvCxnSpPr>
          <p:cNvPr id="115" name="Straight Arrow Connector 114">
            <a:extLst>
              <a:ext uri="{FF2B5EF4-FFF2-40B4-BE49-F238E27FC236}">
                <a16:creationId xmlns:a16="http://schemas.microsoft.com/office/drawing/2014/main" id="{35FCB7B1-708D-4E7F-80A4-41190A61FFA6}"/>
              </a:ext>
            </a:extLst>
          </p:cNvPr>
          <p:cNvCxnSpPr>
            <a:cxnSpLocks/>
            <a:stCxn id="114" idx="4"/>
            <a:endCxn id="12" idx="0"/>
          </p:cNvCxnSpPr>
          <p:nvPr/>
        </p:nvCxnSpPr>
        <p:spPr>
          <a:xfrm>
            <a:off x="6451756" y="2453253"/>
            <a:ext cx="0" cy="890686"/>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71B1BB8-99AE-4052-AB90-C8C6E30F2BD8}"/>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Tree>
    <p:extLst>
      <p:ext uri="{BB962C8B-B14F-4D97-AF65-F5344CB8AC3E}">
        <p14:creationId xmlns:p14="http://schemas.microsoft.com/office/powerpoint/2010/main" val="113686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500"/>
                                        <p:tgtEl>
                                          <p:spTgt spid="114"/>
                                        </p:tgtEl>
                                      </p:cBhvr>
                                    </p:animEffect>
                                  </p:childTnLst>
                                </p:cTn>
                              </p:par>
                              <p:par>
                                <p:cTn id="13" presetID="10" presetClass="entr" presetSubtype="0" fill="hold" nodeType="withEffect">
                                  <p:stCondLst>
                                    <p:cond delay="0"/>
                                  </p:stCondLst>
                                  <p:childTnLst>
                                    <p:set>
                                      <p:cBhvr>
                                        <p:cTn id="14" dur="1" fill="hold">
                                          <p:stCondLst>
                                            <p:cond delay="0"/>
                                          </p:stCondLst>
                                        </p:cTn>
                                        <p:tgtEl>
                                          <p:spTgt spid="115"/>
                                        </p:tgtEl>
                                        <p:attrNameLst>
                                          <p:attrName>style.visibility</p:attrName>
                                        </p:attrNameLst>
                                      </p:cBhvr>
                                      <p:to>
                                        <p:strVal val="visible"/>
                                      </p:to>
                                    </p:set>
                                    <p:animEffect transition="in" filter="fade">
                                      <p:cBhvr>
                                        <p:cTn id="15" dur="500"/>
                                        <p:tgtEl>
                                          <p:spTgt spid="1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10" presetClass="entr" presetSubtype="0" fill="hold" nodeType="with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fade">
                                      <p:cBhvr>
                                        <p:cTn id="47" dur="500"/>
                                        <p:tgtEl>
                                          <p:spTgt spid="9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nodeType="with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fade">
                                      <p:cBhvr>
                                        <p:cTn id="55" dur="500"/>
                                        <p:tgtEl>
                                          <p:spTgt spid="9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31" grpId="0" animBg="1"/>
      <p:bldP spid="37" grpId="0" animBg="1"/>
      <p:bldP spid="81" grpId="0" animBg="1"/>
      <p:bldP spid="95" grpId="0" animBg="1"/>
      <p:bldP spid="1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5B49-7CB5-467E-8418-F7268F4FAFCD}"/>
              </a:ext>
            </a:extLst>
          </p:cNvPr>
          <p:cNvSpPr>
            <a:spLocks noGrp="1"/>
          </p:cNvSpPr>
          <p:nvPr>
            <p:ph type="title"/>
          </p:nvPr>
        </p:nvSpPr>
        <p:spPr/>
        <p:txBody>
          <a:bodyPr/>
          <a:lstStyle/>
          <a:p>
            <a:r>
              <a:rPr lang="en-GB" dirty="0"/>
              <a:t>Technology</a:t>
            </a:r>
            <a:endParaRPr lang="en-CH" dirty="0"/>
          </a:p>
        </p:txBody>
      </p:sp>
      <p:sp>
        <p:nvSpPr>
          <p:cNvPr id="12" name="Oval 11">
            <a:extLst>
              <a:ext uri="{FF2B5EF4-FFF2-40B4-BE49-F238E27FC236}">
                <a16:creationId xmlns:a16="http://schemas.microsoft.com/office/drawing/2014/main" id="{60F3333A-6E23-475B-9E9B-944972CD274E}"/>
              </a:ext>
            </a:extLst>
          </p:cNvPr>
          <p:cNvSpPr/>
          <p:nvPr/>
        </p:nvSpPr>
        <p:spPr>
          <a:xfrm>
            <a:off x="4677966" y="1852901"/>
            <a:ext cx="2286000" cy="901699"/>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transmission</a:t>
            </a:r>
            <a:endParaRPr lang="en-CH" dirty="0"/>
          </a:p>
        </p:txBody>
      </p:sp>
      <p:sp>
        <p:nvSpPr>
          <p:cNvPr id="14" name="Oval 13">
            <a:extLst>
              <a:ext uri="{FF2B5EF4-FFF2-40B4-BE49-F238E27FC236}">
                <a16:creationId xmlns:a16="http://schemas.microsoft.com/office/drawing/2014/main" id="{B17F1D19-0227-4F03-B319-68A6374E87A5}"/>
              </a:ext>
            </a:extLst>
          </p:cNvPr>
          <p:cNvSpPr/>
          <p:nvPr/>
        </p:nvSpPr>
        <p:spPr>
          <a:xfrm>
            <a:off x="1809089" y="2622549"/>
            <a:ext cx="2159000" cy="901699"/>
          </a:xfrm>
          <a:prstGeom prst="ellipse">
            <a:avLst/>
          </a:prstGeom>
          <a:solidFill>
            <a:srgbClr val="D58C2E"/>
          </a:solidFill>
          <a:ln>
            <a:solidFill>
              <a:srgbClr val="D58C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a:t>
            </a:r>
            <a:endParaRPr lang="en-CH" dirty="0"/>
          </a:p>
        </p:txBody>
      </p:sp>
      <p:sp>
        <p:nvSpPr>
          <p:cNvPr id="15" name="Oval 14">
            <a:extLst>
              <a:ext uri="{FF2B5EF4-FFF2-40B4-BE49-F238E27FC236}">
                <a16:creationId xmlns:a16="http://schemas.microsoft.com/office/drawing/2014/main" id="{456DD417-3EC3-4D8B-A768-9E3756568708}"/>
              </a:ext>
            </a:extLst>
          </p:cNvPr>
          <p:cNvSpPr/>
          <p:nvPr/>
        </p:nvSpPr>
        <p:spPr>
          <a:xfrm>
            <a:off x="7514035" y="2622549"/>
            <a:ext cx="2159000" cy="901699"/>
          </a:xfrm>
          <a:prstGeom prst="ellipse">
            <a:avLst/>
          </a:prstGeom>
          <a:solidFill>
            <a:srgbClr val="C9492C"/>
          </a:solidFill>
          <a:ln>
            <a:solidFill>
              <a:srgbClr val="C949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Protocols</a:t>
            </a:r>
            <a:endParaRPr lang="en-CH" dirty="0"/>
          </a:p>
        </p:txBody>
      </p:sp>
      <p:cxnSp>
        <p:nvCxnSpPr>
          <p:cNvPr id="16" name="Straight Arrow Connector 15">
            <a:extLst>
              <a:ext uri="{FF2B5EF4-FFF2-40B4-BE49-F238E27FC236}">
                <a16:creationId xmlns:a16="http://schemas.microsoft.com/office/drawing/2014/main" id="{43C9EB1F-30F5-43E1-B8A4-4308B0E30D57}"/>
              </a:ext>
            </a:extLst>
          </p:cNvPr>
          <p:cNvCxnSpPr>
            <a:cxnSpLocks/>
            <a:stCxn id="14" idx="7"/>
            <a:endCxn id="12" idx="2"/>
          </p:cNvCxnSpPr>
          <p:nvPr/>
        </p:nvCxnSpPr>
        <p:spPr>
          <a:xfrm flipV="1">
            <a:off x="3651911" y="2303751"/>
            <a:ext cx="1026055" cy="450849"/>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9C4B43-FE8C-4F2C-A394-75304AB1B085}"/>
              </a:ext>
            </a:extLst>
          </p:cNvPr>
          <p:cNvCxnSpPr>
            <a:cxnSpLocks/>
            <a:stCxn id="15" idx="1"/>
            <a:endCxn id="12" idx="6"/>
          </p:cNvCxnSpPr>
          <p:nvPr/>
        </p:nvCxnSpPr>
        <p:spPr>
          <a:xfrm flipH="1" flipV="1">
            <a:off x="6963966" y="2303751"/>
            <a:ext cx="866247" cy="450849"/>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8DB11C6C-4F66-4502-A245-8CF027E58C55}"/>
              </a:ext>
            </a:extLst>
          </p:cNvPr>
          <p:cNvSpPr/>
          <p:nvPr/>
        </p:nvSpPr>
        <p:spPr>
          <a:xfrm>
            <a:off x="2279652" y="4042060"/>
            <a:ext cx="1213512" cy="90169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Wires</a:t>
            </a:r>
            <a:endParaRPr lang="en-CH" dirty="0"/>
          </a:p>
        </p:txBody>
      </p:sp>
      <p:cxnSp>
        <p:nvCxnSpPr>
          <p:cNvPr id="32" name="Straight Arrow Connector 31">
            <a:extLst>
              <a:ext uri="{FF2B5EF4-FFF2-40B4-BE49-F238E27FC236}">
                <a16:creationId xmlns:a16="http://schemas.microsoft.com/office/drawing/2014/main" id="{5D73FD2D-F5D1-437C-B3A9-163819E9CA63}"/>
              </a:ext>
            </a:extLst>
          </p:cNvPr>
          <p:cNvCxnSpPr>
            <a:cxnSpLocks/>
            <a:stCxn id="31" idx="0"/>
            <a:endCxn id="14" idx="4"/>
          </p:cNvCxnSpPr>
          <p:nvPr/>
        </p:nvCxnSpPr>
        <p:spPr>
          <a:xfrm flipV="1">
            <a:off x="2886408" y="3524248"/>
            <a:ext cx="2181" cy="517812"/>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F190DF7-D33D-436A-8288-B737FD4A7295}"/>
              </a:ext>
            </a:extLst>
          </p:cNvPr>
          <p:cNvSpPr/>
          <p:nvPr/>
        </p:nvSpPr>
        <p:spPr>
          <a:xfrm>
            <a:off x="571500" y="5197470"/>
            <a:ext cx="1762125" cy="901699"/>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Bluetooth</a:t>
            </a:r>
            <a:endParaRPr lang="en-CH" dirty="0"/>
          </a:p>
        </p:txBody>
      </p:sp>
      <p:sp>
        <p:nvSpPr>
          <p:cNvPr id="37" name="Oval 36">
            <a:extLst>
              <a:ext uri="{FF2B5EF4-FFF2-40B4-BE49-F238E27FC236}">
                <a16:creationId xmlns:a16="http://schemas.microsoft.com/office/drawing/2014/main" id="{1A70B7B6-A844-4063-89F3-6A2A8F6EA093}"/>
              </a:ext>
            </a:extLst>
          </p:cNvPr>
          <p:cNvSpPr/>
          <p:nvPr/>
        </p:nvSpPr>
        <p:spPr>
          <a:xfrm>
            <a:off x="3604104" y="5197469"/>
            <a:ext cx="1298148" cy="901699"/>
          </a:xfrm>
          <a:prstGeom prst="ellipse">
            <a:avLst/>
          </a:prstGeom>
          <a:solidFill>
            <a:schemeClr val="tx2">
              <a:lumMod val="2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Wi-Fi</a:t>
            </a:r>
            <a:endParaRPr lang="en-CH" dirty="0"/>
          </a:p>
        </p:txBody>
      </p:sp>
      <p:cxnSp>
        <p:nvCxnSpPr>
          <p:cNvPr id="38" name="Straight Arrow Connector 37">
            <a:extLst>
              <a:ext uri="{FF2B5EF4-FFF2-40B4-BE49-F238E27FC236}">
                <a16:creationId xmlns:a16="http://schemas.microsoft.com/office/drawing/2014/main" id="{0D793D2E-B531-4C6F-9B7A-C817DD008D32}"/>
              </a:ext>
            </a:extLst>
          </p:cNvPr>
          <p:cNvCxnSpPr>
            <a:cxnSpLocks/>
            <a:stCxn id="36" idx="0"/>
            <a:endCxn id="14" idx="3"/>
          </p:cNvCxnSpPr>
          <p:nvPr/>
        </p:nvCxnSpPr>
        <p:spPr>
          <a:xfrm flipV="1">
            <a:off x="1452563" y="3392197"/>
            <a:ext cx="672704" cy="1805273"/>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944491-74CC-466A-8943-34331F47B99D}"/>
              </a:ext>
            </a:extLst>
          </p:cNvPr>
          <p:cNvCxnSpPr>
            <a:cxnSpLocks/>
            <a:stCxn id="37" idx="0"/>
            <a:endCxn id="14" idx="5"/>
          </p:cNvCxnSpPr>
          <p:nvPr/>
        </p:nvCxnSpPr>
        <p:spPr>
          <a:xfrm flipH="1" flipV="1">
            <a:off x="3651911" y="3392197"/>
            <a:ext cx="601267" cy="1805272"/>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C7E08FFE-4B7B-48CD-97ED-6B155289F491}"/>
              </a:ext>
            </a:extLst>
          </p:cNvPr>
          <p:cNvSpPr/>
          <p:nvPr/>
        </p:nvSpPr>
        <p:spPr>
          <a:xfrm>
            <a:off x="5716738" y="4133557"/>
            <a:ext cx="1939278" cy="901699"/>
          </a:xfrm>
          <a:prstGeom prst="ellipse">
            <a:avLst/>
          </a:prstGeom>
          <a:solidFill>
            <a:schemeClr val="accent2">
              <a:lumMod val="75000"/>
            </a:schemeClr>
          </a:solidFill>
          <a:ln>
            <a:solidFill>
              <a:srgbClr val="97BE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Authenticity</a:t>
            </a:r>
            <a:endParaRPr lang="en-CH" dirty="0"/>
          </a:p>
        </p:txBody>
      </p:sp>
      <p:cxnSp>
        <p:nvCxnSpPr>
          <p:cNvPr id="50" name="Straight Arrow Connector 49">
            <a:extLst>
              <a:ext uri="{FF2B5EF4-FFF2-40B4-BE49-F238E27FC236}">
                <a16:creationId xmlns:a16="http://schemas.microsoft.com/office/drawing/2014/main" id="{68AB1CED-80DD-4B1A-95AB-D20FFD729062}"/>
              </a:ext>
            </a:extLst>
          </p:cNvPr>
          <p:cNvCxnSpPr>
            <a:cxnSpLocks/>
            <a:stCxn id="49" idx="7"/>
            <a:endCxn id="15" idx="3"/>
          </p:cNvCxnSpPr>
          <p:nvPr/>
        </p:nvCxnSpPr>
        <p:spPr>
          <a:xfrm flipV="1">
            <a:off x="7372015" y="3392197"/>
            <a:ext cx="458198" cy="873411"/>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D114D94-6D75-452C-9AD5-73DC04BEC5FB}"/>
              </a:ext>
            </a:extLst>
          </p:cNvPr>
          <p:cNvSpPr/>
          <p:nvPr/>
        </p:nvSpPr>
        <p:spPr>
          <a:xfrm>
            <a:off x="6172731" y="5197469"/>
            <a:ext cx="2262713" cy="90169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Authentication</a:t>
            </a:r>
            <a:endParaRPr lang="en-CH" dirty="0"/>
          </a:p>
        </p:txBody>
      </p:sp>
      <p:sp>
        <p:nvSpPr>
          <p:cNvPr id="52" name="Oval 51">
            <a:extLst>
              <a:ext uri="{FF2B5EF4-FFF2-40B4-BE49-F238E27FC236}">
                <a16:creationId xmlns:a16="http://schemas.microsoft.com/office/drawing/2014/main" id="{BAEF587A-DE7D-4A85-B523-B87B9DF5A215}"/>
              </a:ext>
            </a:extLst>
          </p:cNvPr>
          <p:cNvSpPr/>
          <p:nvPr/>
        </p:nvSpPr>
        <p:spPr>
          <a:xfrm>
            <a:off x="9115839" y="4943759"/>
            <a:ext cx="1486032" cy="901699"/>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Integrity</a:t>
            </a:r>
            <a:endParaRPr lang="en-CH" dirty="0"/>
          </a:p>
        </p:txBody>
      </p:sp>
      <p:cxnSp>
        <p:nvCxnSpPr>
          <p:cNvPr id="53" name="Straight Arrow Connector 52">
            <a:extLst>
              <a:ext uri="{FF2B5EF4-FFF2-40B4-BE49-F238E27FC236}">
                <a16:creationId xmlns:a16="http://schemas.microsoft.com/office/drawing/2014/main" id="{F292F419-FEBD-490B-9CA4-6A9AD3353AAE}"/>
              </a:ext>
            </a:extLst>
          </p:cNvPr>
          <p:cNvCxnSpPr>
            <a:cxnSpLocks/>
            <a:stCxn id="51" idx="7"/>
          </p:cNvCxnSpPr>
          <p:nvPr/>
        </p:nvCxnSpPr>
        <p:spPr>
          <a:xfrm flipV="1">
            <a:off x="8104077" y="3458224"/>
            <a:ext cx="176323" cy="1871296"/>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053C150-D6C2-44AC-9DB6-DB8FCC0AD297}"/>
              </a:ext>
            </a:extLst>
          </p:cNvPr>
          <p:cNvCxnSpPr>
            <a:cxnSpLocks/>
            <a:stCxn id="52" idx="1"/>
          </p:cNvCxnSpPr>
          <p:nvPr/>
        </p:nvCxnSpPr>
        <p:spPr>
          <a:xfrm flipH="1" flipV="1">
            <a:off x="8985217" y="3458224"/>
            <a:ext cx="348246" cy="1617586"/>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88E6D89F-D82C-4397-BF1A-EEDE8EC9A3AA}"/>
              </a:ext>
            </a:extLst>
          </p:cNvPr>
          <p:cNvSpPr/>
          <p:nvPr/>
        </p:nvSpPr>
        <p:spPr>
          <a:xfrm>
            <a:off x="9830341" y="3882192"/>
            <a:ext cx="1486032" cy="9016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endParaRPr lang="en-CH" dirty="0"/>
          </a:p>
        </p:txBody>
      </p:sp>
      <p:cxnSp>
        <p:nvCxnSpPr>
          <p:cNvPr id="61" name="Straight Arrow Connector 60">
            <a:extLst>
              <a:ext uri="{FF2B5EF4-FFF2-40B4-BE49-F238E27FC236}">
                <a16:creationId xmlns:a16="http://schemas.microsoft.com/office/drawing/2014/main" id="{10D41C69-4BAB-44D6-A498-585601A14E48}"/>
              </a:ext>
            </a:extLst>
          </p:cNvPr>
          <p:cNvCxnSpPr>
            <a:cxnSpLocks/>
            <a:stCxn id="56" idx="1"/>
            <a:endCxn id="15" idx="5"/>
          </p:cNvCxnSpPr>
          <p:nvPr/>
        </p:nvCxnSpPr>
        <p:spPr>
          <a:xfrm flipH="1" flipV="1">
            <a:off x="9356857" y="3392197"/>
            <a:ext cx="691108" cy="622046"/>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76AEBD4-2E0C-4FAF-B917-A9D4895EF613}"/>
              </a:ext>
            </a:extLst>
          </p:cNvPr>
          <p:cNvSpPr txBox="1"/>
          <p:nvPr/>
        </p:nvSpPr>
        <p:spPr>
          <a:xfrm>
            <a:off x="1428750" y="3075993"/>
            <a:ext cx="9334500" cy="646331"/>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US" sz="3600" b="1" u="sng" dirty="0">
                <a:latin typeface="Lucida Handwriting" panose="03010101010101010101" pitchFamily="66" charset="0"/>
              </a:rPr>
              <a:t>Conclusion :</a:t>
            </a:r>
            <a:r>
              <a:rPr lang="en-US" sz="3600" dirty="0">
                <a:latin typeface="Lucida Handwriting" panose="03010101010101010101" pitchFamily="66" charset="0"/>
              </a:rPr>
              <a:t>  Huge attack surface</a:t>
            </a:r>
          </a:p>
        </p:txBody>
      </p:sp>
      <p:sp>
        <p:nvSpPr>
          <p:cNvPr id="4" name="TextBox 3">
            <a:extLst>
              <a:ext uri="{FF2B5EF4-FFF2-40B4-BE49-F238E27FC236}">
                <a16:creationId xmlns:a16="http://schemas.microsoft.com/office/drawing/2014/main" id="{2E77678A-81B7-4EBA-928B-9FABC448847F}"/>
              </a:ext>
            </a:extLst>
          </p:cNvPr>
          <p:cNvSpPr txBox="1"/>
          <p:nvPr/>
        </p:nvSpPr>
        <p:spPr>
          <a:xfrm>
            <a:off x="0" y="6396335"/>
            <a:ext cx="2103121" cy="461665"/>
          </a:xfrm>
          <a:prstGeom prst="rect">
            <a:avLst/>
          </a:prstGeom>
          <a:noFill/>
        </p:spPr>
        <p:txBody>
          <a:bodyPr wrap="square">
            <a:spAutoFit/>
          </a:bodyPr>
          <a:lstStyle/>
          <a:p>
            <a:r>
              <a:rPr lang="en-US" sz="2400" dirty="0">
                <a:solidFill>
                  <a:schemeClr val="tx2">
                    <a:lumMod val="75000"/>
                  </a:schemeClr>
                </a:solidFill>
              </a:rPr>
              <a:t>@AtomicNicos</a:t>
            </a:r>
            <a:endParaRPr lang="en-CH" sz="2400" dirty="0">
              <a:solidFill>
                <a:schemeClr val="tx2">
                  <a:lumMod val="75000"/>
                </a:schemeClr>
              </a:solidFill>
            </a:endParaRPr>
          </a:p>
        </p:txBody>
      </p:sp>
      <p:sp>
        <p:nvSpPr>
          <p:cNvPr id="24" name="Oval 23">
            <a:extLst>
              <a:ext uri="{FF2B5EF4-FFF2-40B4-BE49-F238E27FC236}">
                <a16:creationId xmlns:a16="http://schemas.microsoft.com/office/drawing/2014/main" id="{010222F8-5139-4364-88CC-EBD39E2480B0}"/>
              </a:ext>
            </a:extLst>
          </p:cNvPr>
          <p:cNvSpPr/>
          <p:nvPr/>
        </p:nvSpPr>
        <p:spPr>
          <a:xfrm>
            <a:off x="4835355" y="3073398"/>
            <a:ext cx="1971221" cy="901699"/>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Availability</a:t>
            </a:r>
            <a:endParaRPr lang="en-CH" dirty="0"/>
          </a:p>
        </p:txBody>
      </p:sp>
      <p:cxnSp>
        <p:nvCxnSpPr>
          <p:cNvPr id="26" name="Straight Arrow Connector 25">
            <a:extLst>
              <a:ext uri="{FF2B5EF4-FFF2-40B4-BE49-F238E27FC236}">
                <a16:creationId xmlns:a16="http://schemas.microsoft.com/office/drawing/2014/main" id="{81787FD9-D60B-49EA-8E5D-4EBBF4B67634}"/>
              </a:ext>
            </a:extLst>
          </p:cNvPr>
          <p:cNvCxnSpPr>
            <a:cxnSpLocks/>
            <a:stCxn id="24" idx="0"/>
            <a:endCxn id="12" idx="4"/>
          </p:cNvCxnSpPr>
          <p:nvPr/>
        </p:nvCxnSpPr>
        <p:spPr>
          <a:xfrm flipV="1">
            <a:off x="5820966" y="2754600"/>
            <a:ext cx="0" cy="318798"/>
          </a:xfrm>
          <a:prstGeom prst="straightConnector1">
            <a:avLst/>
          </a:prstGeom>
          <a:ln w="38100">
            <a:solidFill>
              <a:srgbClr val="3E9DC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60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par>
                                <p:cTn id="69" presetID="10"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fade">
                                      <p:cBhvr>
                                        <p:cTn id="84" dur="500"/>
                                        <p:tgtEl>
                                          <p:spTgt spid="56"/>
                                        </p:tgtEl>
                                      </p:cBhvr>
                                    </p:animEffect>
                                  </p:childTnLst>
                                </p:cTn>
                              </p:par>
                              <p:par>
                                <p:cTn id="85" presetID="10"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fade">
                                      <p:cBhvr>
                                        <p:cTn id="87" dur="500"/>
                                        <p:tgtEl>
                                          <p:spTgt spid="6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200"/>
                                        <p:tgtEl>
                                          <p:spTgt spid="12"/>
                                        </p:tgtEl>
                                      </p:cBhvr>
                                    </p:animEffect>
                                    <p:set>
                                      <p:cBhvr>
                                        <p:cTn id="92" dur="1" fill="hold">
                                          <p:stCondLst>
                                            <p:cond delay="199"/>
                                          </p:stCondLst>
                                        </p:cTn>
                                        <p:tgtEl>
                                          <p:spTgt spid="12"/>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200"/>
                                        <p:tgtEl>
                                          <p:spTgt spid="14"/>
                                        </p:tgtEl>
                                      </p:cBhvr>
                                    </p:animEffect>
                                    <p:set>
                                      <p:cBhvr>
                                        <p:cTn id="95" dur="1" fill="hold">
                                          <p:stCondLst>
                                            <p:cond delay="199"/>
                                          </p:stCondLst>
                                        </p:cTn>
                                        <p:tgtEl>
                                          <p:spTgt spid="14"/>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200"/>
                                        <p:tgtEl>
                                          <p:spTgt spid="16"/>
                                        </p:tgtEl>
                                      </p:cBhvr>
                                    </p:animEffect>
                                    <p:set>
                                      <p:cBhvr>
                                        <p:cTn id="98" dur="1" fill="hold">
                                          <p:stCondLst>
                                            <p:cond delay="199"/>
                                          </p:stCondLst>
                                        </p:cTn>
                                        <p:tgtEl>
                                          <p:spTgt spid="16"/>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200"/>
                                        <p:tgtEl>
                                          <p:spTgt spid="32"/>
                                        </p:tgtEl>
                                      </p:cBhvr>
                                    </p:animEffect>
                                    <p:set>
                                      <p:cBhvr>
                                        <p:cTn id="101" dur="1" fill="hold">
                                          <p:stCondLst>
                                            <p:cond delay="199"/>
                                          </p:stCondLst>
                                        </p:cTn>
                                        <p:tgtEl>
                                          <p:spTgt spid="32"/>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
                                        <p:tgtEl>
                                          <p:spTgt spid="31"/>
                                        </p:tgtEl>
                                      </p:cBhvr>
                                    </p:animEffect>
                                    <p:set>
                                      <p:cBhvr>
                                        <p:cTn id="104" dur="1" fill="hold">
                                          <p:stCondLst>
                                            <p:cond delay="199"/>
                                          </p:stCondLst>
                                        </p:cTn>
                                        <p:tgtEl>
                                          <p:spTgt spid="31"/>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200"/>
                                        <p:tgtEl>
                                          <p:spTgt spid="38"/>
                                        </p:tgtEl>
                                      </p:cBhvr>
                                    </p:animEffect>
                                    <p:set>
                                      <p:cBhvr>
                                        <p:cTn id="107" dur="1" fill="hold">
                                          <p:stCondLst>
                                            <p:cond delay="199"/>
                                          </p:stCondLst>
                                        </p:cTn>
                                        <p:tgtEl>
                                          <p:spTgt spid="38"/>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200"/>
                                        <p:tgtEl>
                                          <p:spTgt spid="36"/>
                                        </p:tgtEl>
                                      </p:cBhvr>
                                    </p:animEffect>
                                    <p:set>
                                      <p:cBhvr>
                                        <p:cTn id="110" dur="1" fill="hold">
                                          <p:stCondLst>
                                            <p:cond delay="199"/>
                                          </p:stCondLst>
                                        </p:cTn>
                                        <p:tgtEl>
                                          <p:spTgt spid="36"/>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200"/>
                                        <p:tgtEl>
                                          <p:spTgt spid="39"/>
                                        </p:tgtEl>
                                      </p:cBhvr>
                                    </p:animEffect>
                                    <p:set>
                                      <p:cBhvr>
                                        <p:cTn id="113" dur="1" fill="hold">
                                          <p:stCondLst>
                                            <p:cond delay="199"/>
                                          </p:stCondLst>
                                        </p:cTn>
                                        <p:tgtEl>
                                          <p:spTgt spid="39"/>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200"/>
                                        <p:tgtEl>
                                          <p:spTgt spid="37"/>
                                        </p:tgtEl>
                                      </p:cBhvr>
                                    </p:animEffect>
                                    <p:set>
                                      <p:cBhvr>
                                        <p:cTn id="116" dur="1" fill="hold">
                                          <p:stCondLst>
                                            <p:cond delay="199"/>
                                          </p:stCondLst>
                                        </p:cTn>
                                        <p:tgtEl>
                                          <p:spTgt spid="37"/>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200"/>
                                        <p:tgtEl>
                                          <p:spTgt spid="17"/>
                                        </p:tgtEl>
                                      </p:cBhvr>
                                    </p:animEffect>
                                    <p:set>
                                      <p:cBhvr>
                                        <p:cTn id="119" dur="1" fill="hold">
                                          <p:stCondLst>
                                            <p:cond delay="199"/>
                                          </p:stCondLst>
                                        </p:cTn>
                                        <p:tgtEl>
                                          <p:spTgt spid="17"/>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200"/>
                                        <p:tgtEl>
                                          <p:spTgt spid="15"/>
                                        </p:tgtEl>
                                      </p:cBhvr>
                                    </p:animEffect>
                                    <p:set>
                                      <p:cBhvr>
                                        <p:cTn id="122" dur="1" fill="hold">
                                          <p:stCondLst>
                                            <p:cond delay="199"/>
                                          </p:stCondLst>
                                        </p:cTn>
                                        <p:tgtEl>
                                          <p:spTgt spid="15"/>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200"/>
                                        <p:tgtEl>
                                          <p:spTgt spid="50"/>
                                        </p:tgtEl>
                                      </p:cBhvr>
                                    </p:animEffect>
                                    <p:set>
                                      <p:cBhvr>
                                        <p:cTn id="125" dur="1" fill="hold">
                                          <p:stCondLst>
                                            <p:cond delay="199"/>
                                          </p:stCondLst>
                                        </p:cTn>
                                        <p:tgtEl>
                                          <p:spTgt spid="50"/>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200"/>
                                        <p:tgtEl>
                                          <p:spTgt spid="49"/>
                                        </p:tgtEl>
                                      </p:cBhvr>
                                    </p:animEffect>
                                    <p:set>
                                      <p:cBhvr>
                                        <p:cTn id="128" dur="1" fill="hold">
                                          <p:stCondLst>
                                            <p:cond delay="199"/>
                                          </p:stCondLst>
                                        </p:cTn>
                                        <p:tgtEl>
                                          <p:spTgt spid="4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200"/>
                                        <p:tgtEl>
                                          <p:spTgt spid="51"/>
                                        </p:tgtEl>
                                      </p:cBhvr>
                                    </p:animEffect>
                                    <p:set>
                                      <p:cBhvr>
                                        <p:cTn id="131" dur="1" fill="hold">
                                          <p:stCondLst>
                                            <p:cond delay="199"/>
                                          </p:stCondLst>
                                        </p:cTn>
                                        <p:tgtEl>
                                          <p:spTgt spid="51"/>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200"/>
                                        <p:tgtEl>
                                          <p:spTgt spid="53"/>
                                        </p:tgtEl>
                                      </p:cBhvr>
                                    </p:animEffect>
                                    <p:set>
                                      <p:cBhvr>
                                        <p:cTn id="134" dur="1" fill="hold">
                                          <p:stCondLst>
                                            <p:cond delay="199"/>
                                          </p:stCondLst>
                                        </p:cTn>
                                        <p:tgtEl>
                                          <p:spTgt spid="53"/>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200"/>
                                        <p:tgtEl>
                                          <p:spTgt spid="52"/>
                                        </p:tgtEl>
                                      </p:cBhvr>
                                    </p:animEffect>
                                    <p:set>
                                      <p:cBhvr>
                                        <p:cTn id="137" dur="1" fill="hold">
                                          <p:stCondLst>
                                            <p:cond delay="199"/>
                                          </p:stCondLst>
                                        </p:cTn>
                                        <p:tgtEl>
                                          <p:spTgt spid="52"/>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200"/>
                                        <p:tgtEl>
                                          <p:spTgt spid="54"/>
                                        </p:tgtEl>
                                      </p:cBhvr>
                                    </p:animEffect>
                                    <p:set>
                                      <p:cBhvr>
                                        <p:cTn id="140" dur="1" fill="hold">
                                          <p:stCondLst>
                                            <p:cond delay="199"/>
                                          </p:stCondLst>
                                        </p:cTn>
                                        <p:tgtEl>
                                          <p:spTgt spid="54"/>
                                        </p:tgtEl>
                                        <p:attrNameLst>
                                          <p:attrName>style.visibility</p:attrName>
                                        </p:attrNameLst>
                                      </p:cBhvr>
                                      <p:to>
                                        <p:strVal val="hidden"/>
                                      </p:to>
                                    </p:set>
                                  </p:childTnLst>
                                </p:cTn>
                              </p:par>
                              <p:par>
                                <p:cTn id="141" presetID="10" presetClass="exit" presetSubtype="0" fill="hold" grpId="1" nodeType="withEffect">
                                  <p:stCondLst>
                                    <p:cond delay="0"/>
                                  </p:stCondLst>
                                  <p:childTnLst>
                                    <p:animEffect transition="out" filter="fade">
                                      <p:cBhvr>
                                        <p:cTn id="142" dur="200"/>
                                        <p:tgtEl>
                                          <p:spTgt spid="56"/>
                                        </p:tgtEl>
                                      </p:cBhvr>
                                    </p:animEffect>
                                    <p:set>
                                      <p:cBhvr>
                                        <p:cTn id="143" dur="1" fill="hold">
                                          <p:stCondLst>
                                            <p:cond delay="199"/>
                                          </p:stCondLst>
                                        </p:cTn>
                                        <p:tgtEl>
                                          <p:spTgt spid="56"/>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200"/>
                                        <p:tgtEl>
                                          <p:spTgt spid="61"/>
                                        </p:tgtEl>
                                      </p:cBhvr>
                                    </p:animEffect>
                                    <p:set>
                                      <p:cBhvr>
                                        <p:cTn id="146" dur="1" fill="hold">
                                          <p:stCondLst>
                                            <p:cond delay="199"/>
                                          </p:stCondLst>
                                        </p:cTn>
                                        <p:tgtEl>
                                          <p:spTgt spid="61"/>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24"/>
                                        </p:tgtEl>
                                      </p:cBhvr>
                                    </p:animEffect>
                                    <p:set>
                                      <p:cBhvr>
                                        <p:cTn id="149" dur="1" fill="hold">
                                          <p:stCondLst>
                                            <p:cond delay="499"/>
                                          </p:stCondLst>
                                        </p:cTn>
                                        <p:tgtEl>
                                          <p:spTgt spid="24"/>
                                        </p:tgtEl>
                                        <p:attrNameLst>
                                          <p:attrName>style.visibility</p:attrName>
                                        </p:attrNameLst>
                                      </p:cBhvr>
                                      <p:to>
                                        <p:strVal val="hidden"/>
                                      </p:to>
                                    </p:set>
                                  </p:childTnLst>
                                </p:cTn>
                              </p:par>
                              <p:par>
                                <p:cTn id="150" presetID="10" presetClass="exit" presetSubtype="0" fill="hold" nodeType="withEffect">
                                  <p:stCondLst>
                                    <p:cond delay="0"/>
                                  </p:stCondLst>
                                  <p:childTnLst>
                                    <p:animEffect transition="out" filter="fade">
                                      <p:cBhvr>
                                        <p:cTn id="151" dur="500"/>
                                        <p:tgtEl>
                                          <p:spTgt spid="26"/>
                                        </p:tgtEl>
                                      </p:cBhvr>
                                    </p:animEffect>
                                    <p:set>
                                      <p:cBhvr>
                                        <p:cTn id="152" dur="1" fill="hold">
                                          <p:stCondLst>
                                            <p:cond delay="499"/>
                                          </p:stCondLst>
                                        </p:cTn>
                                        <p:tgtEl>
                                          <p:spTgt spid="26"/>
                                        </p:tgtEl>
                                        <p:attrNameLst>
                                          <p:attrName>style.visibility</p:attrName>
                                        </p:attrNameLst>
                                      </p:cBhvr>
                                      <p:to>
                                        <p:strVal val="hidden"/>
                                      </p:to>
                                    </p:set>
                                  </p:childTnLst>
                                </p:cTn>
                              </p:par>
                              <p:par>
                                <p:cTn id="153" presetID="10" presetClass="entr" presetSubtype="0" fill="hold" grpId="0" nodeType="withEffect">
                                  <p:stCondLst>
                                    <p:cond delay="300"/>
                                  </p:stCondLst>
                                  <p:childTnLst>
                                    <p:set>
                                      <p:cBhvr>
                                        <p:cTn id="154" dur="1" fill="hold">
                                          <p:stCondLst>
                                            <p:cond delay="0"/>
                                          </p:stCondLst>
                                        </p:cTn>
                                        <p:tgtEl>
                                          <p:spTgt spid="23"/>
                                        </p:tgtEl>
                                        <p:attrNameLst>
                                          <p:attrName>style.visibility</p:attrName>
                                        </p:attrNameLst>
                                      </p:cBhvr>
                                      <p:to>
                                        <p:strVal val="visible"/>
                                      </p:to>
                                    </p:set>
                                    <p:animEffect transition="in" filter="fade">
                                      <p:cBhvr>
                                        <p:cTn id="1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P spid="15" grpId="0" animBg="1"/>
      <p:bldP spid="15" grpId="1" animBg="1"/>
      <p:bldP spid="31" grpId="0" animBg="1"/>
      <p:bldP spid="31" grpId="1" animBg="1"/>
      <p:bldP spid="36" grpId="0" animBg="1"/>
      <p:bldP spid="36" grpId="1" animBg="1"/>
      <p:bldP spid="37" grpId="0" animBg="1"/>
      <p:bldP spid="37" grpId="1" animBg="1"/>
      <p:bldP spid="49" grpId="0" animBg="1"/>
      <p:bldP spid="49" grpId="1" animBg="1"/>
      <p:bldP spid="51" grpId="0" animBg="1"/>
      <p:bldP spid="51" grpId="1" animBg="1"/>
      <p:bldP spid="52" grpId="0" animBg="1"/>
      <p:bldP spid="52" grpId="1" animBg="1"/>
      <p:bldP spid="56" grpId="0" animBg="1"/>
      <p:bldP spid="56" grpId="1" animBg="1"/>
      <p:bldP spid="23" grpId="0"/>
      <p:bldP spid="24" grpId="0" animBg="1"/>
      <p:bldP spid="24" grpId="1"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9295</TotalTime>
  <Words>2348</Words>
  <Application>Microsoft Office PowerPoint</Application>
  <PresentationFormat>Widescreen</PresentationFormat>
  <Paragraphs>287</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-apple-system</vt:lpstr>
      <vt:lpstr>Arial</vt:lpstr>
      <vt:lpstr>Calibri</vt:lpstr>
      <vt:lpstr>Calibri Light</vt:lpstr>
      <vt:lpstr>Consolas</vt:lpstr>
      <vt:lpstr>Lucida Handwriting</vt:lpstr>
      <vt:lpstr>Roboto</vt:lpstr>
      <vt:lpstr>Segoe UI</vt:lpstr>
      <vt:lpstr>Office Theme</vt:lpstr>
      <vt:lpstr>PowerPoint Presentation</vt:lpstr>
      <vt:lpstr>Trying to describe the universe</vt:lpstr>
      <vt:lpstr>IoT</vt:lpstr>
      <vt:lpstr>IoT Clusters and the IoT triad</vt:lpstr>
      <vt:lpstr>Why would one want to do this ?</vt:lpstr>
      <vt:lpstr>Users</vt:lpstr>
      <vt:lpstr>Developers &amp; Managers</vt:lpstr>
      <vt:lpstr>Technology</vt:lpstr>
      <vt:lpstr>Technology</vt:lpstr>
      <vt:lpstr>Risks – Storage</vt:lpstr>
      <vt:lpstr>Risks – Transmission</vt:lpstr>
      <vt:lpstr>Risks – Pivot</vt:lpstr>
      <vt:lpstr>PowerPoint Presentation</vt:lpstr>
      <vt:lpstr>How do I reduce the risks of getting punked ?</vt:lpstr>
      <vt:lpstr>Storage</vt:lpstr>
      <vt:lpstr>Transmission</vt:lpstr>
      <vt:lpstr>PowerPoint Presentation</vt:lpstr>
      <vt:lpstr>Pivot</vt:lpstr>
      <vt:lpstr>Development workflows </vt:lpstr>
      <vt:lpstr>Availability</vt:lpstr>
      <vt:lpstr>AMA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BeerCon 2</dc:title>
  <cp:lastModifiedBy>Nicolas Richard Walter Boeckh</cp:lastModifiedBy>
  <cp:revision>400</cp:revision>
  <dcterms:created xsi:type="dcterms:W3CDTF">2020-10-20T18:57:08Z</dcterms:created>
  <dcterms:modified xsi:type="dcterms:W3CDTF">2021-03-19T20:27:18Z</dcterms:modified>
</cp:coreProperties>
</file>