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58" r:id="rId6"/>
    <p:sldId id="268" r:id="rId7"/>
    <p:sldId id="259" r:id="rId8"/>
    <p:sldId id="269" r:id="rId9"/>
    <p:sldId id="260" r:id="rId10"/>
    <p:sldId id="263"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4" autoAdjust="0"/>
    <p:restoredTop sz="94645" autoAdjust="0"/>
  </p:normalViewPr>
  <p:slideViewPr>
    <p:cSldViewPr snapToGrid="0" snapToObjects="1">
      <p:cViewPr varScale="1">
        <p:scale>
          <a:sx n="78" d="100"/>
          <a:sy n="78" d="100"/>
        </p:scale>
        <p:origin x="-438" y="-102"/>
      </p:cViewPr>
      <p:guideLst>
        <p:guide orient="horz" pos="2160"/>
        <p:guide pos="2880"/>
      </p:guideLst>
    </p:cSldViewPr>
  </p:slideViewPr>
  <p:outlineViewPr>
    <p:cViewPr>
      <p:scale>
        <a:sx n="33" d="100"/>
        <a:sy n="33" d="100"/>
      </p:scale>
      <p:origin x="0" y="752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wireframeOverlay-Home.png"/>
          <p:cNvPicPr>
            <a:picLocks noChangeAspect="1"/>
          </p:cNvPicPr>
          <p:nvPr/>
        </p:nvPicPr>
        <p:blipFill>
          <a:blip r:embed="rId2" cstate="print"/>
          <a:srcRect t="-93973"/>
          <a:stretch>
            <a:fillRect/>
          </a:stretch>
        </p:blipFill>
        <p:spPr>
          <a:xfrm>
            <a:off x="179294" y="0"/>
            <a:ext cx="8787384" cy="6460067"/>
          </a:xfrm>
          <a:prstGeom prst="rect">
            <a:avLst/>
          </a:prstGeom>
          <a:gradFill>
            <a:gsLst>
              <a:gs pos="0">
                <a:schemeClr val="tx2"/>
              </a:gs>
              <a:gs pos="100000">
                <a:schemeClr val="bg2"/>
              </a:gs>
            </a:gsLst>
            <a:lin ang="5400000" scaled="0"/>
          </a:gradFill>
        </p:spPr>
      </p:pic>
      <p:sp>
        <p:nvSpPr>
          <p:cNvPr id="2" name="Title 1"/>
          <p:cNvSpPr>
            <a:spLocks noGrp="1"/>
          </p:cNvSpPr>
          <p:nvPr>
            <p:ph type="ctrTitle"/>
          </p:nvPr>
        </p:nvSpPr>
        <p:spPr>
          <a:xfrm>
            <a:off x="417513" y="2168338"/>
            <a:ext cx="8307387" cy="1619250"/>
          </a:xfrm>
        </p:spPr>
        <p:txBody>
          <a:bodyPr/>
          <a:lstStyle>
            <a:lvl1pPr algn="ctr">
              <a:defRPr sz="4800"/>
            </a:lvl1pPr>
          </a:lstStyle>
          <a:p>
            <a:r>
              <a:rPr lang="en-US" smtClean="0"/>
              <a:t>Click to edit Master title style</a:t>
            </a:r>
            <a:endParaRPr/>
          </a:p>
        </p:txBody>
      </p:sp>
      <p:sp>
        <p:nvSpPr>
          <p:cNvPr id="3" name="Subtitle 2"/>
          <p:cNvSpPr>
            <a:spLocks noGrp="1"/>
          </p:cNvSpPr>
          <p:nvPr>
            <p:ph type="subTitle" idx="1"/>
          </p:nvPr>
        </p:nvSpPr>
        <p:spPr>
          <a:xfrm>
            <a:off x="417513" y="3810000"/>
            <a:ext cx="8307387" cy="753036"/>
          </a:xfrm>
        </p:spPr>
        <p:txBody>
          <a:bodyPr>
            <a:normAutofit/>
          </a:bodyPr>
          <a:lstStyle>
            <a:lvl1pPr marL="0" indent="0" algn="ctr">
              <a:spcBef>
                <a:spcPts val="3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5" name="Footer Placeholder 4"/>
          <p:cNvSpPr>
            <a:spLocks noGrp="1"/>
          </p:cNvSpPr>
          <p:nvPr>
            <p:ph type="ftr" sz="quarter" idx="11"/>
          </p:nvPr>
        </p:nvSpPr>
        <p:spPr/>
        <p:txBody>
          <a:bodyPr/>
          <a:lstStyle/>
          <a:p>
            <a:endParaRPr lang="en-US"/>
          </a:p>
        </p:txBody>
      </p:sp>
      <p:sp>
        <p:nvSpPr>
          <p:cNvPr id="9"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wireframeOverlay-Content.png"/>
          <p:cNvPicPr>
            <a:picLocks noChangeAspect="1"/>
          </p:cNvPicPr>
          <p:nvPr/>
        </p:nvPicPr>
        <p:blipFill>
          <a:blip r:embed="rId2" cstate="print"/>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416859" y="1466850"/>
            <a:ext cx="8308039" cy="1128432"/>
          </a:xfr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007224" y="2623296"/>
            <a:ext cx="4717676" cy="38312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30213" y="2770187"/>
            <a:ext cx="3429093" cy="3576825"/>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cstate="print"/>
          <a:srcRect b="-123309"/>
          <a:stretch>
            <a:fillRect/>
          </a:stretch>
        </p:blipFill>
        <p:spPr>
          <a:xfrm>
            <a:off x="182880"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4313891" cy="1162050"/>
          </a:xfrm>
        </p:spPr>
        <p:txBody>
          <a:bodyPr anchor="b"/>
          <a:lstStyle>
            <a:lvl1pPr algn="l">
              <a:defRPr sz="2800" b="0">
                <a:solidFill>
                  <a:schemeClr val="bg1"/>
                </a:solidFill>
              </a:defRPr>
            </a:lvl1pPr>
          </a:lstStyle>
          <a:p>
            <a:r>
              <a:rPr lang="en-US" smtClean="0"/>
              <a:t>Click to edit Master title style</a:t>
            </a:r>
            <a:endParaRPr dirty="0"/>
          </a:p>
        </p:txBody>
      </p:sp>
      <p:sp>
        <p:nvSpPr>
          <p:cNvPr id="4" name="Text Placeholder 3"/>
          <p:cNvSpPr>
            <a:spLocks noGrp="1"/>
          </p:cNvSpPr>
          <p:nvPr>
            <p:ph type="body" sz="half" idx="2"/>
          </p:nvPr>
        </p:nvSpPr>
        <p:spPr>
          <a:xfrm>
            <a:off x="416859"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6" name="Footer Placeholder 5"/>
          <p:cNvSpPr>
            <a:spLocks noGrp="1"/>
          </p:cNvSpPr>
          <p:nvPr>
            <p:ph type="ftr" sz="quarter" idx="11"/>
          </p:nvPr>
        </p:nvSpPr>
        <p:spPr/>
        <p:txBody>
          <a:bodyPr/>
          <a:lstStyle/>
          <a:p>
            <a:endParaRPr lang="en-US"/>
          </a:p>
        </p:txBody>
      </p:sp>
      <p:sp>
        <p:nvSpPr>
          <p:cNvPr id="11" name="Picture Placeholder 10"/>
          <p:cNvSpPr>
            <a:spLocks noGrp="1"/>
          </p:cNvSpPr>
          <p:nvPr>
            <p:ph type="pic" sz="quarter" idx="13"/>
          </p:nvPr>
        </p:nvSpPr>
        <p:spPr>
          <a:xfrm>
            <a:off x="5298140" y="1169894"/>
            <a:ext cx="3671047" cy="5276088"/>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182880" y="1169894"/>
            <a:ext cx="8787384" cy="2106706"/>
          </a:xfrm>
        </p:spPr>
        <p:txBody>
          <a:bodyPr/>
          <a:lstStyle>
            <a:lvl1pPr>
              <a:buNone/>
              <a:defRPr/>
            </a:lvl1pPr>
          </a:lstStyle>
          <a:p>
            <a:r>
              <a:rPr lang="en-US" smtClean="0"/>
              <a:t>Drag picture to placeholder or click icon to add</a:t>
            </a:r>
            <a:endParaRPr/>
          </a:p>
        </p:txBody>
      </p:sp>
      <p:sp>
        <p:nvSpPr>
          <p:cNvPr id="10" name="Rectangle 9"/>
          <p:cNvSpPr/>
          <p:nvPr/>
        </p:nvSpPr>
        <p:spPr>
          <a:xfrm>
            <a:off x="182880" y="3281082"/>
            <a:ext cx="8787384" cy="3174582"/>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859" y="3329268"/>
            <a:ext cx="8346141" cy="1014132"/>
          </a:xfrm>
        </p:spPr>
        <p:txBody>
          <a:bodyPr anchor="b"/>
          <a:lstStyle>
            <a:lvl1pPr algn="l">
              <a:defRPr sz="3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6859" y="4343399"/>
            <a:ext cx="8346141" cy="1909763"/>
          </a:xfrm>
        </p:spPr>
        <p:txBody>
          <a:bodyPr>
            <a:normAutofit/>
          </a:bodyPr>
          <a:lstStyle>
            <a:lvl1pPr marL="0" indent="0">
              <a:lnSpc>
                <a:spcPct val="110000"/>
              </a:lnSpc>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cstate="print"/>
          <a:srcRect b="-123309"/>
          <a:stretch>
            <a:fillRect/>
          </a:stretch>
        </p:blipFill>
        <p:spPr>
          <a:xfrm>
            <a:off x="3835212"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91000" y="1680882"/>
            <a:ext cx="4313891" cy="1162050"/>
          </a:xfrm>
        </p:spPr>
        <p:txBody>
          <a:bodyPr anchor="b"/>
          <a:lstStyle>
            <a:lvl1pPr algn="l">
              <a:defRPr sz="28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91000"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6" name="Footer Placeholder 5"/>
          <p:cNvSpPr>
            <a:spLocks noGrp="1"/>
          </p:cNvSpPr>
          <p:nvPr>
            <p:ph type="ftr" sz="quarter" idx="11"/>
          </p:nvPr>
        </p:nvSpPr>
        <p:spPr/>
        <p:txBody>
          <a:bodyPr/>
          <a:lstStyle/>
          <a:p>
            <a:endParaRPr lang="en-US"/>
          </a:p>
        </p:txBody>
      </p:sp>
      <p:sp>
        <p:nvSpPr>
          <p:cNvPr id="8" name="Picture Placeholder 10"/>
          <p:cNvSpPr>
            <a:spLocks noGrp="1"/>
          </p:cNvSpPr>
          <p:nvPr>
            <p:ph type="pic" sz="quarter" idx="14"/>
          </p:nvPr>
        </p:nvSpPr>
        <p:spPr>
          <a:xfrm>
            <a:off x="182880" y="1179576"/>
            <a:ext cx="3671047" cy="2205318"/>
          </a:xfrm>
        </p:spPr>
        <p:txBody>
          <a:bodyPr/>
          <a:lstStyle>
            <a:lvl1pPr>
              <a:buNone/>
              <a:defRPr/>
            </a:lvl1pPr>
          </a:lstStyle>
          <a:p>
            <a:r>
              <a:rPr lang="en-US" smtClean="0"/>
              <a:t>Drag picture to placeholder or click icon to add</a:t>
            </a:r>
            <a:endParaRPr/>
          </a:p>
        </p:txBody>
      </p:sp>
      <p:sp>
        <p:nvSpPr>
          <p:cNvPr id="10" name="Picture Placeholder 10"/>
          <p:cNvSpPr>
            <a:spLocks noGrp="1"/>
          </p:cNvSpPr>
          <p:nvPr>
            <p:ph type="pic" sz="quarter" idx="15"/>
          </p:nvPr>
        </p:nvSpPr>
        <p:spPr>
          <a:xfrm>
            <a:off x="2015983" y="3383280"/>
            <a:ext cx="1837944" cy="3072384"/>
          </a:xfrm>
        </p:spPr>
        <p:txBody>
          <a:bodyPr/>
          <a:lstStyle>
            <a:lvl1pPr>
              <a:buNone/>
              <a:defRPr/>
            </a:lvl1pPr>
          </a:lstStyle>
          <a:p>
            <a:r>
              <a:rPr lang="en-US" smtClean="0"/>
              <a:t>Drag picture to placeholder or click icon to add</a:t>
            </a:r>
            <a:endParaRPr/>
          </a:p>
        </p:txBody>
      </p:sp>
      <p:sp>
        <p:nvSpPr>
          <p:cNvPr id="12" name="Picture Placeholder 10"/>
          <p:cNvSpPr>
            <a:spLocks noGrp="1"/>
          </p:cNvSpPr>
          <p:nvPr>
            <p:ph type="pic" sz="quarter" idx="16"/>
          </p:nvPr>
        </p:nvSpPr>
        <p:spPr>
          <a:xfrm>
            <a:off x="182880" y="3383280"/>
            <a:ext cx="1837944" cy="3072384"/>
          </a:xfrm>
        </p:spPr>
        <p:txBody>
          <a:bodyPr/>
          <a:lstStyle>
            <a:lvl1pPr>
              <a:buNone/>
              <a:defRPr/>
            </a:lvl1pPr>
          </a:lstStyle>
          <a:p>
            <a:r>
              <a:rPr lang="en-US" smtClean="0"/>
              <a:t>Drag picture to placeholder or click icon to add</a:t>
            </a:r>
            <a:endParaRPr/>
          </a:p>
        </p:txBody>
      </p:sp>
      <p:sp>
        <p:nvSpPr>
          <p:cNvPr id="13"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cstate="print"/>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wireframeOverlay-VerticalTC.png"/>
          <p:cNvPicPr>
            <a:picLocks noChangeAspect="1"/>
          </p:cNvPicPr>
          <p:nvPr/>
        </p:nvPicPr>
        <p:blipFill>
          <a:blip r:embed="rId2" cstate="print"/>
          <a:srcRect t="-93650"/>
          <a:stretch>
            <a:fillRect/>
          </a:stretch>
        </p:blipFill>
        <p:spPr>
          <a:xfrm>
            <a:off x="7445188" y="1178128"/>
            <a:ext cx="1524000" cy="5275339"/>
          </a:xfrm>
          <a:prstGeom prst="rect">
            <a:avLst/>
          </a:prstGeom>
          <a:gradFill>
            <a:gsLst>
              <a:gs pos="0">
                <a:schemeClr val="tx2"/>
              </a:gs>
              <a:gs pos="100000">
                <a:schemeClr val="bg2"/>
              </a:gs>
            </a:gsLst>
            <a:lin ang="5400000" scaled="0"/>
          </a:gradFill>
        </p:spPr>
      </p:pic>
      <p:sp>
        <p:nvSpPr>
          <p:cNvPr id="2" name="Vertical Title 1"/>
          <p:cNvSpPr>
            <a:spLocks noGrp="1"/>
          </p:cNvSpPr>
          <p:nvPr>
            <p:ph type="title" orient="vert"/>
          </p:nvPr>
        </p:nvSpPr>
        <p:spPr>
          <a:xfrm>
            <a:off x="7440705" y="1398494"/>
            <a:ext cx="1447800" cy="484990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17513" y="1398494"/>
            <a:ext cx="6669087" cy="4849906"/>
          </a:xfrm>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losi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pPr/>
              <a:t>‹#›</a:t>
            </a:fld>
            <a:endParaRPr lang="en-US"/>
          </a:p>
        </p:txBody>
      </p:sp>
      <p:sp>
        <p:nvSpPr>
          <p:cNvPr id="5" name="Rectangle 4"/>
          <p:cNvSpPr/>
          <p:nvPr/>
        </p:nvSpPr>
        <p:spPr>
          <a:xfrm>
            <a:off x="182880" y="1179576"/>
            <a:ext cx="8787384" cy="5276088"/>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Picture 5" descr="DirectionalButtons-LeftOnlyOnly.png"/>
          <p:cNvPicPr>
            <a:picLocks noChangeAspect="1"/>
          </p:cNvPicPr>
          <p:nvPr/>
        </p:nvPicPr>
        <p:blipFill>
          <a:blip r:embed="rId2" cstate="print"/>
          <a:stretch>
            <a:fillRect/>
          </a:stretch>
        </p:blipFill>
        <p:spPr>
          <a:xfrm>
            <a:off x="7837488" y="538163"/>
            <a:ext cx="752475" cy="3524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cstate="print"/>
          <a:stretch>
            <a:fillRect/>
          </a:stretch>
        </p:blipFill>
        <p:spPr>
          <a:xfrm>
            <a:off x="179294" y="491231"/>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539189" y="2074730"/>
            <a:ext cx="8185711" cy="3819829"/>
          </a:xfrm>
        </p:spPr>
        <p:txBody>
          <a:bodyPr>
            <a:normAutofit/>
          </a:bodyPr>
          <a:lstStyle>
            <a:lvl1pPr>
              <a:defRPr sz="20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pic>
        <p:nvPicPr>
          <p:cNvPr id="8" name="Picture 7" descr="Shaw Functional Logo.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8247059" y="5991509"/>
            <a:ext cx="477841" cy="37492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Alt.">
    <p:spTree>
      <p:nvGrpSpPr>
        <p:cNvPr id="1" name=""/>
        <p:cNvGrpSpPr/>
        <p:nvPr/>
      </p:nvGrpSpPr>
      <p:grpSpPr>
        <a:xfrm>
          <a:off x="0" y="0"/>
          <a:ext cx="0" cy="0"/>
          <a:chOff x="0" y="0"/>
          <a:chExt cx="0" cy="0"/>
        </a:xfrm>
      </p:grpSpPr>
      <p:pic>
        <p:nvPicPr>
          <p:cNvPr id="8" name="Picture 7" descr="wireframeOverlay-TCFull.png"/>
          <p:cNvPicPr>
            <a:picLocks noChangeAspect="1"/>
          </p:cNvPicPr>
          <p:nvPr/>
        </p:nvPicPr>
        <p:blipFill>
          <a:blip r:embed="rId2" cstate="print"/>
          <a:srcRect l="-198711"/>
          <a:stretch>
            <a:fillRect/>
          </a:stretch>
        </p:blipFill>
        <p:spPr>
          <a:xfrm>
            <a:off x="177999" y="1179576"/>
            <a:ext cx="8788373" cy="5276088"/>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1pPr>
              <a:buClrTx/>
              <a:defRPr>
                <a:solidFill>
                  <a:schemeClr val="bg1"/>
                </a:solidFill>
              </a:defRPr>
            </a:lvl1pPr>
            <a:lvl2pPr>
              <a:buClr>
                <a:schemeClr val="bg1">
                  <a:lumMod val="75000"/>
                </a:schemeClr>
              </a:buClr>
              <a:defRPr>
                <a:solidFill>
                  <a:schemeClr val="bg1"/>
                </a:solidFill>
              </a:defRPr>
            </a:lvl2pPr>
            <a:lvl3pPr>
              <a:buClrTx/>
              <a:defRPr>
                <a:solidFill>
                  <a:schemeClr val="bg1"/>
                </a:solidFill>
              </a:defRPr>
            </a:lvl3pPr>
            <a:lvl4pPr>
              <a:buClr>
                <a:schemeClr val="bg1">
                  <a:lumMod val="75000"/>
                </a:schemeClr>
              </a:buClr>
              <a:defRPr>
                <a:solidFill>
                  <a:schemeClr val="bg1"/>
                </a:solidFill>
              </a:defRPr>
            </a:lvl4pPr>
            <a:lvl5pPr>
              <a:buClrTx/>
              <a:defRPr>
                <a:solidFill>
                  <a:schemeClr val="bg1"/>
                </a:solidFill>
              </a:defRPr>
            </a:lvl5pPr>
            <a:lvl6pPr>
              <a:buClr>
                <a:schemeClr val="bg1">
                  <a:lumMod val="75000"/>
                </a:schemeClr>
              </a:buClr>
              <a:defRPr lang="en-US" sz="1800" kern="1200" dirty="0" smtClean="0">
                <a:solidFill>
                  <a:schemeClr val="bg1"/>
                </a:solidFill>
                <a:latin typeface="+mn-lt"/>
                <a:ea typeface="+mn-ea"/>
                <a:cs typeface="+mn-cs"/>
              </a:defRPr>
            </a:lvl6pPr>
            <a:lvl7pPr>
              <a:buClr>
                <a:schemeClr val="bg1"/>
              </a:buClr>
              <a:defRPr lang="en-US" sz="1800" kern="1200" dirty="0" smtClean="0">
                <a:solidFill>
                  <a:schemeClr val="bg1"/>
                </a:solidFill>
                <a:latin typeface="+mn-lt"/>
                <a:ea typeface="+mn-ea"/>
                <a:cs typeface="+mn-cs"/>
              </a:defRPr>
            </a:lvl7pPr>
            <a:lvl8pPr>
              <a:buClr>
                <a:schemeClr val="bg1">
                  <a:lumMod val="75000"/>
                </a:schemeClr>
              </a:buClr>
              <a:defRPr lang="en-US" sz="1800" kern="1200" dirty="0" smtClean="0">
                <a:solidFill>
                  <a:schemeClr val="bg1"/>
                </a:solidFill>
                <a:latin typeface="+mn-lt"/>
                <a:ea typeface="+mn-ea"/>
                <a:cs typeface="+mn-cs"/>
              </a:defRPr>
            </a:lvl8pPr>
            <a:lvl9pPr>
              <a:buClr>
                <a:schemeClr val="bg1"/>
              </a:buClr>
              <a:defRPr sz="1800" kern="1200" dirty="0">
                <a:solidFill>
                  <a:schemeClr val="bg1"/>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wireframeOverlay-SectionH.png"/>
          <p:cNvPicPr>
            <a:picLocks noChangeAspect="1"/>
          </p:cNvPicPr>
          <p:nvPr/>
        </p:nvPicPr>
        <p:blipFill>
          <a:blip r:embed="rId2" cstate="print"/>
          <a:srcRect r="-91875"/>
          <a:stretch>
            <a:fillRect/>
          </a:stretch>
        </p:blipFill>
        <p:spPr>
          <a:xfrm>
            <a:off x="182880" y="1179576"/>
            <a:ext cx="8785105" cy="5276088"/>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2133600" y="3429000"/>
            <a:ext cx="6591300" cy="1371600"/>
          </a:xfrm>
        </p:spPr>
        <p:txBody>
          <a:bodyPr anchor="b" anchorCtr="0"/>
          <a:lstStyle>
            <a:lvl1pPr algn="r">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2133600" y="4800599"/>
            <a:ext cx="6591300" cy="1066801"/>
          </a:xfrm>
        </p:spPr>
        <p:txBody>
          <a:bodyPr anchor="t" anchorCtr="0">
            <a:normAutofit/>
          </a:bodyPr>
          <a:lstStyle>
            <a:lvl1pPr marL="0" indent="0" algn="r">
              <a:spcBef>
                <a:spcPts val="30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wireframeOverlay-Content.png"/>
          <p:cNvPicPr>
            <a:picLocks noChangeAspect="1"/>
          </p:cNvPicPr>
          <p:nvPr/>
        </p:nvPicPr>
        <p:blipFill>
          <a:blip r:embed="rId2" cstate="print"/>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16859"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73214"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wireframeOverlay-Content.png"/>
          <p:cNvPicPr>
            <a:picLocks noChangeAspect="1"/>
          </p:cNvPicPr>
          <p:nvPr/>
        </p:nvPicPr>
        <p:blipFill>
          <a:blip r:embed="rId2" cstate="print"/>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16859"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16859"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73752"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752"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wireframeOverlay-Content.png"/>
          <p:cNvPicPr>
            <a:picLocks noChangeAspect="1"/>
          </p:cNvPicPr>
          <p:nvPr/>
        </p:nvPicPr>
        <p:blipFill>
          <a:blip r:embed="rId2" cstate="print"/>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wireframeOverlay-ContentCap.png"/>
          <p:cNvPicPr>
            <a:picLocks noChangeAspect="1"/>
          </p:cNvPicPr>
          <p:nvPr/>
        </p:nvPicPr>
        <p:blipFill>
          <a:blip r:embed="rId2" cstate="print"/>
          <a:srcRect b="-135871"/>
          <a:stretch>
            <a:fillRect/>
          </a:stretch>
        </p:blipFill>
        <p:spPr>
          <a:xfrm>
            <a:off x="182880" y="1179575"/>
            <a:ext cx="4228522" cy="5274037"/>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3697941" cy="1162050"/>
          </a:xfrm>
        </p:spPr>
        <p:txBody>
          <a:bodyPr anchor="b"/>
          <a:lstStyle>
            <a:lvl1pPr algn="l">
              <a:defRPr sz="28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612341" y="1600200"/>
            <a:ext cx="4101353" cy="4652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16859" y="2837329"/>
            <a:ext cx="3697941" cy="3415834"/>
          </a:xfrm>
        </p:spPr>
        <p:txBody>
          <a:bodyPr vert="horz" lIns="91440" tIns="45720" rIns="91440" bIns="45720" rtlCol="0">
            <a:normAutofit/>
          </a:bodyPr>
          <a:lstStyle>
            <a:lvl1pPr marL="0" indent="0">
              <a:spcBef>
                <a:spcPts val="600"/>
              </a:spcBef>
              <a:buNone/>
              <a:defRPr sz="1600" kern="1200">
                <a:solidFill>
                  <a:schemeClr val="bg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tx1">
                  <a:lumMod val="50000"/>
                  <a:lumOff val="50000"/>
                </a:schemeClr>
              </a:buClr>
              <a:buSzPct val="7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189" y="647700"/>
            <a:ext cx="8308975"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415925" y="2770188"/>
            <a:ext cx="8308975" cy="34782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50105" y="6454588"/>
            <a:ext cx="2398059" cy="228600"/>
          </a:xfrm>
          <a:prstGeom prst="rect">
            <a:avLst/>
          </a:prstGeom>
        </p:spPr>
        <p:txBody>
          <a:bodyPr vert="horz" lIns="91440" tIns="45720" rIns="91440" bIns="45720" rtlCol="0" anchor="ctr"/>
          <a:lstStyle>
            <a:lvl1pPr algn="r">
              <a:defRPr sz="1000">
                <a:solidFill>
                  <a:schemeClr val="tx1">
                    <a:lumMod val="75000"/>
                    <a:lumOff val="25000"/>
                  </a:schemeClr>
                </a:solidFill>
              </a:defRPr>
            </a:lvl1pPr>
          </a:lstStyle>
          <a:p>
            <a:fld id="{7CE38E4D-051A-41E1-86A4-E56916468FD0}" type="datetimeFigureOut">
              <a:rPr lang="en-US" smtClean="0"/>
              <a:pPr/>
              <a:t>10/16/2012</a:t>
            </a:fld>
            <a:endParaRPr lang="en-US"/>
          </a:p>
        </p:txBody>
      </p:sp>
      <p:sp>
        <p:nvSpPr>
          <p:cNvPr id="5" name="Footer Placeholder 4"/>
          <p:cNvSpPr>
            <a:spLocks noGrp="1"/>
          </p:cNvSpPr>
          <p:nvPr>
            <p:ph type="ftr" sz="quarter" idx="3"/>
          </p:nvPr>
        </p:nvSpPr>
        <p:spPr>
          <a:xfrm>
            <a:off x="259976" y="6454588"/>
            <a:ext cx="3657600" cy="228600"/>
          </a:xfrm>
          <a:prstGeom prst="rect">
            <a:avLst/>
          </a:prstGeom>
        </p:spPr>
        <p:txBody>
          <a:bodyPr vert="horz" lIns="91440" tIns="45720" rIns="91440" bIns="45720" rtlCol="0" anchor="ctr"/>
          <a:lstStyle>
            <a:lvl1pPr algn="l">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8382000" y="1219200"/>
            <a:ext cx="533400" cy="365125"/>
          </a:xfrm>
          <a:prstGeom prst="rect">
            <a:avLst/>
          </a:prstGeom>
        </p:spPr>
        <p:txBody>
          <a:bodyPr vert="horz" lIns="91440" tIns="45720" rIns="91440" bIns="45720" rtlCol="0" anchor="ctr"/>
          <a:lstStyle>
            <a:lvl1pPr algn="r">
              <a:defRPr sz="1200">
                <a:solidFill>
                  <a:schemeClr val="bg1"/>
                </a:solidFill>
              </a:defRPr>
            </a:lvl1pPr>
          </a:lstStyle>
          <a:p>
            <a:fld id="{886BB73A-582F-4420-9A14-CB10A2B2E5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spcBef>
          <a:spcPts val="2000"/>
        </a:spcBef>
        <a:buClr>
          <a:schemeClr val="tx1">
            <a:lumMod val="50000"/>
            <a:lumOff val="50000"/>
          </a:schemeClr>
        </a:buClr>
        <a:buSzPct val="70000"/>
        <a:buFont typeface="Wingdings" pitchFamily="2" charset="2"/>
        <a:buChar char="l"/>
        <a:defRPr sz="20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30388"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7400"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book.realworldhaskell.org/read/" TargetMode="External"/><Relationship Id="rId2" Type="http://schemas.openxmlformats.org/officeDocument/2006/relationships/hyperlink" Target="http://learnyouahaskell.com/chapters" TargetMode="External"/><Relationship Id="rId1" Type="http://schemas.openxmlformats.org/officeDocument/2006/relationships/slideLayout" Target="../slideLayouts/slideLayout2.xml"/><Relationship Id="rId5" Type="http://schemas.openxmlformats.org/officeDocument/2006/relationships/hyperlink" Target="http://www.youtube.com/watch?v=b9FagOVqxmI" TargetMode="External"/><Relationship Id="rId4" Type="http://schemas.openxmlformats.org/officeDocument/2006/relationships/hyperlink" Target="http://www.haskell.org/platfor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Nebulaeus/fnprogfun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7513" y="3810000"/>
            <a:ext cx="8307387" cy="1249564"/>
          </a:xfrm>
        </p:spPr>
        <p:txBody>
          <a:bodyPr>
            <a:normAutofit fontScale="92500" lnSpcReduction="10000"/>
          </a:bodyPr>
          <a:lstStyle/>
          <a:p>
            <a:pPr algn="r"/>
            <a:r>
              <a:rPr lang="en-US" sz="4200" b="1" dirty="0" smtClean="0"/>
              <a:t>Lunch and Learn I: October 2012</a:t>
            </a:r>
          </a:p>
          <a:p>
            <a:pPr algn="r"/>
            <a:r>
              <a:rPr lang="en-US" dirty="0" smtClean="0"/>
              <a:t>Introduction to Functional Programming</a:t>
            </a:r>
          </a:p>
          <a:p>
            <a:pPr algn="r"/>
            <a:r>
              <a:rPr lang="en-US" dirty="0" smtClean="0"/>
              <a:t>Chris Dunphy, Core Communications Applications</a:t>
            </a:r>
            <a:endParaRPr lang="en-US" dirty="0"/>
          </a:p>
        </p:txBody>
      </p:sp>
      <p:pic>
        <p:nvPicPr>
          <p:cNvPr id="4" name="Picture 3" descr="shawfun_logo.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39377" y="1577788"/>
            <a:ext cx="6807200" cy="2209800"/>
          </a:xfrm>
          <a:prstGeom prst="rect">
            <a:avLst/>
          </a:prstGeom>
        </p:spPr>
      </p:pic>
    </p:spTree>
    <p:extLst>
      <p:ext uri="{BB962C8B-B14F-4D97-AF65-F5344CB8AC3E}">
        <p14:creationId xmlns="" xmlns:p14="http://schemas.microsoft.com/office/powerpoint/2010/main" val="1873691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try Haskell?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Free eBooks!</a:t>
            </a:r>
          </a:p>
          <a:p>
            <a:pPr lvl="1"/>
            <a:r>
              <a:rPr lang="en-US" dirty="0" smtClean="0"/>
              <a:t>Learn you a Haskell for Great Good!</a:t>
            </a:r>
          </a:p>
          <a:p>
            <a:pPr lvl="2"/>
            <a:r>
              <a:rPr lang="en-US" dirty="0">
                <a:solidFill>
                  <a:srgbClr val="FF0000"/>
                </a:solidFill>
                <a:hlinkClick r:id="rId2"/>
              </a:rPr>
              <a:t>http://learnyouahaskell.com/</a:t>
            </a:r>
            <a:r>
              <a:rPr lang="en-US" dirty="0" smtClean="0">
                <a:solidFill>
                  <a:srgbClr val="FF0000"/>
                </a:solidFill>
                <a:hlinkClick r:id="rId2"/>
              </a:rPr>
              <a:t>chapters</a:t>
            </a:r>
            <a:endParaRPr lang="en-US" dirty="0" smtClean="0">
              <a:solidFill>
                <a:srgbClr val="FF0000"/>
              </a:solidFill>
            </a:endParaRPr>
          </a:p>
          <a:p>
            <a:pPr lvl="1"/>
            <a:r>
              <a:rPr lang="en-US" dirty="0" smtClean="0"/>
              <a:t>Real World Haskell</a:t>
            </a:r>
          </a:p>
          <a:p>
            <a:pPr lvl="2"/>
            <a:r>
              <a:rPr lang="en-US" dirty="0">
                <a:hlinkClick r:id="rId3"/>
              </a:rPr>
              <a:t>http://book.realworldhaskell.org/read</a:t>
            </a:r>
            <a:r>
              <a:rPr lang="en-US" dirty="0" smtClean="0">
                <a:hlinkClick r:id="rId3"/>
              </a:rPr>
              <a:t>/</a:t>
            </a:r>
            <a:endParaRPr lang="en-US" dirty="0" smtClean="0"/>
          </a:p>
          <a:p>
            <a:pPr lvl="1"/>
            <a:r>
              <a:rPr lang="en-US" dirty="0" smtClean="0"/>
              <a:t>Get Haskell Platform easily for your machine</a:t>
            </a:r>
          </a:p>
          <a:p>
            <a:pPr lvl="1"/>
            <a:r>
              <a:rPr lang="en-US" dirty="0" smtClean="0"/>
              <a:t>Linux:</a:t>
            </a:r>
          </a:p>
          <a:p>
            <a:pPr lvl="2"/>
            <a:r>
              <a:rPr lang="en-US" sz="1600" dirty="0" smtClean="0">
                <a:latin typeface="Consolas"/>
                <a:cs typeface="Consolas"/>
              </a:rPr>
              <a:t>$ </a:t>
            </a:r>
            <a:r>
              <a:rPr lang="en-US" sz="1600" dirty="0" err="1" smtClean="0">
                <a:latin typeface="Consolas"/>
                <a:cs typeface="Consolas"/>
              </a:rPr>
              <a:t>sudo</a:t>
            </a:r>
            <a:r>
              <a:rPr lang="en-US" sz="1600" dirty="0" smtClean="0">
                <a:latin typeface="Consolas"/>
                <a:cs typeface="Consolas"/>
              </a:rPr>
              <a:t> apt-get install </a:t>
            </a:r>
            <a:r>
              <a:rPr lang="en-US" sz="1600" dirty="0" err="1" smtClean="0">
                <a:latin typeface="Consolas"/>
                <a:cs typeface="Consolas"/>
              </a:rPr>
              <a:t>haskell</a:t>
            </a:r>
            <a:r>
              <a:rPr lang="en-US" sz="1600" dirty="0" smtClean="0">
                <a:latin typeface="Consolas"/>
                <a:cs typeface="Consolas"/>
              </a:rPr>
              <a:t>-platform</a:t>
            </a:r>
          </a:p>
          <a:p>
            <a:pPr lvl="2"/>
            <a:r>
              <a:rPr lang="en-US" sz="1600" dirty="0" smtClean="0">
                <a:latin typeface="Consolas"/>
                <a:cs typeface="Consolas"/>
              </a:rPr>
              <a:t>$ </a:t>
            </a:r>
            <a:r>
              <a:rPr lang="en-US" sz="1600" dirty="0" err="1" smtClean="0">
                <a:latin typeface="Consolas"/>
                <a:cs typeface="Consolas"/>
              </a:rPr>
              <a:t>sudo</a:t>
            </a:r>
            <a:r>
              <a:rPr lang="en-US" sz="1600" dirty="0" smtClean="0">
                <a:latin typeface="Consolas"/>
                <a:cs typeface="Consolas"/>
              </a:rPr>
              <a:t> yum install </a:t>
            </a:r>
            <a:r>
              <a:rPr lang="en-US" sz="1600" dirty="0" err="1" smtClean="0">
                <a:latin typeface="Consolas"/>
                <a:cs typeface="Consolas"/>
              </a:rPr>
              <a:t>haskell</a:t>
            </a:r>
            <a:r>
              <a:rPr lang="en-US" sz="1600" dirty="0" smtClean="0">
                <a:latin typeface="Consolas"/>
                <a:cs typeface="Consolas"/>
              </a:rPr>
              <a:t>-platform</a:t>
            </a:r>
          </a:p>
          <a:p>
            <a:pPr lvl="1"/>
            <a:r>
              <a:rPr lang="en-US" dirty="0" smtClean="0"/>
              <a:t>Windows or Mac:</a:t>
            </a:r>
          </a:p>
          <a:p>
            <a:pPr lvl="2"/>
            <a:r>
              <a:rPr lang="en-US" dirty="0" smtClean="0"/>
              <a:t>Get </a:t>
            </a:r>
            <a:r>
              <a:rPr lang="en-US" dirty="0"/>
              <a:t>the platform here: </a:t>
            </a:r>
            <a:r>
              <a:rPr lang="en-US" dirty="0">
                <a:hlinkClick r:id="rId4"/>
              </a:rPr>
              <a:t>http://www.haskell.org/platform</a:t>
            </a:r>
            <a:r>
              <a:rPr lang="en-US" dirty="0" smtClean="0">
                <a:hlinkClick r:id="rId4"/>
              </a:rPr>
              <a:t>/</a:t>
            </a:r>
            <a:endParaRPr lang="en-US" dirty="0" smtClean="0"/>
          </a:p>
          <a:p>
            <a:pPr lvl="1"/>
            <a:r>
              <a:rPr lang="en-US" dirty="0" smtClean="0"/>
              <a:t>Cool video introduction: </a:t>
            </a:r>
          </a:p>
          <a:p>
            <a:pPr lvl="2"/>
            <a:r>
              <a:rPr lang="en-US" dirty="0">
                <a:hlinkClick r:id="rId5"/>
              </a:rPr>
              <a:t>http://www.youtube.com/watch?v=</a:t>
            </a:r>
            <a:r>
              <a:rPr lang="en-US" dirty="0" smtClean="0">
                <a:hlinkClick r:id="rId5"/>
              </a:rPr>
              <a:t>b9FagOVqxmI</a:t>
            </a:r>
            <a:endParaRPr lang="en-US" dirty="0" smtClean="0"/>
          </a:p>
          <a:p>
            <a:pPr lvl="1"/>
            <a:endParaRPr lang="en-US" dirty="0"/>
          </a:p>
          <a:p>
            <a:pPr lvl="1"/>
            <a:endParaRPr lang="en-US" dirty="0" smtClean="0"/>
          </a:p>
          <a:p>
            <a:endParaRPr lang="en-US" dirty="0"/>
          </a:p>
        </p:txBody>
      </p:sp>
    </p:spTree>
    <p:extLst>
      <p:ext uri="{BB962C8B-B14F-4D97-AF65-F5344CB8AC3E}">
        <p14:creationId xmlns="" xmlns:p14="http://schemas.microsoft.com/office/powerpoint/2010/main" val="2526408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My example code </a:t>
            </a:r>
            <a:r>
              <a:rPr lang="en-US" dirty="0" smtClean="0"/>
              <a:t>(along with this slide deck) has </a:t>
            </a:r>
            <a:r>
              <a:rPr lang="en-US" dirty="0" smtClean="0"/>
              <a:t>been posted to </a:t>
            </a:r>
            <a:r>
              <a:rPr lang="en-US" dirty="0" err="1" smtClean="0"/>
              <a:t>Github</a:t>
            </a:r>
            <a:r>
              <a:rPr lang="en-US" dirty="0" smtClean="0"/>
              <a:t> </a:t>
            </a:r>
            <a:r>
              <a:rPr lang="en-US" dirty="0" smtClean="0"/>
              <a:t>at:</a:t>
            </a:r>
          </a:p>
          <a:p>
            <a:pPr lvl="1"/>
            <a:r>
              <a:rPr lang="en-US" dirty="0" smtClean="0">
                <a:hlinkClick r:id="rId2"/>
              </a:rPr>
              <a:t>https://github.com/Nebulaeus/fnprogfun1</a:t>
            </a:r>
            <a:endParaRPr lang="en-US" dirty="0" smtClean="0"/>
          </a:p>
          <a:p>
            <a:r>
              <a:rPr lang="en-US" dirty="0" smtClean="0"/>
              <a:t>Thanks for coming.  We hope to see you again next month!</a:t>
            </a:r>
            <a:endParaRPr lang="en-US" dirty="0"/>
          </a:p>
        </p:txBody>
      </p:sp>
      <p:pic>
        <p:nvPicPr>
          <p:cNvPr id="1030" name="Picture 6" descr="C:\Users\cdunphy\AppData\Local\Microsoft\Windows\Temporary Internet Files\Content.IE5\5YFOUQSJ\MC900441498[1].png"/>
          <p:cNvPicPr>
            <a:picLocks noChangeAspect="1" noChangeArrowheads="1"/>
          </p:cNvPicPr>
          <p:nvPr/>
        </p:nvPicPr>
        <p:blipFill>
          <a:blip r:embed="rId3" cstate="print"/>
          <a:srcRect/>
          <a:stretch>
            <a:fillRect/>
          </a:stretch>
        </p:blipFill>
        <p:spPr bwMode="auto">
          <a:xfrm>
            <a:off x="6681216" y="246628"/>
            <a:ext cx="1828102" cy="1828102"/>
          </a:xfrm>
          <a:prstGeom prst="rect">
            <a:avLst/>
          </a:prstGeom>
          <a:noFill/>
        </p:spPr>
      </p:pic>
    </p:spTree>
    <p:extLst>
      <p:ext uri="{BB962C8B-B14F-4D97-AF65-F5344CB8AC3E}">
        <p14:creationId xmlns="" xmlns:p14="http://schemas.microsoft.com/office/powerpoint/2010/main" val="1090242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normAutofit fontScale="92500"/>
          </a:bodyPr>
          <a:lstStyle/>
          <a:p>
            <a:r>
              <a:rPr lang="en-US" dirty="0" smtClean="0"/>
              <a:t>One of the most enjoyable aspects of working as a software developer is learning new things.</a:t>
            </a:r>
          </a:p>
          <a:p>
            <a:r>
              <a:rPr lang="en-US" dirty="0" smtClean="0"/>
              <a:t>Functional programming, which has been popular in academia for a very long time, is becoming more popular in mainstream circles for a variety of reasons.</a:t>
            </a:r>
          </a:p>
          <a:p>
            <a:r>
              <a:rPr lang="en-US" dirty="0" smtClean="0"/>
              <a:t>I am new to FP, but what I am learning is very exciting.  It is just awesome to write programs in FP!</a:t>
            </a:r>
          </a:p>
          <a:p>
            <a:r>
              <a:rPr lang="en-US" dirty="0" smtClean="0"/>
              <a:t>My hope for these lunch and learns is to share knowledge on this subject and perhaps learn something from one of you in the audience!</a:t>
            </a:r>
          </a:p>
          <a:p>
            <a:r>
              <a:rPr lang="en-US" dirty="0" smtClean="0"/>
              <a:t>I want to get you excited about Functional Programming!</a:t>
            </a:r>
            <a:endParaRPr lang="en-US" dirty="0"/>
          </a:p>
        </p:txBody>
      </p:sp>
    </p:spTree>
    <p:extLst>
      <p:ext uri="{BB962C8B-B14F-4D97-AF65-F5344CB8AC3E}">
        <p14:creationId xmlns="" xmlns:p14="http://schemas.microsoft.com/office/powerpoint/2010/main" val="3206459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Lunch and Learn Series</a:t>
            </a:r>
            <a:endParaRPr lang="en-US" dirty="0"/>
          </a:p>
        </p:txBody>
      </p:sp>
      <p:sp>
        <p:nvSpPr>
          <p:cNvPr id="3" name="Content Placeholder 2"/>
          <p:cNvSpPr>
            <a:spLocks noGrp="1"/>
          </p:cNvSpPr>
          <p:nvPr>
            <p:ph idx="1"/>
          </p:nvPr>
        </p:nvSpPr>
        <p:spPr/>
        <p:txBody>
          <a:bodyPr/>
          <a:lstStyle/>
          <a:p>
            <a:r>
              <a:rPr lang="en-US" dirty="0" smtClean="0"/>
              <a:t>Today’s Agenda</a:t>
            </a:r>
          </a:p>
          <a:p>
            <a:pPr lvl="1"/>
            <a:r>
              <a:rPr lang="en-US" dirty="0"/>
              <a:t>A brief overview of functional programming with some basic examples in the Haskell programming language</a:t>
            </a:r>
            <a:r>
              <a:rPr lang="en-US" dirty="0" smtClean="0"/>
              <a:t>.</a:t>
            </a:r>
          </a:p>
          <a:p>
            <a:pPr lvl="1"/>
            <a:r>
              <a:rPr lang="en-US" dirty="0"/>
              <a:t>Why FP is worth learning and how these lunch and learns are going to be a lot of fun</a:t>
            </a:r>
            <a:r>
              <a:rPr lang="en-US" dirty="0" smtClean="0"/>
              <a:t>!</a:t>
            </a:r>
          </a:p>
          <a:p>
            <a:pPr lvl="1"/>
            <a:r>
              <a:rPr lang="en-US" dirty="0" smtClean="0"/>
              <a:t>But First!</a:t>
            </a:r>
          </a:p>
          <a:p>
            <a:pPr lvl="2"/>
            <a:r>
              <a:rPr lang="en-US" dirty="0" smtClean="0"/>
              <a:t>How you can help by presenting your ideas and experiences with FP.</a:t>
            </a:r>
          </a:p>
          <a:p>
            <a:pPr lvl="2"/>
            <a:endParaRPr lang="en-US" dirty="0"/>
          </a:p>
          <a:p>
            <a:pPr lvl="2"/>
            <a:r>
              <a:rPr lang="en-US" dirty="0" smtClean="0"/>
              <a:t>If you wish to present at a future session contact me:</a:t>
            </a:r>
          </a:p>
          <a:p>
            <a:pPr lvl="3"/>
            <a:r>
              <a:rPr lang="en-US" i="1" dirty="0" smtClean="0">
                <a:solidFill>
                  <a:schemeClr val="bg2">
                    <a:lumMod val="50000"/>
                  </a:schemeClr>
                </a:solidFill>
              </a:rPr>
              <a:t>&lt;</a:t>
            </a:r>
            <a:r>
              <a:rPr lang="en-US" i="1" dirty="0" err="1" smtClean="0">
                <a:solidFill>
                  <a:schemeClr val="bg2">
                    <a:lumMod val="50000"/>
                  </a:schemeClr>
                </a:solidFill>
              </a:rPr>
              <a:t>chris.dunphy@sjrb.ca</a:t>
            </a:r>
            <a:r>
              <a:rPr lang="en-US" i="1" dirty="0" smtClean="0">
                <a:solidFill>
                  <a:schemeClr val="bg2">
                    <a:lumMod val="50000"/>
                  </a:schemeClr>
                </a:solidFill>
              </a:rPr>
              <a:t>&gt;</a:t>
            </a:r>
            <a:endParaRPr lang="en-US" i="1" dirty="0">
              <a:solidFill>
                <a:schemeClr val="bg2">
                  <a:lumMod val="50000"/>
                </a:schemeClr>
              </a:solidFill>
            </a:endParaRPr>
          </a:p>
        </p:txBody>
      </p:sp>
      <p:pic>
        <p:nvPicPr>
          <p:cNvPr id="8" name="Picture 7" descr="AA042190.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217834" y="349251"/>
            <a:ext cx="1218522" cy="1854036"/>
          </a:xfrm>
          <a:prstGeom prst="rect">
            <a:avLst/>
          </a:prstGeom>
        </p:spPr>
      </p:pic>
    </p:spTree>
    <p:extLst>
      <p:ext uri="{BB962C8B-B14F-4D97-AF65-F5344CB8AC3E}">
        <p14:creationId xmlns="" xmlns:p14="http://schemas.microsoft.com/office/powerpoint/2010/main" val="885906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for Future Sessions</a:t>
            </a:r>
            <a:endParaRPr lang="en-US" dirty="0"/>
          </a:p>
        </p:txBody>
      </p:sp>
      <p:sp>
        <p:nvSpPr>
          <p:cNvPr id="3" name="Content Placeholder 2"/>
          <p:cNvSpPr>
            <a:spLocks noGrp="1"/>
          </p:cNvSpPr>
          <p:nvPr>
            <p:ph idx="1"/>
          </p:nvPr>
        </p:nvSpPr>
        <p:spPr/>
        <p:txBody>
          <a:bodyPr/>
          <a:lstStyle/>
          <a:p>
            <a:r>
              <a:rPr lang="en-US" dirty="0" smtClean="0"/>
              <a:t>Functional programming concepts and idioms</a:t>
            </a:r>
          </a:p>
          <a:p>
            <a:pPr lvl="1"/>
            <a:r>
              <a:rPr lang="en-US" dirty="0" smtClean="0"/>
              <a:t>Higher order functions, currying, pattern matching, functional algorithms, monads, etc.</a:t>
            </a:r>
          </a:p>
          <a:p>
            <a:pPr lvl="1"/>
            <a:r>
              <a:rPr lang="en-US" dirty="0" smtClean="0"/>
              <a:t>Actors and other functional approaches to concurrency.</a:t>
            </a:r>
          </a:p>
          <a:p>
            <a:r>
              <a:rPr lang="en-US" dirty="0" smtClean="0"/>
              <a:t>Functional programming languages</a:t>
            </a:r>
          </a:p>
          <a:p>
            <a:pPr lvl="1"/>
            <a:r>
              <a:rPr lang="en-US" dirty="0" smtClean="0"/>
              <a:t>Any functional language!</a:t>
            </a:r>
          </a:p>
          <a:p>
            <a:pPr lvl="1"/>
            <a:r>
              <a:rPr lang="en-US" dirty="0" smtClean="0"/>
              <a:t>Also, how functional concepts can help us write better programs in imperative languages like C#, C++, or Java.</a:t>
            </a:r>
          </a:p>
          <a:p>
            <a:r>
              <a:rPr lang="en-US" dirty="0" smtClean="0"/>
              <a:t>Demos, talks, or relevant videos on YouTube are all welcome!</a:t>
            </a:r>
          </a:p>
        </p:txBody>
      </p:sp>
      <p:pic>
        <p:nvPicPr>
          <p:cNvPr id="3074" name="Picture 2" descr="C:\Users\cdunphy\AppData\Local\Microsoft\Windows\Temporary Internet Files\Content.IE5\5YFOUQSJ\MC900279226[1].wmf"/>
          <p:cNvPicPr>
            <a:picLocks noChangeAspect="1" noChangeArrowheads="1"/>
          </p:cNvPicPr>
          <p:nvPr/>
        </p:nvPicPr>
        <p:blipFill>
          <a:blip r:embed="rId2" cstate="print"/>
          <a:srcRect/>
          <a:stretch>
            <a:fillRect/>
          </a:stretch>
        </p:blipFill>
        <p:spPr bwMode="auto">
          <a:xfrm>
            <a:off x="6859588" y="298450"/>
            <a:ext cx="1520825" cy="1817688"/>
          </a:xfrm>
          <a:prstGeom prst="rect">
            <a:avLst/>
          </a:prstGeom>
          <a:noFill/>
        </p:spPr>
      </p:pic>
    </p:spTree>
    <p:extLst>
      <p:ext uri="{BB962C8B-B14F-4D97-AF65-F5344CB8AC3E}">
        <p14:creationId xmlns="" xmlns:p14="http://schemas.microsoft.com/office/powerpoint/2010/main" val="2190666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Functional </a:t>
            </a:r>
            <a:r>
              <a:rPr lang="en-US" sz="3200" dirty="0" smtClean="0"/>
              <a:t>Programming</a:t>
            </a:r>
            <a:endParaRPr lang="en-US" sz="3200" dirty="0"/>
          </a:p>
        </p:txBody>
      </p:sp>
      <p:sp>
        <p:nvSpPr>
          <p:cNvPr id="3" name="Content Placeholder 2"/>
          <p:cNvSpPr>
            <a:spLocks noGrp="1"/>
          </p:cNvSpPr>
          <p:nvPr>
            <p:ph idx="1"/>
          </p:nvPr>
        </p:nvSpPr>
        <p:spPr/>
        <p:txBody>
          <a:bodyPr>
            <a:normAutofit/>
          </a:bodyPr>
          <a:lstStyle/>
          <a:p>
            <a:r>
              <a:rPr lang="en-US" dirty="0" smtClean="0"/>
              <a:t>How many in the audience today are familiar with functional programming?</a:t>
            </a:r>
          </a:p>
          <a:p>
            <a:r>
              <a:rPr lang="en-US" dirty="0" smtClean="0"/>
              <a:t>My definition:</a:t>
            </a:r>
          </a:p>
          <a:p>
            <a:pPr lvl="1"/>
            <a:r>
              <a:rPr lang="en-US" i="1" dirty="0" smtClean="0"/>
              <a:t>Functional programming is a method of software development that separates (and minimizes) the parts of the program that use side effects and mutable state (I/O for example) from pure functions which do not use mutable state at all.  FP also emphasizes the use of higher order functions to solve complex problems by building complex functions out of much simpler ones.</a:t>
            </a:r>
          </a:p>
        </p:txBody>
      </p:sp>
    </p:spTree>
    <p:extLst>
      <p:ext uri="{BB962C8B-B14F-4D97-AF65-F5344CB8AC3E}">
        <p14:creationId xmlns="" xmlns:p14="http://schemas.microsoft.com/office/powerpoint/2010/main" val="31177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FP matters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Concurrency!</a:t>
            </a:r>
          </a:p>
          <a:p>
            <a:pPr lvl="1"/>
            <a:r>
              <a:rPr lang="en-US" dirty="0" smtClean="0"/>
              <a:t>It turns out that eliminating mutable state from most of your program makes writing concurrent software much easier!</a:t>
            </a:r>
          </a:p>
          <a:p>
            <a:r>
              <a:rPr lang="en-US" dirty="0" smtClean="0"/>
              <a:t>Conciseness!</a:t>
            </a:r>
          </a:p>
          <a:p>
            <a:pPr lvl="1"/>
            <a:r>
              <a:rPr lang="en-US" dirty="0" smtClean="0"/>
              <a:t>Functional programming tends to be very concise and extremely expressive.  Less code means less bugs and you often can often understand the programmer’s intent more easily.</a:t>
            </a:r>
          </a:p>
          <a:p>
            <a:r>
              <a:rPr lang="en-US" dirty="0" smtClean="0"/>
              <a:t>Correctness!</a:t>
            </a:r>
          </a:p>
          <a:p>
            <a:pPr lvl="1"/>
            <a:r>
              <a:rPr lang="en-US" dirty="0" smtClean="0"/>
              <a:t>Pure functions never change from underneath you.  They are easier to reason about and make your programs more predictable.  Pure functions have no side effects whatsoever.  FP separates the pure functions from the parts of the program which cannot be pure (I/O and stuff like that).</a:t>
            </a:r>
          </a:p>
          <a:p>
            <a:r>
              <a:rPr lang="en-US" dirty="0" smtClean="0"/>
              <a:t>It’s Different!</a:t>
            </a:r>
          </a:p>
          <a:p>
            <a:pPr lvl="1"/>
            <a:r>
              <a:rPr lang="en-US" dirty="0" smtClean="0"/>
              <a:t>If you are like me, you’ll like the fact that programming with FP is very different.  You have to approach things very differently.  This stretches your mind and helps you to approach your craft from a fresh angle.</a:t>
            </a:r>
            <a:endParaRPr lang="en-US" dirty="0"/>
          </a:p>
        </p:txBody>
      </p:sp>
      <p:pic>
        <p:nvPicPr>
          <p:cNvPr id="4099" name="Picture 3" descr="C:\Users\cdunphy\AppData\Local\Microsoft\Windows\Temporary Internet Files\Content.IE5\5YFOUQSJ\MC900322449[1].wmf"/>
          <p:cNvPicPr>
            <a:picLocks noChangeAspect="1" noChangeArrowheads="1"/>
          </p:cNvPicPr>
          <p:nvPr/>
        </p:nvPicPr>
        <p:blipFill>
          <a:blip r:embed="rId2" cstate="print"/>
          <a:srcRect/>
          <a:stretch>
            <a:fillRect/>
          </a:stretch>
        </p:blipFill>
        <p:spPr bwMode="auto">
          <a:xfrm>
            <a:off x="6461760" y="326220"/>
            <a:ext cx="2063242" cy="1748510"/>
          </a:xfrm>
          <a:prstGeom prst="rect">
            <a:avLst/>
          </a:prstGeom>
          <a:noFill/>
        </p:spPr>
      </p:pic>
    </p:spTree>
    <p:extLst>
      <p:ext uri="{BB962C8B-B14F-4D97-AF65-F5344CB8AC3E}">
        <p14:creationId xmlns="" xmlns:p14="http://schemas.microsoft.com/office/powerpoint/2010/main" val="67570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Functional Programming Languages</a:t>
            </a:r>
            <a:endParaRPr lang="en-US" dirty="0"/>
          </a:p>
        </p:txBody>
      </p:sp>
      <p:pic>
        <p:nvPicPr>
          <p:cNvPr id="7" name="Picture 6" descr="clojure.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39443" y="2318008"/>
            <a:ext cx="2754032" cy="806736"/>
          </a:xfrm>
          <a:prstGeom prst="rect">
            <a:avLst/>
          </a:prstGeom>
        </p:spPr>
      </p:pic>
      <p:pic>
        <p:nvPicPr>
          <p:cNvPr id="9" name="Picture 8" descr="haskell-logo.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306351" y="2331920"/>
            <a:ext cx="3096969" cy="792824"/>
          </a:xfrm>
          <a:prstGeom prst="rect">
            <a:avLst/>
          </a:prstGeom>
        </p:spPr>
      </p:pic>
      <p:pic>
        <p:nvPicPr>
          <p:cNvPr id="10" name="Picture 9" descr="scala-logo.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44369" y="3627070"/>
            <a:ext cx="2659744" cy="789611"/>
          </a:xfrm>
          <a:prstGeom prst="rect">
            <a:avLst/>
          </a:prstGeom>
        </p:spPr>
      </p:pic>
      <p:pic>
        <p:nvPicPr>
          <p:cNvPr id="11" name="Picture 10" descr="Erlang_logo.png"/>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025873" y="4912886"/>
            <a:ext cx="1378240" cy="1171504"/>
          </a:xfrm>
          <a:prstGeom prst="rect">
            <a:avLst/>
          </a:prstGeom>
        </p:spPr>
      </p:pic>
      <p:pic>
        <p:nvPicPr>
          <p:cNvPr id="12" name="Picture 11" descr="Fsharplogo.jpg"/>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4817848" y="4762759"/>
            <a:ext cx="2202719" cy="1321631"/>
          </a:xfrm>
          <a:prstGeom prst="rect">
            <a:avLst/>
          </a:prstGeom>
        </p:spPr>
      </p:pic>
      <p:sp>
        <p:nvSpPr>
          <p:cNvPr id="8" name="Rectangle 7"/>
          <p:cNvSpPr/>
          <p:nvPr/>
        </p:nvSpPr>
        <p:spPr>
          <a:xfrm>
            <a:off x="5504680" y="3493351"/>
            <a:ext cx="2925802" cy="923330"/>
          </a:xfrm>
          <a:prstGeom prst="rect">
            <a:avLst/>
          </a:prstGeom>
          <a:noFill/>
        </p:spPr>
        <p:txBody>
          <a:bodyPr wrap="none" lIns="91440" tIns="45720" rIns="91440" bIns="45720">
            <a:spAutoFit/>
          </a:bodyPr>
          <a:lstStyle/>
          <a:p>
            <a:pPr algn="ctr"/>
            <a:r>
              <a:rPr lang="el-GR"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λ</a:t>
            </a: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Scheme</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 xmlns:p14="http://schemas.microsoft.com/office/powerpoint/2010/main" val="3380746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Influenced by FP</a:t>
            </a:r>
            <a:endParaRPr lang="en-US" dirty="0"/>
          </a:p>
        </p:txBody>
      </p:sp>
      <p:pic>
        <p:nvPicPr>
          <p:cNvPr id="15" name="Picture 14" descr="CSharp.jpg"/>
          <p:cNvPicPr>
            <a:picLocks noChangeAspect="1"/>
          </p:cNvPicPr>
          <p:nvPr/>
        </p:nvPicPr>
        <p:blipFill>
          <a:blip r:embed="rId2" cstate="print"/>
          <a:stretch>
            <a:fillRect/>
          </a:stretch>
        </p:blipFill>
        <p:spPr>
          <a:xfrm>
            <a:off x="6710298" y="3539109"/>
            <a:ext cx="1579375" cy="1999488"/>
          </a:xfrm>
          <a:prstGeom prst="rect">
            <a:avLst/>
          </a:prstGeom>
        </p:spPr>
      </p:pic>
      <p:pic>
        <p:nvPicPr>
          <p:cNvPr id="16" name="Picture 15" descr="ruby.png"/>
          <p:cNvPicPr>
            <a:picLocks noChangeAspect="1"/>
          </p:cNvPicPr>
          <p:nvPr/>
        </p:nvPicPr>
        <p:blipFill>
          <a:blip r:embed="rId3" cstate="print"/>
          <a:stretch>
            <a:fillRect/>
          </a:stretch>
        </p:blipFill>
        <p:spPr>
          <a:xfrm>
            <a:off x="888111" y="4402455"/>
            <a:ext cx="1352550" cy="1552575"/>
          </a:xfrm>
          <a:prstGeom prst="rect">
            <a:avLst/>
          </a:prstGeom>
        </p:spPr>
      </p:pic>
      <p:pic>
        <p:nvPicPr>
          <p:cNvPr id="17" name="Picture 16" descr="d.jpg"/>
          <p:cNvPicPr>
            <a:picLocks noChangeAspect="1"/>
          </p:cNvPicPr>
          <p:nvPr/>
        </p:nvPicPr>
        <p:blipFill>
          <a:blip r:embed="rId4" cstate="print"/>
          <a:stretch>
            <a:fillRect/>
          </a:stretch>
        </p:blipFill>
        <p:spPr>
          <a:xfrm>
            <a:off x="1590850" y="2234184"/>
            <a:ext cx="1714500" cy="1304925"/>
          </a:xfrm>
          <a:prstGeom prst="rect">
            <a:avLst/>
          </a:prstGeom>
        </p:spPr>
      </p:pic>
      <p:pic>
        <p:nvPicPr>
          <p:cNvPr id="18" name="Picture 17" descr="614px-Groovy-logo.svg.png"/>
          <p:cNvPicPr>
            <a:picLocks noChangeAspect="1"/>
          </p:cNvPicPr>
          <p:nvPr/>
        </p:nvPicPr>
        <p:blipFill>
          <a:blip r:embed="rId5" cstate="print"/>
          <a:stretch>
            <a:fillRect/>
          </a:stretch>
        </p:blipFill>
        <p:spPr>
          <a:xfrm>
            <a:off x="2875232" y="4402455"/>
            <a:ext cx="3188890" cy="1578864"/>
          </a:xfrm>
          <a:prstGeom prst="rect">
            <a:avLst/>
          </a:prstGeom>
        </p:spPr>
      </p:pic>
      <p:pic>
        <p:nvPicPr>
          <p:cNvPr id="19" name="Picture 18" descr="486px-Python_logo.svg.png"/>
          <p:cNvPicPr>
            <a:picLocks noChangeAspect="1"/>
          </p:cNvPicPr>
          <p:nvPr/>
        </p:nvPicPr>
        <p:blipFill>
          <a:blip r:embed="rId6" cstate="print"/>
          <a:stretch>
            <a:fillRect/>
          </a:stretch>
        </p:blipFill>
        <p:spPr>
          <a:xfrm>
            <a:off x="4577650" y="2302764"/>
            <a:ext cx="2972943" cy="880872"/>
          </a:xfrm>
          <a:prstGeom prst="rect">
            <a:avLst/>
          </a:prstGeom>
        </p:spPr>
      </p:pic>
    </p:spTree>
    <p:extLst>
      <p:ext uri="{BB962C8B-B14F-4D97-AF65-F5344CB8AC3E}">
        <p14:creationId xmlns="" xmlns:p14="http://schemas.microsoft.com/office/powerpoint/2010/main" val="3380746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Overview of FP</a:t>
            </a:r>
            <a:endParaRPr lang="en-US" dirty="0"/>
          </a:p>
        </p:txBody>
      </p:sp>
      <p:sp>
        <p:nvSpPr>
          <p:cNvPr id="3" name="Content Placeholder 2"/>
          <p:cNvSpPr>
            <a:spLocks noGrp="1"/>
          </p:cNvSpPr>
          <p:nvPr>
            <p:ph idx="1"/>
          </p:nvPr>
        </p:nvSpPr>
        <p:spPr/>
        <p:txBody>
          <a:bodyPr/>
          <a:lstStyle/>
          <a:p>
            <a:r>
              <a:rPr lang="en-US" dirty="0" smtClean="0"/>
              <a:t>Immutable state</a:t>
            </a:r>
          </a:p>
          <a:p>
            <a:r>
              <a:rPr lang="en-US" dirty="0" smtClean="0"/>
              <a:t>Recursion</a:t>
            </a:r>
          </a:p>
          <a:p>
            <a:r>
              <a:rPr lang="en-US" dirty="0" smtClean="0"/>
              <a:t>Higher order functions</a:t>
            </a:r>
          </a:p>
          <a:p>
            <a:r>
              <a:rPr lang="en-US" dirty="0" smtClean="0"/>
              <a:t>Currying</a:t>
            </a:r>
          </a:p>
          <a:p>
            <a:r>
              <a:rPr lang="en-US" dirty="0" smtClean="0"/>
              <a:t>Pattern Matching</a:t>
            </a:r>
          </a:p>
          <a:p>
            <a:endParaRPr lang="en-US" dirty="0" smtClean="0"/>
          </a:p>
          <a:p>
            <a:endParaRPr lang="en-US" dirty="0" smtClean="0"/>
          </a:p>
          <a:p>
            <a:endParaRPr lang="en-US" dirty="0"/>
          </a:p>
        </p:txBody>
      </p:sp>
    </p:spTree>
    <p:extLst>
      <p:ext uri="{BB962C8B-B14F-4D97-AF65-F5344CB8AC3E}">
        <p14:creationId xmlns="" xmlns:p14="http://schemas.microsoft.com/office/powerpoint/2010/main" val="196370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po">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po">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Expo">
      <a:fillStyleLst>
        <a:solidFill>
          <a:schemeClr val="phClr"/>
        </a:solidFill>
        <a:gradFill rotWithShape="1">
          <a:gsLst>
            <a:gs pos="0">
              <a:schemeClr val="phClr">
                <a:tint val="100000"/>
                <a:satMod val="130000"/>
              </a:schemeClr>
            </a:gs>
            <a:gs pos="100000">
              <a:schemeClr val="phClr">
                <a:tint val="50000"/>
                <a:satMod val="150000"/>
              </a:schemeClr>
            </a:gs>
          </a:gsLst>
          <a:lin ang="16200000" scaled="1"/>
        </a:gradFill>
        <a:gradFill rotWithShape="1">
          <a:gsLst>
            <a:gs pos="0">
              <a:schemeClr val="phClr">
                <a:shade val="93000"/>
                <a:satMod val="130000"/>
              </a:schemeClr>
            </a:gs>
            <a:gs pos="60000">
              <a:schemeClr val="phClr">
                <a:tint val="80000"/>
                <a:shade val="93000"/>
                <a:satMod val="130000"/>
              </a:schemeClr>
            </a:gs>
            <a:gs pos="100000">
              <a:schemeClr val="phClr">
                <a:tint val="50000"/>
                <a:shade val="94000"/>
                <a:alpha val="100000"/>
                <a:satMod val="135000"/>
              </a:schemeClr>
            </a:gs>
          </a:gsLst>
          <a:lin ang="16200000" scaled="0"/>
        </a:gra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34925" cap="flat" cmpd="sng" algn="ctr">
          <a:gradFill>
            <a:gsLst>
              <a:gs pos="0">
                <a:schemeClr val="accent1">
                  <a:lumMod val="40000"/>
                  <a:lumOff val="60000"/>
                </a:schemeClr>
              </a:gs>
              <a:gs pos="50000">
                <a:schemeClr val="accent1"/>
              </a:gs>
              <a:gs pos="100000">
                <a:schemeClr val="accent1">
                  <a:lumMod val="50000"/>
                </a:schemeClr>
              </a:gs>
            </a:gsLst>
            <a:lin ang="18600000" scaled="0"/>
          </a:gradFill>
          <a:prstDash val="solid"/>
        </a:ln>
      </a:lnStyleLst>
      <a:effectStyleLst>
        <a:effectStyle>
          <a:effectLst/>
        </a:effectStyle>
        <a:effectStyle>
          <a:effectLst>
            <a:innerShdw blurRad="50800" dist="25400" dir="13500000">
              <a:srgbClr val="C0C0C0">
                <a:alpha val="75000"/>
              </a:srgbClr>
            </a:innerShdw>
            <a:outerShdw blurRad="63500" dist="38100" dir="5400000" sx="105000" sy="105000" algn="br" rotWithShape="0">
              <a:srgbClr val="000000">
                <a:alpha val="30000"/>
              </a:srgbClr>
            </a:outerShdw>
          </a:effectLst>
        </a:effectStyle>
        <a:effectStyle>
          <a:effectLst>
            <a:innerShdw blurRad="50800" dist="25400" dir="16200000">
              <a:srgbClr val="C0C0C0">
                <a:alpha val="75000"/>
              </a:srgbClr>
            </a:innerShdw>
            <a:reflection blurRad="63500" stA="40000" endPos="50000" dist="127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a:blip xmlns:r="http://schemas.openxmlformats.org/officeDocument/2006/relationships" r:embed="rId1"/>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Expo.thmx</Template>
  <TotalTime>271</TotalTime>
  <Words>632</Words>
  <Application>Microsoft Office PowerPoint</Application>
  <PresentationFormat>On-screen Show (4:3)</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Expo</vt:lpstr>
      <vt:lpstr>Slide 1</vt:lpstr>
      <vt:lpstr>Welcome!</vt:lpstr>
      <vt:lpstr>Lunch and Learn Series</vt:lpstr>
      <vt:lpstr>Topics for Future Sessions</vt:lpstr>
      <vt:lpstr>Introduction to Functional Programming</vt:lpstr>
      <vt:lpstr>Why FP matters</vt:lpstr>
      <vt:lpstr>Some Functional Programming Languages</vt:lpstr>
      <vt:lpstr>Influenced by FP</vt:lpstr>
      <vt:lpstr>Quick Overview of FP</vt:lpstr>
      <vt:lpstr>Want to try Haskell?</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Dunphy</dc:creator>
  <cp:lastModifiedBy>Shaw Cablesystems G.P.</cp:lastModifiedBy>
  <cp:revision>53</cp:revision>
  <dcterms:created xsi:type="dcterms:W3CDTF">2012-10-16T01:29:49Z</dcterms:created>
  <dcterms:modified xsi:type="dcterms:W3CDTF">2012-10-16T16:53:40Z</dcterms:modified>
</cp:coreProperties>
</file>