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398" r:id="rId2"/>
    <p:sldId id="405" r:id="rId3"/>
    <p:sldId id="406" r:id="rId4"/>
    <p:sldId id="423" r:id="rId5"/>
    <p:sldId id="424" r:id="rId6"/>
    <p:sldId id="407" r:id="rId7"/>
    <p:sldId id="425" r:id="rId8"/>
    <p:sldId id="426" r:id="rId9"/>
    <p:sldId id="408" r:id="rId10"/>
    <p:sldId id="427" r:id="rId11"/>
    <p:sldId id="428" r:id="rId12"/>
    <p:sldId id="429" r:id="rId13"/>
    <p:sldId id="431" r:id="rId14"/>
    <p:sldId id="430" r:id="rId15"/>
  </p:sldIdLst>
  <p:sldSz cx="9144000" cy="6858000" type="screen4x3"/>
  <p:notesSz cx="6797675" cy="9872663"/>
  <p:custShowLst>
    <p:custShow name="Cut-down version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CC"/>
    <a:srgbClr val="0000FF"/>
    <a:srgbClr val="A1A1FF"/>
    <a:srgbClr val="E2E2FF"/>
    <a:srgbClr val="008080"/>
    <a:srgbClr val="E1F4FF"/>
    <a:srgbClr val="84B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2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554" y="-9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0" tIns="45105" rIns="90210" bIns="45105" numCol="1" anchor="t" anchorCtr="0" compatLnSpc="1">
            <a:prstTxWarp prst="textNoShape">
              <a:avLst/>
            </a:prstTxWarp>
          </a:bodyPr>
          <a:lstStyle>
            <a:lvl1pPr defTabSz="90170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x-none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0" tIns="45105" rIns="90210" bIns="45105" numCol="1" anchor="t" anchorCtr="0" compatLnSpc="1">
            <a:prstTxWarp prst="textNoShape">
              <a:avLst/>
            </a:prstTxWarp>
          </a:bodyPr>
          <a:lstStyle>
            <a:lvl1pPr algn="r" defTabSz="90170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x-none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0" tIns="45105" rIns="90210" bIns="45105" numCol="1" anchor="b" anchorCtr="0" compatLnSpc="1">
            <a:prstTxWarp prst="textNoShape">
              <a:avLst/>
            </a:prstTxWarp>
          </a:bodyPr>
          <a:lstStyle>
            <a:lvl1pPr defTabSz="90170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x-none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7895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0" tIns="45105" rIns="90210" bIns="45105" numCol="1" anchor="b" anchorCtr="0" compatLnSpc="1">
            <a:prstTxWarp prst="textNoShape">
              <a:avLst/>
            </a:prstTxWarp>
          </a:bodyPr>
          <a:lstStyle>
            <a:lvl1pPr algn="r" defTabSz="901700">
              <a:defRPr sz="1200"/>
            </a:lvl1pPr>
          </a:lstStyle>
          <a:p>
            <a:fld id="{4668D2E5-B29B-4F05-BD23-E90B8F1461B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37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0" tIns="45105" rIns="90210" bIns="45105" numCol="1" anchor="t" anchorCtr="0" compatLnSpc="1">
            <a:prstTxWarp prst="textNoShape">
              <a:avLst/>
            </a:prstTxWarp>
          </a:bodyPr>
          <a:lstStyle>
            <a:lvl1pPr defTabSz="90170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x-non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0" tIns="45105" rIns="90210" bIns="45105" numCol="1" anchor="t" anchorCtr="0" compatLnSpc="1">
            <a:prstTxWarp prst="textNoShape">
              <a:avLst/>
            </a:prstTxWarp>
          </a:bodyPr>
          <a:lstStyle>
            <a:lvl1pPr algn="r" defTabSz="90170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x-non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0" tIns="45105" rIns="90210" bIns="451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noProof="0" smtClean="0"/>
              <a:t>Klicken Sie, um die Formate des Vorlagentextes zu bearbeiten</a:t>
            </a:r>
          </a:p>
          <a:p>
            <a:pPr lvl="1"/>
            <a:r>
              <a:rPr lang="en-US" altLang="x-none" noProof="0" smtClean="0"/>
              <a:t>Zweite Ebene</a:t>
            </a:r>
          </a:p>
          <a:p>
            <a:pPr lvl="2"/>
            <a:r>
              <a:rPr lang="en-US" altLang="x-none" noProof="0" smtClean="0"/>
              <a:t>Dritte Ebene</a:t>
            </a:r>
          </a:p>
          <a:p>
            <a:pPr lvl="3"/>
            <a:r>
              <a:rPr lang="en-US" altLang="x-none" noProof="0" smtClean="0"/>
              <a:t>Vierte Ebene</a:t>
            </a:r>
          </a:p>
          <a:p>
            <a:pPr lvl="4"/>
            <a:r>
              <a:rPr lang="en-US" altLang="x-non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0" tIns="45105" rIns="90210" bIns="45105" numCol="1" anchor="b" anchorCtr="0" compatLnSpc="1">
            <a:prstTxWarp prst="textNoShape">
              <a:avLst/>
            </a:prstTxWarp>
          </a:bodyPr>
          <a:lstStyle>
            <a:lvl1pPr defTabSz="90170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x-non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7895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0" tIns="45105" rIns="90210" bIns="45105" numCol="1" anchor="b" anchorCtr="0" compatLnSpc="1">
            <a:prstTxWarp prst="textNoShape">
              <a:avLst/>
            </a:prstTxWarp>
          </a:bodyPr>
          <a:lstStyle>
            <a:lvl1pPr algn="r" defTabSz="901700">
              <a:defRPr sz="1200"/>
            </a:lvl1pPr>
          </a:lstStyle>
          <a:p>
            <a:fld id="{DAFD0496-F13B-4D84-A3D6-321AD957E79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22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17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17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17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17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6AF76C-8867-4366-8FD0-BEAE2CADD507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6763"/>
            <a:ext cx="4902200" cy="367665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672013"/>
            <a:ext cx="4970462" cy="444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55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0496-F13B-4D84-A3D6-321AD957E79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3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0496-F13B-4D84-A3D6-321AD957E79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4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0496-F13B-4D84-A3D6-321AD957E79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9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0496-F13B-4D84-A3D6-321AD957E79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98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0496-F13B-4D84-A3D6-321AD957E79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0496-F13B-4D84-A3D6-321AD957E7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31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0496-F13B-4D84-A3D6-321AD957E7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4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0496-F13B-4D84-A3D6-321AD957E7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69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0496-F13B-4D84-A3D6-321AD957E7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5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0496-F13B-4D84-A3D6-321AD957E79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9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0496-F13B-4D84-A3D6-321AD957E79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0496-F13B-4D84-A3D6-321AD957E79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71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0496-F13B-4D84-A3D6-321AD957E79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4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03238" y="330200"/>
            <a:ext cx="3184525" cy="588963"/>
            <a:chOff x="317" y="208"/>
            <a:chExt cx="2006" cy="371"/>
          </a:xfrm>
        </p:grpSpPr>
        <p:pic>
          <p:nvPicPr>
            <p:cNvPr id="5" name="Picture 12" descr="tud_logo_rgb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551"/>
            <a:stretch>
              <a:fillRect/>
            </a:stretch>
          </p:blipFill>
          <p:spPr bwMode="auto">
            <a:xfrm>
              <a:off x="317" y="208"/>
              <a:ext cx="49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3"/>
            <p:cNvSpPr>
              <a:spLocks noChangeAspect="1" noChangeArrowheads="1"/>
            </p:cNvSpPr>
            <p:nvPr userDrawn="1"/>
          </p:nvSpPr>
          <p:spPr bwMode="auto">
            <a:xfrm>
              <a:off x="745" y="249"/>
              <a:ext cx="15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nl-NL" sz="1600">
                  <a:ea typeface="ヒラギノ角ゴ Pro W3" charset="-128"/>
                </a:rPr>
                <a:t>technische universität dortmund</a:t>
              </a: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4859338" y="333375"/>
            <a:ext cx="3886200" cy="565150"/>
            <a:chOff x="3094" y="204"/>
            <a:chExt cx="2448" cy="356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3094" y="238"/>
              <a:ext cx="244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/>
              <a:r>
                <a:rPr lang="nl-NL" sz="1500" dirty="0">
                  <a:ea typeface="ヒラギノ角ゴ Pro W3" charset="-128"/>
                </a:rPr>
                <a:t>fakultät für </a:t>
              </a:r>
              <a:r>
                <a:rPr lang="nl-NL" sz="1500" dirty="0" smtClean="0">
                  <a:ea typeface="ヒラギノ角ゴ Pro W3" charset="-128"/>
                </a:rPr>
                <a:t>informatik</a:t>
              </a:r>
              <a:endParaRPr lang="nl-NL" sz="1500" dirty="0">
                <a:ea typeface="ヒラギノ角ゴ Pro W3" charset="-128"/>
              </a:endParaRPr>
            </a:p>
          </p:txBody>
        </p:sp>
        <p:pic>
          <p:nvPicPr>
            <p:cNvPr id="9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1" r="71880" b="44702"/>
            <a:stretch>
              <a:fillRect/>
            </a:stretch>
          </p:blipFill>
          <p:spPr bwMode="auto">
            <a:xfrm>
              <a:off x="3888" y="204"/>
              <a:ext cx="432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394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ym typeface="Symbol" charset="2"/>
              </a:defRPr>
            </a:lvl1pPr>
          </a:lstStyle>
          <a:p>
            <a:r>
              <a:rPr lang="en-US" dirty="0">
                <a:sym typeface="Symbol" charset="2"/>
              </a:rPr>
              <a:t></a:t>
            </a:r>
          </a:p>
        </p:txBody>
      </p:sp>
      <p:sp>
        <p:nvSpPr>
          <p:cNvPr id="423946" name="Rectangle 1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83099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err="1" smtClean="0"/>
              <a:t>Matthäus</a:t>
            </a:r>
            <a:r>
              <a:rPr lang="en-US" dirty="0" smtClean="0"/>
              <a:t> </a:t>
            </a:r>
            <a:r>
              <a:rPr lang="en-US" dirty="0" err="1" smtClean="0"/>
              <a:t>Poloczek</a:t>
            </a:r>
            <a:endParaRPr lang="en-US" dirty="0"/>
          </a:p>
          <a:p>
            <a:r>
              <a:rPr lang="en-US" dirty="0"/>
              <a:t>TU Dortmund, </a:t>
            </a:r>
            <a:r>
              <a:rPr lang="en-US" dirty="0" err="1" smtClean="0"/>
              <a:t>Fakultät</a:t>
            </a:r>
            <a:r>
              <a:rPr lang="en-US" dirty="0" smtClean="0"/>
              <a:t> </a:t>
            </a:r>
            <a:r>
              <a:rPr lang="en-US" dirty="0" err="1" smtClean="0"/>
              <a:t>Informatik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0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15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3425" y="71438"/>
            <a:ext cx="1854200" cy="3359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1438"/>
            <a:ext cx="5410200" cy="3359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0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11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68413"/>
            <a:ext cx="3632200" cy="2162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5425" y="1268413"/>
            <a:ext cx="3632200" cy="2162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30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6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191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335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1438"/>
            <a:ext cx="68421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Klicken Sie, um das Titelformat zu bearbeiten</a:t>
            </a:r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413"/>
            <a:ext cx="74168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Klicken Sie, um die Formate des Vorlagentextes zu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22936" name="Text Box 24"/>
          <p:cNvSpPr txBox="1">
            <a:spLocks noChangeArrowheads="1"/>
          </p:cNvSpPr>
          <p:nvPr/>
        </p:nvSpPr>
        <p:spPr bwMode="auto">
          <a:xfrm>
            <a:off x="7848600" y="6507163"/>
            <a:ext cx="1127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600">
                <a:latin typeface="Arial Unicode MS" panose="020B0604020202020204" pitchFamily="34" charset="-128"/>
                <a:sym typeface="Symbol" panose="05050102010706020507" pitchFamily="18" charset="2"/>
              </a:rPr>
              <a:t> </a:t>
            </a:r>
            <a:r>
              <a:rPr lang="en-US" sz="1600">
                <a:sym typeface="Symbol" panose="05050102010706020507" pitchFamily="18" charset="2"/>
              </a:rPr>
              <a:t>-  </a:t>
            </a:r>
            <a:fld id="{35FF242A-F512-4DA2-9483-51389A71273A}" type="slidenum">
              <a:rPr lang="en-US" sz="1600">
                <a:sym typeface="Symbol" panose="05050102010706020507" pitchFamily="18" charset="2"/>
              </a:rPr>
              <a:pPr algn="r" eaLnBrk="1" hangingPunct="1">
                <a:spcBef>
                  <a:spcPct val="50000"/>
                </a:spcBef>
              </a:pPr>
              <a:t>‹Nr.›</a:t>
            </a:fld>
            <a:r>
              <a:rPr lang="en-US" sz="1600">
                <a:sym typeface="Symbol" panose="05050102010706020507" pitchFamily="18" charset="2"/>
              </a:rPr>
              <a:t> -</a:t>
            </a:r>
            <a:endParaRPr lang="en-US" sz="1600"/>
          </a:p>
        </p:txBody>
      </p:sp>
      <p:grpSp>
        <p:nvGrpSpPr>
          <p:cNvPr id="1029" name="Group 25"/>
          <p:cNvGrpSpPr>
            <a:grpSpLocks/>
          </p:cNvGrpSpPr>
          <p:nvPr/>
        </p:nvGrpSpPr>
        <p:grpSpPr bwMode="auto">
          <a:xfrm>
            <a:off x="395288" y="6437313"/>
            <a:ext cx="2039937" cy="457200"/>
            <a:chOff x="385" y="4055"/>
            <a:chExt cx="1285" cy="288"/>
          </a:xfrm>
        </p:grpSpPr>
        <p:pic>
          <p:nvPicPr>
            <p:cNvPr id="1038" name="Picture 26" descr="tud_logo_rgb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551"/>
            <a:stretch>
              <a:fillRect/>
            </a:stretch>
          </p:blipFill>
          <p:spPr bwMode="auto">
            <a:xfrm>
              <a:off x="385" y="4089"/>
              <a:ext cx="30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2939" name="Text Box 27"/>
            <p:cNvSpPr txBox="1">
              <a:spLocks noChangeArrowheads="1"/>
            </p:cNvSpPr>
            <p:nvPr userDrawn="1"/>
          </p:nvSpPr>
          <p:spPr bwMode="auto">
            <a:xfrm>
              <a:off x="634" y="4055"/>
              <a:ext cx="10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x-none" sz="1200" dirty="0" err="1" smtClean="0"/>
                <a:t>technische</a:t>
              </a:r>
              <a:r>
                <a:rPr lang="en-US" altLang="x-none" sz="1200" dirty="0" smtClean="0"/>
                <a:t> </a:t>
              </a:r>
              <a:r>
                <a:rPr lang="en-US" altLang="x-none" sz="1200" dirty="0" err="1" smtClean="0"/>
                <a:t>universität</a:t>
              </a:r>
              <a:endParaRPr lang="en-US" altLang="x-none" sz="1200" dirty="0" smtClean="0"/>
            </a:p>
            <a:p>
              <a:pPr eaLnBrk="1" hangingPunct="1">
                <a:defRPr/>
              </a:pPr>
              <a:r>
                <a:rPr lang="en-US" altLang="x-none" sz="1200" dirty="0" err="1" smtClean="0"/>
                <a:t>dortmund</a:t>
              </a:r>
              <a:endParaRPr lang="en-US" altLang="x-none" sz="1200" dirty="0" smtClean="0"/>
            </a:p>
          </p:txBody>
        </p:sp>
      </p:grpSp>
      <p:sp>
        <p:nvSpPr>
          <p:cNvPr id="1030" name="Line 28"/>
          <p:cNvSpPr>
            <a:spLocks noChangeShapeType="1"/>
          </p:cNvSpPr>
          <p:nvPr/>
        </p:nvSpPr>
        <p:spPr bwMode="auto">
          <a:xfrm>
            <a:off x="250825" y="6453188"/>
            <a:ext cx="8642350" cy="0"/>
          </a:xfrm>
          <a:prstGeom prst="line">
            <a:avLst/>
          </a:prstGeom>
          <a:noFill/>
          <a:ln w="38100">
            <a:solidFill>
              <a:srgbClr val="84B81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de-DE"/>
          </a:p>
        </p:txBody>
      </p:sp>
      <p:sp>
        <p:nvSpPr>
          <p:cNvPr id="1031" name="Line 29"/>
          <p:cNvSpPr>
            <a:spLocks noChangeShapeType="1"/>
          </p:cNvSpPr>
          <p:nvPr/>
        </p:nvSpPr>
        <p:spPr bwMode="auto">
          <a:xfrm>
            <a:off x="250825" y="1125538"/>
            <a:ext cx="8642350" cy="0"/>
          </a:xfrm>
          <a:prstGeom prst="line">
            <a:avLst/>
          </a:prstGeom>
          <a:noFill/>
          <a:ln w="38100">
            <a:solidFill>
              <a:srgbClr val="84B8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2" name="Line 30"/>
          <p:cNvSpPr>
            <a:spLocks noChangeShapeType="1"/>
          </p:cNvSpPr>
          <p:nvPr/>
        </p:nvSpPr>
        <p:spPr bwMode="auto">
          <a:xfrm>
            <a:off x="0" y="-6350"/>
            <a:ext cx="9144000" cy="0"/>
          </a:xfrm>
          <a:prstGeom prst="line">
            <a:avLst/>
          </a:prstGeom>
          <a:noFill/>
          <a:ln w="38100">
            <a:solidFill>
              <a:srgbClr val="84B81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033" name="Group 31"/>
          <p:cNvGrpSpPr>
            <a:grpSpLocks/>
          </p:cNvGrpSpPr>
          <p:nvPr/>
        </p:nvGrpSpPr>
        <p:grpSpPr bwMode="auto">
          <a:xfrm>
            <a:off x="2770188" y="6437313"/>
            <a:ext cx="1819275" cy="457200"/>
            <a:chOff x="1746" y="4055"/>
            <a:chExt cx="1146" cy="288"/>
          </a:xfrm>
        </p:grpSpPr>
        <p:pic>
          <p:nvPicPr>
            <p:cNvPr id="1036" name="Picture 32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1" r="71880" b="44702"/>
            <a:stretch>
              <a:fillRect/>
            </a:stretch>
          </p:blipFill>
          <p:spPr bwMode="auto">
            <a:xfrm>
              <a:off x="1746" y="4110"/>
              <a:ext cx="25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2945" name="Text Box 33"/>
            <p:cNvSpPr txBox="1">
              <a:spLocks noChangeArrowheads="1"/>
            </p:cNvSpPr>
            <p:nvPr userDrawn="1"/>
          </p:nvSpPr>
          <p:spPr bwMode="auto">
            <a:xfrm>
              <a:off x="1972" y="4055"/>
              <a:ext cx="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x-none" sz="1200" dirty="0" err="1" smtClean="0"/>
                <a:t>fakultät</a:t>
              </a:r>
              <a:r>
                <a:rPr lang="en-US" altLang="x-none" sz="1200" dirty="0" smtClean="0"/>
                <a:t> </a:t>
              </a:r>
              <a:r>
                <a:rPr lang="en-US" altLang="x-none" sz="1200" dirty="0" err="1" smtClean="0"/>
                <a:t>für</a:t>
              </a:r>
              <a:r>
                <a:rPr lang="en-US" altLang="x-none" sz="1200" dirty="0" smtClean="0"/>
                <a:t> </a:t>
              </a:r>
              <a:r>
                <a:rPr lang="en-US" altLang="x-none" sz="1200" dirty="0" err="1" smtClean="0"/>
                <a:t>informatik</a:t>
              </a:r>
              <a:endParaRPr lang="en-US" altLang="x-none" sz="1200" dirty="0" smtClean="0"/>
            </a:p>
          </p:txBody>
        </p:sp>
      </p:grpSp>
      <p:sp>
        <p:nvSpPr>
          <p:cNvPr id="422946" name="Text Box 34"/>
          <p:cNvSpPr txBox="1">
            <a:spLocks noChangeArrowheads="1"/>
          </p:cNvSpPr>
          <p:nvPr/>
        </p:nvSpPr>
        <p:spPr bwMode="auto">
          <a:xfrm>
            <a:off x="4572000" y="6437313"/>
            <a:ext cx="2735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altLang="x-none" sz="1200" baseline="0" dirty="0" smtClean="0">
                <a:sym typeface="Symbol" pitchFamily="18" charset="2"/>
              </a:rPr>
              <a:t>VeCTvgrO</a:t>
            </a:r>
            <a:r>
              <a:rPr lang="en-US" altLang="x-none" sz="1200" baseline="0" dirty="0" smtClean="0">
                <a:sym typeface="Symbol" pitchFamily="18" charset="2"/>
              </a:rPr>
              <a:t/>
            </a:r>
            <a:br>
              <a:rPr lang="en-US" altLang="x-none" sz="1200" baseline="0" dirty="0" smtClean="0">
                <a:sym typeface="Symbol" pitchFamily="18" charset="2"/>
              </a:rPr>
            </a:br>
            <a:r>
              <a:rPr lang="en-US" altLang="x-none" sz="1200" baseline="0" dirty="0" err="1" smtClean="0">
                <a:sym typeface="Symbol" pitchFamily="18" charset="2"/>
              </a:rPr>
              <a:t>Matthäus</a:t>
            </a:r>
            <a:r>
              <a:rPr lang="en-US" altLang="x-none" sz="1200" baseline="0" dirty="0" smtClean="0">
                <a:sym typeface="Symbol" pitchFamily="18" charset="2"/>
              </a:rPr>
              <a:t> </a:t>
            </a:r>
            <a:r>
              <a:rPr lang="en-US" altLang="x-none" sz="1200" baseline="0" dirty="0" err="1" smtClean="0">
                <a:sym typeface="Symbol" pitchFamily="18" charset="2"/>
              </a:rPr>
              <a:t>Poloczek</a:t>
            </a:r>
            <a:endParaRPr lang="en-US" altLang="x-none" sz="1200" dirty="0" smtClean="0">
              <a:sym typeface="Symbol" pitchFamily="18" charset="2"/>
            </a:endParaRPr>
          </a:p>
        </p:txBody>
      </p:sp>
      <p:sp>
        <p:nvSpPr>
          <p:cNvPr id="422947" name="Text Box 35"/>
          <p:cNvSpPr txBox="1">
            <a:spLocks noChangeArrowheads="1"/>
          </p:cNvSpPr>
          <p:nvPr/>
        </p:nvSpPr>
        <p:spPr bwMode="auto">
          <a:xfrm>
            <a:off x="7632700" y="0"/>
            <a:ext cx="15113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de-DE" altLang="x-none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444500" indent="-265113" algn="l" rtl="0" eaLnBrk="0" fontAlgn="base" hangingPunct="0">
        <a:spcBef>
          <a:spcPct val="0"/>
        </a:spcBef>
        <a:spcAft>
          <a:spcPct val="0"/>
        </a:spcAft>
        <a:buClr>
          <a:srgbClr val="84B818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ヒラギノ角ゴ Pro W3" charset="-128"/>
        </a:defRPr>
      </a:lvl2pPr>
      <a:lvl3pPr marL="892175" indent="-268288" algn="l" rtl="0" eaLnBrk="0" fontAlgn="base" hangingPunct="0">
        <a:spcBef>
          <a:spcPct val="0"/>
        </a:spcBef>
        <a:spcAft>
          <a:spcPct val="0"/>
        </a:spcAft>
        <a:buClr>
          <a:srgbClr val="84B818"/>
        </a:buClr>
        <a:buChar char="•"/>
        <a:defRPr sz="2400">
          <a:solidFill>
            <a:schemeClr val="tx1"/>
          </a:solidFill>
          <a:latin typeface="+mn-lt"/>
          <a:ea typeface="ヒラギノ角ゴ Pro W3" charset="-128"/>
        </a:defRPr>
      </a:lvl3pPr>
      <a:lvl4pPr marL="1343025" indent="-269875" algn="l" rtl="0" eaLnBrk="0" fontAlgn="base" hangingPunct="0">
        <a:spcBef>
          <a:spcPct val="0"/>
        </a:spcBef>
        <a:spcAft>
          <a:spcPct val="0"/>
        </a:spcAft>
        <a:buClr>
          <a:srgbClr val="84B818"/>
        </a:buClr>
        <a:buChar char="-"/>
        <a:defRPr sz="2000">
          <a:solidFill>
            <a:schemeClr val="tx1"/>
          </a:solidFill>
          <a:latin typeface="+mn-lt"/>
          <a:ea typeface="ヒラギノ角ゴ Pro W3" charset="-128"/>
        </a:defRPr>
      </a:lvl4pPr>
      <a:lvl5pPr marL="1795463" indent="-268288" algn="l" rtl="0" eaLnBrk="0" fontAlgn="base" hangingPunct="0">
        <a:spcBef>
          <a:spcPct val="0"/>
        </a:spcBef>
        <a:spcAft>
          <a:spcPct val="0"/>
        </a:spcAft>
        <a:buClr>
          <a:srgbClr val="84B818"/>
        </a:buClr>
        <a:buChar char="»"/>
        <a:defRPr sz="2000">
          <a:solidFill>
            <a:schemeClr val="tx1"/>
          </a:solidFill>
          <a:latin typeface="+mn-lt"/>
          <a:ea typeface="ヒラギノ角ゴ Pro W3" charset="-128"/>
        </a:defRPr>
      </a:lvl5pPr>
      <a:lvl6pPr marL="2252663" indent="-268288" algn="l" rtl="0" fontAlgn="base">
        <a:spcBef>
          <a:spcPct val="0"/>
        </a:spcBef>
        <a:spcAft>
          <a:spcPct val="0"/>
        </a:spcAft>
        <a:buClr>
          <a:srgbClr val="84B818"/>
        </a:buClr>
        <a:buChar char="»"/>
        <a:defRPr sz="2000">
          <a:solidFill>
            <a:schemeClr val="tx1"/>
          </a:solidFill>
          <a:latin typeface="+mn-lt"/>
          <a:ea typeface="ヒラギノ角ゴ Pro W3" charset="-128"/>
        </a:defRPr>
      </a:lvl6pPr>
      <a:lvl7pPr marL="2709863" indent="-268288" algn="l" rtl="0" fontAlgn="base">
        <a:spcBef>
          <a:spcPct val="0"/>
        </a:spcBef>
        <a:spcAft>
          <a:spcPct val="0"/>
        </a:spcAft>
        <a:buClr>
          <a:srgbClr val="84B818"/>
        </a:buClr>
        <a:buChar char="»"/>
        <a:defRPr sz="2000">
          <a:solidFill>
            <a:schemeClr val="tx1"/>
          </a:solidFill>
          <a:latin typeface="+mn-lt"/>
          <a:ea typeface="ヒラギノ角ゴ Pro W3" charset="-128"/>
        </a:defRPr>
      </a:lvl7pPr>
      <a:lvl8pPr marL="3167063" indent="-268288" algn="l" rtl="0" fontAlgn="base">
        <a:spcBef>
          <a:spcPct val="0"/>
        </a:spcBef>
        <a:spcAft>
          <a:spcPct val="0"/>
        </a:spcAft>
        <a:buClr>
          <a:srgbClr val="84B818"/>
        </a:buClr>
        <a:buChar char="»"/>
        <a:defRPr sz="2000">
          <a:solidFill>
            <a:schemeClr val="tx1"/>
          </a:solidFill>
          <a:latin typeface="+mn-lt"/>
          <a:ea typeface="ヒラギノ角ゴ Pro W3" charset="-128"/>
        </a:defRPr>
      </a:lvl8pPr>
      <a:lvl9pPr marL="3624263" indent="-268288" algn="l" rtl="0" fontAlgn="base">
        <a:spcBef>
          <a:spcPct val="0"/>
        </a:spcBef>
        <a:spcAft>
          <a:spcPct val="0"/>
        </a:spcAft>
        <a:buClr>
          <a:srgbClr val="84B818"/>
        </a:buClr>
        <a:buChar char="»"/>
        <a:defRPr sz="20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2133790"/>
            <a:ext cx="7848600" cy="1569660"/>
          </a:xfrm>
          <a:noFill/>
        </p:spPr>
        <p:txBody>
          <a:bodyPr>
            <a:spAutoFit/>
          </a:bodyPr>
          <a:lstStyle/>
          <a:p>
            <a:pPr algn="ctr" eaLnBrk="1" hangingPunct="1"/>
            <a:r>
              <a:rPr lang="de-DE" sz="3200" dirty="0">
                <a:solidFill>
                  <a:srgbClr val="FF0000"/>
                </a:solidFill>
                <a:sym typeface="Symbol" panose="05050102010706020507" pitchFamily="18" charset="2"/>
              </a:rPr>
              <a:t>Vollautomatischer explorativer Crawler-Test von</a:t>
            </a:r>
            <a:br>
              <a:rPr lang="de-DE" sz="3200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de-DE" sz="3200" dirty="0">
                <a:solidFill>
                  <a:srgbClr val="FF0000"/>
                </a:solidFill>
                <a:sym typeface="Symbol" panose="05050102010706020507" pitchFamily="18" charset="2"/>
              </a:rPr>
              <a:t>grafischen Oberflächen</a:t>
            </a:r>
            <a:endParaRPr lang="en-US" sz="32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4076700"/>
            <a:ext cx="6840538" cy="95410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 dirty="0" err="1" smtClean="0"/>
              <a:t>Matthäus</a:t>
            </a:r>
            <a:r>
              <a:rPr lang="en-US" sz="2800" dirty="0" smtClean="0"/>
              <a:t> </a:t>
            </a:r>
            <a:r>
              <a:rPr lang="en-US" sz="2800" dirty="0" err="1" smtClean="0"/>
              <a:t>Poloczek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e-Spirit AG, TU Dortmund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1438"/>
            <a:ext cx="8642350" cy="10191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Ansatz</a:t>
            </a:r>
            <a:r>
              <a:rPr lang="en-US" dirty="0"/>
              <a:t> “</a:t>
            </a:r>
            <a:r>
              <a:rPr lang="en-US" dirty="0" err="1"/>
              <a:t>VeCTvgro</a:t>
            </a:r>
            <a:r>
              <a:rPr lang="en-US" dirty="0"/>
              <a:t>”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283575" cy="4339650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endParaRPr lang="de-DE" dirty="0" smtClean="0"/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Verhalten je nach Typ Bedienelement vorsehen</a:t>
            </a:r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Knöpfe und Menüs werden betätigt</a:t>
            </a:r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Kippschalter werden umgelegt</a:t>
            </a:r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Textfelder werden mit einer Auswahl diabolischer Strings beschossen</a:t>
            </a:r>
          </a:p>
          <a:p>
            <a:pPr lvl="1" eaLnBrk="1" hangingPunct="1">
              <a:spcBef>
                <a:spcPts val="1200"/>
              </a:spcBef>
            </a:pPr>
            <a:endParaRPr lang="de-DE" dirty="0" smtClean="0"/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Aufklappende Fenster und Pop-ups werden ebenfalls durchsucht und abgearbeitet</a:t>
            </a:r>
          </a:p>
        </p:txBody>
      </p:sp>
    </p:spTree>
    <p:extLst>
      <p:ext uri="{BB962C8B-B14F-4D97-AF65-F5344CB8AC3E}">
        <p14:creationId xmlns:p14="http://schemas.microsoft.com/office/powerpoint/2010/main" val="14737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1438"/>
            <a:ext cx="8642350" cy="10191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Ansatz</a:t>
            </a:r>
            <a:r>
              <a:rPr lang="en-US" dirty="0"/>
              <a:t> “</a:t>
            </a:r>
            <a:r>
              <a:rPr lang="en-US" dirty="0" err="1"/>
              <a:t>VeCTvgro</a:t>
            </a:r>
            <a:r>
              <a:rPr lang="en-US" dirty="0"/>
              <a:t>”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283575" cy="4185761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endParaRPr lang="de-DE" dirty="0" smtClean="0"/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Vorteil offensichtlich, keine Interaktion notwendig</a:t>
            </a:r>
          </a:p>
          <a:p>
            <a:pPr marL="179387" lvl="1" indent="0" eaLnBrk="1" hangingPunct="1">
              <a:spcBef>
                <a:spcPts val="1200"/>
              </a:spcBef>
              <a:buNone/>
            </a:pPr>
            <a:endParaRPr lang="de-DE" dirty="0" smtClean="0"/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Hauptnachteil: Kontextlosigkeit</a:t>
            </a:r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Der Test stellt nicht die gewünschte Funktion (oder Abwesenheit derselben) fest, lediglich auftretende Fehler im Sinne der Laufzeitumgebung</a:t>
            </a:r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Tiefergehende Interaktion mit Programm ebenfalls unmöglich, fehlendes Verständnis</a:t>
            </a:r>
          </a:p>
        </p:txBody>
      </p:sp>
    </p:spTree>
    <p:extLst>
      <p:ext uri="{BB962C8B-B14F-4D97-AF65-F5344CB8AC3E}">
        <p14:creationId xmlns:p14="http://schemas.microsoft.com/office/powerpoint/2010/main" val="17071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1438"/>
            <a:ext cx="8642350" cy="10191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Ansatz</a:t>
            </a:r>
            <a:r>
              <a:rPr lang="en-US" dirty="0"/>
              <a:t> “</a:t>
            </a:r>
            <a:r>
              <a:rPr lang="en-US" dirty="0" err="1"/>
              <a:t>VeCTvgro</a:t>
            </a:r>
            <a:r>
              <a:rPr lang="en-US" dirty="0"/>
              <a:t>”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283575" cy="3077766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endParaRPr lang="de-DE" dirty="0" smtClean="0"/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Gewisser Kontext (doch) </a:t>
            </a:r>
            <a:r>
              <a:rPr lang="de-DE" dirty="0" smtClean="0"/>
              <a:t>unumgänglich</a:t>
            </a:r>
            <a:endParaRPr lang="de-DE" dirty="0" smtClean="0"/>
          </a:p>
          <a:p>
            <a:pPr lvl="1" eaLnBrk="1" hangingPunct="1">
              <a:spcBef>
                <a:spcPts val="1200"/>
              </a:spcBef>
            </a:pPr>
            <a:endParaRPr lang="de-DE" dirty="0" smtClean="0"/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Logindaten</a:t>
            </a:r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Knopf „Anwendung beenden“</a:t>
            </a:r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Knopf „Globaler Thermonuklearer Krieg“</a:t>
            </a:r>
          </a:p>
        </p:txBody>
      </p:sp>
    </p:spTree>
    <p:extLst>
      <p:ext uri="{BB962C8B-B14F-4D97-AF65-F5344CB8AC3E}">
        <p14:creationId xmlns:p14="http://schemas.microsoft.com/office/powerpoint/2010/main" val="11280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1438"/>
            <a:ext cx="8642350" cy="10191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Ansatz</a:t>
            </a:r>
            <a:r>
              <a:rPr lang="en-US" dirty="0"/>
              <a:t> “</a:t>
            </a:r>
            <a:r>
              <a:rPr lang="en-US" dirty="0" err="1"/>
              <a:t>VeCTvgro</a:t>
            </a:r>
            <a:r>
              <a:rPr lang="en-US" dirty="0"/>
              <a:t>”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7" y="1196752"/>
            <a:ext cx="8603975" cy="5207066"/>
          </a:xfrm>
        </p:spPr>
      </p:pic>
    </p:spTree>
    <p:extLst>
      <p:ext uri="{BB962C8B-B14F-4D97-AF65-F5344CB8AC3E}">
        <p14:creationId xmlns:p14="http://schemas.microsoft.com/office/powerpoint/2010/main" val="2785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1438"/>
            <a:ext cx="8642350" cy="10191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Ansatz</a:t>
            </a:r>
            <a:r>
              <a:rPr lang="en-US" dirty="0"/>
              <a:t> “</a:t>
            </a:r>
            <a:r>
              <a:rPr lang="en-US" dirty="0" err="1"/>
              <a:t>VeCTvgro</a:t>
            </a:r>
            <a:r>
              <a:rPr lang="en-US" dirty="0"/>
              <a:t>”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283575" cy="4493538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endParaRPr lang="de-DE" dirty="0" smtClean="0"/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FirstSpirit </a:t>
            </a:r>
            <a:r>
              <a:rPr lang="de-DE" dirty="0"/>
              <a:t>Site Architect Java </a:t>
            </a:r>
            <a:r>
              <a:rPr lang="de-DE" dirty="0" smtClean="0"/>
              <a:t>Client + Projekt „Mithras“</a:t>
            </a:r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Nur GUI selbst testen, nicht das Projekt</a:t>
            </a:r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Swing API – Objektorientierter Zugriff auf alle Elemente</a:t>
            </a:r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Existierender quelloffener Debugger Swing Explorer, Erweiterung dessen bot sich an</a:t>
            </a:r>
            <a:endParaRPr lang="de-DE" dirty="0"/>
          </a:p>
          <a:p>
            <a:pPr lvl="1" eaLnBrk="1" hangingPunct="1">
              <a:spcBef>
                <a:spcPts val="1200"/>
              </a:spcBef>
            </a:pPr>
            <a:endParaRPr lang="de-DE" dirty="0" smtClean="0"/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Aktueller Prototyp testet bereits durch:</a:t>
            </a:r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614 Bedienaktionen, 34 Fenster</a:t>
            </a:r>
          </a:p>
        </p:txBody>
      </p:sp>
    </p:spTree>
    <p:extLst>
      <p:ext uri="{BB962C8B-B14F-4D97-AF65-F5344CB8AC3E}">
        <p14:creationId xmlns:p14="http://schemas.microsoft.com/office/powerpoint/2010/main" val="26260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1438"/>
            <a:ext cx="8642350" cy="1019175"/>
          </a:xfrm>
        </p:spPr>
        <p:txBody>
          <a:bodyPr/>
          <a:lstStyle/>
          <a:p>
            <a:pPr eaLnBrk="1" hangingPunct="1"/>
            <a:r>
              <a:rPr lang="en-US" smtClean="0"/>
              <a:t>Überblick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92903"/>
            <a:ext cx="8283575" cy="150810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0. GUI-Testing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1. </a:t>
            </a: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existierender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endParaRPr lang="en-US" dirty="0" smtClean="0"/>
          </a:p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2. </a:t>
            </a:r>
            <a:r>
              <a:rPr lang="en-US" dirty="0" err="1" smtClean="0"/>
              <a:t>Ansatz</a:t>
            </a:r>
            <a:r>
              <a:rPr lang="en-US" dirty="0" smtClean="0"/>
              <a:t> “</a:t>
            </a:r>
            <a:r>
              <a:rPr lang="en-US" dirty="0" err="1" smtClean="0"/>
              <a:t>VeCTvgro</a:t>
            </a:r>
            <a:r>
              <a:rPr lang="en-US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1438"/>
            <a:ext cx="8642350" cy="1019175"/>
          </a:xfrm>
        </p:spPr>
        <p:txBody>
          <a:bodyPr/>
          <a:lstStyle/>
          <a:p>
            <a:pPr eaLnBrk="1" hangingPunct="1"/>
            <a:r>
              <a:rPr lang="en-US" dirty="0" smtClean="0"/>
              <a:t>0. GUI-Testing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283575" cy="46166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Automatisiert hauptsächlich als Record-and-Play</a:t>
            </a:r>
          </a:p>
        </p:txBody>
      </p:sp>
      <p:pic>
        <p:nvPicPr>
          <p:cNvPr id="30722" name="Picture 2" descr="http://cdn.guru99.com/images/GUI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81" y="2228786"/>
            <a:ext cx="8540028" cy="357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1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1438"/>
            <a:ext cx="8642350" cy="1019175"/>
          </a:xfrm>
        </p:spPr>
        <p:txBody>
          <a:bodyPr/>
          <a:lstStyle/>
          <a:p>
            <a:pPr eaLnBrk="1" hangingPunct="1"/>
            <a:r>
              <a:rPr lang="en-US" dirty="0" smtClean="0"/>
              <a:t>0. GUI-Testing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283575" cy="46166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Alternativ Modellbasiert (programmiert...)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28" y="1916832"/>
            <a:ext cx="6502176" cy="440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5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1438"/>
            <a:ext cx="8642350" cy="1019175"/>
          </a:xfrm>
        </p:spPr>
        <p:txBody>
          <a:bodyPr/>
          <a:lstStyle/>
          <a:p>
            <a:pPr eaLnBrk="1" hangingPunct="1"/>
            <a:r>
              <a:rPr lang="en-US" dirty="0" smtClean="0"/>
              <a:t>0. GUI-Testing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283575" cy="46166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Es existieren auch „Chaos“-Varianten</a:t>
            </a:r>
          </a:p>
        </p:txBody>
      </p:sp>
      <p:pic>
        <p:nvPicPr>
          <p:cNvPr id="32770" name="Picture 2" descr="http://www.fuelyourwriting.com/files/mr-burns-monkeys-typewriters1-640x381-600x3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6840760" cy="407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1438"/>
            <a:ext cx="8642350" cy="1019175"/>
          </a:xfrm>
        </p:spPr>
        <p:txBody>
          <a:bodyPr/>
          <a:lstStyle/>
          <a:p>
            <a:pPr eaLnBrk="1" hangingPunct="1"/>
            <a:r>
              <a:rPr lang="en-US" dirty="0" smtClean="0"/>
              <a:t>1.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existierender</a:t>
            </a:r>
            <a:r>
              <a:rPr lang="en-US" dirty="0"/>
              <a:t> </a:t>
            </a:r>
            <a:r>
              <a:rPr lang="en-US" dirty="0" err="1"/>
              <a:t>Ansätze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2816"/>
            <a:ext cx="8283575" cy="3662541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Sowohl Record-And-Play als auch Modellbasierte Tests sind sogenannte „Regressionstests“</a:t>
            </a:r>
          </a:p>
          <a:p>
            <a:pPr lvl="1" eaLnBrk="1" hangingPunct="1">
              <a:spcBef>
                <a:spcPts val="1200"/>
              </a:spcBef>
            </a:pPr>
            <a:endParaRPr lang="de-DE" dirty="0" smtClean="0"/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Sie können immer nur vorher definierte Bedingungen an einem grundsätzlich unveränderten Programm prüfen</a:t>
            </a:r>
          </a:p>
          <a:p>
            <a:pPr lvl="1" eaLnBrk="1" hangingPunct="1">
              <a:spcBef>
                <a:spcPts val="1200"/>
              </a:spcBef>
            </a:pPr>
            <a:endParaRPr lang="de-DE" dirty="0" smtClean="0"/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„Regression“ wird getestet – ob Änderungen existierende Funktion zerstört haben</a:t>
            </a:r>
          </a:p>
        </p:txBody>
      </p:sp>
    </p:spTree>
    <p:extLst>
      <p:ext uri="{BB962C8B-B14F-4D97-AF65-F5344CB8AC3E}">
        <p14:creationId xmlns:p14="http://schemas.microsoft.com/office/powerpoint/2010/main" val="28289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1438"/>
            <a:ext cx="8642350" cy="1019175"/>
          </a:xfrm>
        </p:spPr>
        <p:txBody>
          <a:bodyPr/>
          <a:lstStyle/>
          <a:p>
            <a:pPr eaLnBrk="1" hangingPunct="1"/>
            <a:r>
              <a:rPr lang="en-US" dirty="0" smtClean="0"/>
              <a:t>1.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existierender</a:t>
            </a:r>
            <a:r>
              <a:rPr lang="en-US" dirty="0"/>
              <a:t> </a:t>
            </a:r>
            <a:r>
              <a:rPr lang="en-US" dirty="0" err="1"/>
              <a:t>Ansätze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2816"/>
            <a:ext cx="8283575" cy="2923877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Eine Erweiterung oder Änderung der existierenden GUI macht diese Formen von Tests wertlos</a:t>
            </a:r>
          </a:p>
          <a:p>
            <a:pPr lvl="1" eaLnBrk="1" hangingPunct="1">
              <a:spcBef>
                <a:spcPts val="1200"/>
              </a:spcBef>
            </a:pPr>
            <a:endParaRPr lang="de-DE" dirty="0" smtClean="0"/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Tests müssen neu erstellt werden</a:t>
            </a:r>
          </a:p>
          <a:p>
            <a:pPr lvl="1" eaLnBrk="1" hangingPunct="1">
              <a:spcBef>
                <a:spcPts val="1200"/>
              </a:spcBef>
            </a:pPr>
            <a:endParaRPr lang="de-DE" dirty="0" smtClean="0"/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Hoher Aufwand</a:t>
            </a:r>
          </a:p>
        </p:txBody>
      </p:sp>
    </p:spTree>
    <p:extLst>
      <p:ext uri="{BB962C8B-B14F-4D97-AF65-F5344CB8AC3E}">
        <p14:creationId xmlns:p14="http://schemas.microsoft.com/office/powerpoint/2010/main" val="14386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1438"/>
            <a:ext cx="8642350" cy="1019175"/>
          </a:xfrm>
        </p:spPr>
        <p:txBody>
          <a:bodyPr/>
          <a:lstStyle/>
          <a:p>
            <a:pPr eaLnBrk="1" hangingPunct="1"/>
            <a:r>
              <a:rPr lang="en-US" dirty="0" smtClean="0"/>
              <a:t>1.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existierender</a:t>
            </a:r>
            <a:r>
              <a:rPr lang="en-US" dirty="0"/>
              <a:t> </a:t>
            </a:r>
            <a:r>
              <a:rPr lang="en-US" dirty="0" err="1"/>
              <a:t>Ansätze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2816"/>
            <a:ext cx="8283575" cy="2923877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„Chaos“ Tests gibt es in verschiedenen Varianten</a:t>
            </a:r>
          </a:p>
          <a:p>
            <a:pPr lvl="1" eaLnBrk="1" hangingPunct="1">
              <a:spcBef>
                <a:spcPts val="1200"/>
              </a:spcBef>
            </a:pPr>
            <a:endParaRPr lang="de-DE" dirty="0" smtClean="0"/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Zufälliges, blindes Klicken auf dem Bildschirm</a:t>
            </a:r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Zufälliges Klicken erkannter oder vorher definierter Bedienelemente</a:t>
            </a:r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Zufällige Daten im Datenstrom des OS (Nutzen?!)</a:t>
            </a:r>
          </a:p>
        </p:txBody>
      </p:sp>
    </p:spTree>
    <p:extLst>
      <p:ext uri="{BB962C8B-B14F-4D97-AF65-F5344CB8AC3E}">
        <p14:creationId xmlns:p14="http://schemas.microsoft.com/office/powerpoint/2010/main" val="33951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1438"/>
            <a:ext cx="8642350" cy="10191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Ansatz</a:t>
            </a:r>
            <a:r>
              <a:rPr lang="en-US" dirty="0"/>
              <a:t> “</a:t>
            </a:r>
            <a:r>
              <a:rPr lang="en-US" dirty="0" err="1"/>
              <a:t>VeCTvgro</a:t>
            </a:r>
            <a:r>
              <a:rPr lang="en-US" dirty="0"/>
              <a:t>”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283575" cy="4339650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endParaRPr lang="de-DE" dirty="0" smtClean="0"/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Vollautomatisch, es ist weder ein Modell noch eine Bedienungs-Aufnahme notwendig</a:t>
            </a:r>
          </a:p>
          <a:p>
            <a:pPr lvl="1" eaLnBrk="1" hangingPunct="1">
              <a:spcBef>
                <a:spcPts val="1200"/>
              </a:spcBef>
            </a:pPr>
            <a:endParaRPr lang="de-DE" dirty="0" smtClean="0"/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Nicht primär dem Zufall überlassen</a:t>
            </a:r>
          </a:p>
          <a:p>
            <a:pPr lvl="1" eaLnBrk="1" hangingPunct="1">
              <a:spcBef>
                <a:spcPts val="1200"/>
              </a:spcBef>
            </a:pPr>
            <a:endParaRPr lang="de-DE" dirty="0" smtClean="0"/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GUI wird „erforscht“ bzw. gecrawlt, gefundene Bedienelemente werden systematisch ausprobiert</a:t>
            </a:r>
          </a:p>
          <a:p>
            <a:pPr lvl="1" eaLnBrk="1" hangingPunct="1">
              <a:spcBef>
                <a:spcPts val="1200"/>
              </a:spcBef>
            </a:pPr>
            <a:r>
              <a:rPr lang="de-DE" dirty="0" smtClean="0"/>
              <a:t>Evtl. Auftretende Schleifen o.Ä. vermeiden</a:t>
            </a:r>
          </a:p>
        </p:txBody>
      </p:sp>
    </p:spTree>
    <p:extLst>
      <p:ext uri="{BB962C8B-B14F-4D97-AF65-F5344CB8AC3E}">
        <p14:creationId xmlns:p14="http://schemas.microsoft.com/office/powerpoint/2010/main" val="40847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ra-2.1-2">
  <a:themeElements>
    <a:clrScheme name="4_ra-2.1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ra-2.1-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4_ra-2.1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ra-2.1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ra-2.1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ra-2.1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ra-2.1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ra-2.1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ra-2.1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372</Words>
  <Application>Microsoft Office PowerPoint</Application>
  <PresentationFormat>Bildschirmpräsentation (4:3)</PresentationFormat>
  <Paragraphs>84</Paragraphs>
  <Slides>14</Slides>
  <Notes>14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  <vt:variant>
        <vt:lpstr>Zielgruppenorientierte Präsentationen</vt:lpstr>
      </vt:variant>
      <vt:variant>
        <vt:i4>1</vt:i4>
      </vt:variant>
    </vt:vector>
  </HeadingPairs>
  <TitlesOfParts>
    <vt:vector size="16" baseType="lpstr">
      <vt:lpstr>4_ra-2.1-2</vt:lpstr>
      <vt:lpstr>Vollautomatischer explorativer Crawler-Test von grafischen Oberflächen</vt:lpstr>
      <vt:lpstr>Überblick</vt:lpstr>
      <vt:lpstr>0. GUI-Testing</vt:lpstr>
      <vt:lpstr>0. GUI-Testing</vt:lpstr>
      <vt:lpstr>0. GUI-Testing</vt:lpstr>
      <vt:lpstr>1. Probleme existierender Ansätze</vt:lpstr>
      <vt:lpstr>1. Probleme existierender Ansätze</vt:lpstr>
      <vt:lpstr>1. Probleme existierender Ansätze</vt:lpstr>
      <vt:lpstr>2. Ansatz “VeCTvgro”</vt:lpstr>
      <vt:lpstr>2. Ansatz “VeCTvgro”</vt:lpstr>
      <vt:lpstr>2. Ansatz “VeCTvgro”</vt:lpstr>
      <vt:lpstr>2. Ansatz “VeCTvgro”</vt:lpstr>
      <vt:lpstr>2. Ansatz “VeCTvgro”</vt:lpstr>
      <vt:lpstr>2. Ansatz “VeCTvgro”</vt:lpstr>
      <vt:lpstr>Cut-down version</vt:lpstr>
    </vt:vector>
  </TitlesOfParts>
  <Company>Universität Dortmund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marwedel</dc:creator>
  <cp:lastModifiedBy>Poloczek, Matthäus</cp:lastModifiedBy>
  <cp:revision>483</cp:revision>
  <dcterms:created xsi:type="dcterms:W3CDTF">2011-09-27T03:54:06Z</dcterms:created>
  <dcterms:modified xsi:type="dcterms:W3CDTF">2015-09-07T13:35:38Z</dcterms:modified>
</cp:coreProperties>
</file>