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9e16ae19ff_2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9e16ae19ff_2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9e16ae19ff_2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9e16ae19ff_2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53bb2ef2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3bb2ef2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9dec5412c4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9dec5412c4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9dec5412c4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9dec5412c4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9dec5412c4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9dec5412c4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e16ae19ff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e16ae19ff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dec5412c4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dec5412c4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9dec5412c4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9dec5412c4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e16ae19ff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e16ae19ff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e16ae19ff_2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e16ae19ff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e16ae19ff_2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9e16ae19ff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e16ae19ff_2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e16ae19ff_2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e16ae19ff_2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e16ae19ff_2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400">
        <p:push/>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 name="Shape 53"/>
        <p:cNvGrpSpPr/>
        <p:nvPr/>
      </p:nvGrpSpPr>
      <p:grpSpPr>
        <a:xfrm>
          <a:off x="0" y="0"/>
          <a:ext cx="0" cy="0"/>
          <a:chOff x="0" y="0"/>
          <a:chExt cx="0" cy="0"/>
        </a:xfrm>
      </p:grpSpPr>
      <p:sp>
        <p:nvSpPr>
          <p:cNvPr id="54" name="Google Shape;54;p13"/>
          <p:cNvSpPr/>
          <p:nvPr/>
        </p:nvSpPr>
        <p:spPr>
          <a:xfrm flipH="1">
            <a:off x="7944600" y="76200"/>
            <a:ext cx="1123200" cy="1322700"/>
          </a:xfrm>
          <a:prstGeom prst="halfFrame">
            <a:avLst>
              <a:gd fmla="val 33333" name="adj1"/>
              <a:gd fmla="val 33333" name="adj2"/>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2100" y="1559850"/>
            <a:ext cx="4009800" cy="3583800"/>
          </a:xfrm>
          <a:prstGeom prst="rtTriangl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ph type="ctrTitle"/>
          </p:nvPr>
        </p:nvSpPr>
        <p:spPr>
          <a:xfrm>
            <a:off x="3004325" y="1792700"/>
            <a:ext cx="5828100" cy="100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000">
                <a:solidFill>
                  <a:srgbClr val="E15300"/>
                </a:solidFill>
                <a:latin typeface="Verdana"/>
                <a:ea typeface="Verdana"/>
                <a:cs typeface="Verdana"/>
                <a:sym typeface="Verdana"/>
              </a:rPr>
              <a:t>Media Bazaar</a:t>
            </a:r>
            <a:endParaRPr b="1" sz="4000">
              <a:solidFill>
                <a:srgbClr val="E15300"/>
              </a:solidFill>
              <a:latin typeface="Verdana"/>
              <a:ea typeface="Verdana"/>
              <a:cs typeface="Verdana"/>
              <a:sym typeface="Verdana"/>
            </a:endParaRPr>
          </a:p>
        </p:txBody>
      </p:sp>
      <p:sp>
        <p:nvSpPr>
          <p:cNvPr id="57" name="Google Shape;57;p13"/>
          <p:cNvSpPr txBox="1"/>
          <p:nvPr>
            <p:ph idx="1" type="subTitle"/>
          </p:nvPr>
        </p:nvSpPr>
        <p:spPr>
          <a:xfrm>
            <a:off x="5335800" y="4428300"/>
            <a:ext cx="3579600" cy="486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434343"/>
                </a:solidFill>
                <a:latin typeface="Verdana"/>
                <a:ea typeface="Verdana"/>
                <a:cs typeface="Verdana"/>
                <a:sym typeface="Verdana"/>
              </a:rPr>
              <a:t>Members: Kwangjin Lee, Evaldas Drasutis, Emilian Alexandru, Florin Deleanu</a:t>
            </a:r>
            <a:endParaRPr sz="2100">
              <a:solidFill>
                <a:srgbClr val="434343"/>
              </a:solidFill>
              <a:latin typeface="Verdana"/>
              <a:ea typeface="Verdana"/>
              <a:cs typeface="Verdana"/>
              <a:sym typeface="Verdana"/>
            </a:endParaRPr>
          </a:p>
        </p:txBody>
      </p:sp>
      <p:pic>
        <p:nvPicPr>
          <p:cNvPr id="58" name="Google Shape;58;p13"/>
          <p:cNvPicPr preferRelativeResize="0"/>
          <p:nvPr/>
        </p:nvPicPr>
        <p:blipFill>
          <a:blip r:embed="rId3">
            <a:alphaModFix/>
          </a:blip>
          <a:stretch>
            <a:fillRect/>
          </a:stretch>
        </p:blipFill>
        <p:spPr>
          <a:xfrm>
            <a:off x="0" y="152400"/>
            <a:ext cx="3240800" cy="1154100"/>
          </a:xfrm>
          <a:prstGeom prst="rect">
            <a:avLst/>
          </a:prstGeom>
          <a:noFill/>
          <a:ln>
            <a:noFill/>
          </a:ln>
        </p:spPr>
      </p:pic>
      <p:sp>
        <p:nvSpPr>
          <p:cNvPr id="59" name="Google Shape;59;p13"/>
          <p:cNvSpPr txBox="1"/>
          <p:nvPr>
            <p:ph idx="1" type="subTitle"/>
          </p:nvPr>
        </p:nvSpPr>
        <p:spPr>
          <a:xfrm>
            <a:off x="5030125" y="2671425"/>
            <a:ext cx="2659500" cy="317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rgbClr val="434343"/>
                </a:solidFill>
                <a:latin typeface="Verdana"/>
                <a:ea typeface="Verdana"/>
                <a:cs typeface="Verdana"/>
                <a:sym typeface="Verdana"/>
              </a:rPr>
              <a:t>System Presentation</a:t>
            </a:r>
            <a:endParaRPr b="1" sz="2100">
              <a:solidFill>
                <a:srgbClr val="434343"/>
              </a:solidFill>
              <a:latin typeface="Verdana"/>
              <a:ea typeface="Verdana"/>
              <a:cs typeface="Verdana"/>
              <a:sym typeface="Verdana"/>
            </a:endParaRPr>
          </a:p>
        </p:txBody>
      </p:sp>
      <p:sp>
        <p:nvSpPr>
          <p:cNvPr id="60" name="Google Shape;60;p13"/>
          <p:cNvSpPr/>
          <p:nvPr/>
        </p:nvSpPr>
        <p:spPr>
          <a:xfrm>
            <a:off x="12600" y="2462575"/>
            <a:ext cx="3086100" cy="2680800"/>
          </a:xfrm>
          <a:prstGeom prst="rtTriangle">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flipH="1">
            <a:off x="8020800" y="0"/>
            <a:ext cx="1123200" cy="1322700"/>
          </a:xfrm>
          <a:prstGeom prst="halfFrame">
            <a:avLst>
              <a:gd fmla="val 33333" name="adj1"/>
              <a:gd fmla="val 33333"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5" name="Shape 175"/>
        <p:cNvGrpSpPr/>
        <p:nvPr/>
      </p:nvGrpSpPr>
      <p:grpSpPr>
        <a:xfrm>
          <a:off x="0" y="0"/>
          <a:ext cx="0" cy="0"/>
          <a:chOff x="0" y="0"/>
          <a:chExt cx="0" cy="0"/>
        </a:xfrm>
      </p:grpSpPr>
      <p:sp>
        <p:nvSpPr>
          <p:cNvPr id="176" name="Google Shape;176;p22"/>
          <p:cNvSpPr/>
          <p:nvPr/>
        </p:nvSpPr>
        <p:spPr>
          <a:xfrm flipH="1">
            <a:off x="7944600" y="76200"/>
            <a:ext cx="1123200" cy="1322700"/>
          </a:xfrm>
          <a:prstGeom prst="halfFrame">
            <a:avLst>
              <a:gd fmla="val 33333" name="adj1"/>
              <a:gd fmla="val 33333" name="adj2"/>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2"/>
          <p:cNvSpPr/>
          <p:nvPr/>
        </p:nvSpPr>
        <p:spPr>
          <a:xfrm>
            <a:off x="0" y="4142100"/>
            <a:ext cx="999300" cy="1001400"/>
          </a:xfrm>
          <a:prstGeom prst="rtTriangl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
          <p:cNvSpPr/>
          <p:nvPr/>
        </p:nvSpPr>
        <p:spPr>
          <a:xfrm>
            <a:off x="0" y="4461300"/>
            <a:ext cx="684300" cy="682200"/>
          </a:xfrm>
          <a:prstGeom prst="rtTriangle">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p:nvPr/>
        </p:nvSpPr>
        <p:spPr>
          <a:xfrm flipH="1">
            <a:off x="8020800" y="0"/>
            <a:ext cx="1123200" cy="1322700"/>
          </a:xfrm>
          <a:prstGeom prst="halfFrame">
            <a:avLst>
              <a:gd fmla="val 33333" name="adj1"/>
              <a:gd fmla="val 33333" name="adj2"/>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txBox="1"/>
          <p:nvPr>
            <p:ph idx="1" type="subTitle"/>
          </p:nvPr>
        </p:nvSpPr>
        <p:spPr>
          <a:xfrm>
            <a:off x="637825" y="1524925"/>
            <a:ext cx="7953600" cy="2403300"/>
          </a:xfrm>
          <a:prstGeom prst="rect">
            <a:avLst/>
          </a:prstGeom>
          <a:ln cap="flat" cmpd="sng" w="19050">
            <a:solidFill>
              <a:srgbClr val="E153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latin typeface="Verdana"/>
                <a:ea typeface="Verdana"/>
                <a:cs typeface="Verdana"/>
                <a:sym typeface="Verdana"/>
              </a:rPr>
              <a:t>On the product side, the raised concerns are to managing the products and handling the restock.</a:t>
            </a:r>
            <a:endParaRPr sz="19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15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1500">
              <a:solidFill>
                <a:schemeClr val="dk1"/>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lang="en" sz="1500">
                <a:solidFill>
                  <a:srgbClr val="434343"/>
                </a:solidFill>
                <a:latin typeface="Verdana"/>
                <a:ea typeface="Verdana"/>
                <a:cs typeface="Verdana"/>
                <a:sym typeface="Verdana"/>
              </a:rPr>
              <a:t>The product management system comes with the same inspecting, adding, removing and editing features of stock products.</a:t>
            </a:r>
            <a:endParaRPr sz="2300">
              <a:solidFill>
                <a:schemeClr val="dk1"/>
              </a:solidFill>
              <a:latin typeface="Verdana"/>
              <a:ea typeface="Verdana"/>
              <a:cs typeface="Verdana"/>
              <a:sym typeface="Verdana"/>
            </a:endParaRPr>
          </a:p>
          <a:p>
            <a:pPr indent="0" lvl="0" marL="0" rtl="0" algn="ctr">
              <a:lnSpc>
                <a:spcPct val="115000"/>
              </a:lnSpc>
              <a:spcBef>
                <a:spcPts val="0"/>
              </a:spcBef>
              <a:spcAft>
                <a:spcPts val="0"/>
              </a:spcAft>
              <a:buNone/>
            </a:pPr>
            <a:r>
              <a:t/>
            </a:r>
            <a:endParaRPr sz="1100">
              <a:solidFill>
                <a:schemeClr val="dk1"/>
              </a:solidFill>
              <a:latin typeface="Verdana"/>
              <a:ea typeface="Verdana"/>
              <a:cs typeface="Verdana"/>
              <a:sym typeface="Verdana"/>
            </a:endParaRPr>
          </a:p>
        </p:txBody>
      </p:sp>
      <p:sp>
        <p:nvSpPr>
          <p:cNvPr id="181" name="Google Shape;181;p22"/>
          <p:cNvSpPr/>
          <p:nvPr/>
        </p:nvSpPr>
        <p:spPr>
          <a:xfrm>
            <a:off x="675425" y="308525"/>
            <a:ext cx="3648000" cy="322500"/>
          </a:xfrm>
          <a:prstGeom prst="snip2DiagRect">
            <a:avLst>
              <a:gd fmla="val 0" name="adj1"/>
              <a:gd fmla="val 16667" name="adj2"/>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
          <p:cNvSpPr/>
          <p:nvPr/>
        </p:nvSpPr>
        <p:spPr>
          <a:xfrm>
            <a:off x="675425" y="232425"/>
            <a:ext cx="3648000" cy="322500"/>
          </a:xfrm>
          <a:prstGeom prst="snip2DiagRect">
            <a:avLst>
              <a:gd fmla="val 0" name="adj1"/>
              <a:gd fmla="val 16667" name="adj2"/>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txBox="1"/>
          <p:nvPr>
            <p:ph type="ctrTitle"/>
          </p:nvPr>
        </p:nvSpPr>
        <p:spPr>
          <a:xfrm>
            <a:off x="918425" y="330225"/>
            <a:ext cx="3305400" cy="279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500">
                <a:solidFill>
                  <a:srgbClr val="E15300"/>
                </a:solidFill>
                <a:latin typeface="Verdana"/>
                <a:ea typeface="Verdana"/>
                <a:cs typeface="Verdana"/>
                <a:sym typeface="Verdana"/>
              </a:rPr>
              <a:t>Product</a:t>
            </a:r>
            <a:r>
              <a:rPr b="1" lang="en" sz="1500">
                <a:solidFill>
                  <a:srgbClr val="E15300"/>
                </a:solidFill>
                <a:latin typeface="Verdana"/>
                <a:ea typeface="Verdana"/>
                <a:cs typeface="Verdana"/>
                <a:sym typeface="Verdana"/>
              </a:rPr>
              <a:t> data management</a:t>
            </a:r>
            <a:endParaRPr b="1" sz="1400">
              <a:solidFill>
                <a:srgbClr val="E15300"/>
              </a:solidFill>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7" name="Shape 187"/>
        <p:cNvGrpSpPr/>
        <p:nvPr/>
      </p:nvGrpSpPr>
      <p:grpSpPr>
        <a:xfrm>
          <a:off x="0" y="0"/>
          <a:ext cx="0" cy="0"/>
          <a:chOff x="0" y="0"/>
          <a:chExt cx="0" cy="0"/>
        </a:xfrm>
      </p:grpSpPr>
      <p:sp>
        <p:nvSpPr>
          <p:cNvPr id="188" name="Google Shape;188;p23"/>
          <p:cNvSpPr/>
          <p:nvPr/>
        </p:nvSpPr>
        <p:spPr>
          <a:xfrm>
            <a:off x="831550" y="2041803"/>
            <a:ext cx="7588500" cy="601500"/>
          </a:xfrm>
          <a:prstGeom prst="snip2DiagRect">
            <a:avLst>
              <a:gd fmla="val 0" name="adj1"/>
              <a:gd fmla="val 16667" name="adj2"/>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3"/>
          <p:cNvSpPr/>
          <p:nvPr/>
        </p:nvSpPr>
        <p:spPr>
          <a:xfrm flipH="1">
            <a:off x="7944600" y="76200"/>
            <a:ext cx="1123200" cy="1322700"/>
          </a:xfrm>
          <a:prstGeom prst="halfFrame">
            <a:avLst>
              <a:gd fmla="val 33333" name="adj1"/>
              <a:gd fmla="val 33333" name="adj2"/>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
          <p:cNvSpPr/>
          <p:nvPr/>
        </p:nvSpPr>
        <p:spPr>
          <a:xfrm>
            <a:off x="0" y="4142100"/>
            <a:ext cx="999300" cy="1001400"/>
          </a:xfrm>
          <a:prstGeom prst="rtTriangl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p:nvPr/>
        </p:nvSpPr>
        <p:spPr>
          <a:xfrm>
            <a:off x="0" y="4461300"/>
            <a:ext cx="684300" cy="682200"/>
          </a:xfrm>
          <a:prstGeom prst="rtTriangle">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p:nvPr/>
        </p:nvSpPr>
        <p:spPr>
          <a:xfrm flipH="1">
            <a:off x="8020800" y="0"/>
            <a:ext cx="1123200" cy="1322700"/>
          </a:xfrm>
          <a:prstGeom prst="halfFrame">
            <a:avLst>
              <a:gd fmla="val 33333" name="adj1"/>
              <a:gd fmla="val 33333" name="adj2"/>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3"/>
          <p:cNvSpPr/>
          <p:nvPr/>
        </p:nvSpPr>
        <p:spPr>
          <a:xfrm>
            <a:off x="831550" y="1997150"/>
            <a:ext cx="7588500" cy="487500"/>
          </a:xfrm>
          <a:prstGeom prst="snip2DiagRect">
            <a:avLst>
              <a:gd fmla="val 0" name="adj1"/>
              <a:gd fmla="val 16667" name="adj2"/>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3"/>
          <p:cNvSpPr txBox="1"/>
          <p:nvPr>
            <p:ph type="ctrTitle"/>
          </p:nvPr>
        </p:nvSpPr>
        <p:spPr>
          <a:xfrm>
            <a:off x="649200" y="1997151"/>
            <a:ext cx="7845600" cy="60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rgbClr val="E15300"/>
                </a:solidFill>
                <a:latin typeface="Verdana"/>
                <a:ea typeface="Verdana"/>
                <a:cs typeface="Verdana"/>
                <a:sym typeface="Verdana"/>
              </a:rPr>
              <a:t>Ticket </a:t>
            </a:r>
            <a:r>
              <a:rPr b="1" lang="en" sz="3000">
                <a:solidFill>
                  <a:srgbClr val="E15300"/>
                </a:solidFill>
                <a:latin typeface="Verdana"/>
                <a:ea typeface="Verdana"/>
                <a:cs typeface="Verdana"/>
                <a:sym typeface="Verdana"/>
              </a:rPr>
              <a:t>management system</a:t>
            </a:r>
            <a:endParaRPr b="1" sz="3000">
              <a:solidFill>
                <a:srgbClr val="E153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88"/>
                                        </p:tgtEl>
                                        <p:attrNameLst>
                                          <p:attrName>style.visibility</p:attrName>
                                        </p:attrNameLst>
                                      </p:cBhvr>
                                      <p:to>
                                        <p:strVal val="visible"/>
                                      </p:to>
                                    </p:set>
                                    <p:anim calcmode="lin" valueType="num">
                                      <p:cBhvr additive="base">
                                        <p:cTn dur="400"/>
                                        <p:tgtEl>
                                          <p:spTgt spid="18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93"/>
                                        </p:tgtEl>
                                        <p:attrNameLst>
                                          <p:attrName>style.visibility</p:attrName>
                                        </p:attrNameLst>
                                      </p:cBhvr>
                                      <p:to>
                                        <p:strVal val="visible"/>
                                      </p:to>
                                    </p:set>
                                    <p:anim calcmode="lin" valueType="num">
                                      <p:cBhvr additive="base">
                                        <p:cTn dur="400"/>
                                        <p:tgtEl>
                                          <p:spTgt spid="19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94"/>
                                        </p:tgtEl>
                                        <p:attrNameLst>
                                          <p:attrName>style.visibility</p:attrName>
                                        </p:attrNameLst>
                                      </p:cBhvr>
                                      <p:to>
                                        <p:strVal val="visible"/>
                                      </p:to>
                                    </p:set>
                                    <p:anim calcmode="lin" valueType="num">
                                      <p:cBhvr additive="base">
                                        <p:cTn dur="400"/>
                                        <p:tgtEl>
                                          <p:spTgt spid="19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8" name="Shape 198"/>
        <p:cNvGrpSpPr/>
        <p:nvPr/>
      </p:nvGrpSpPr>
      <p:grpSpPr>
        <a:xfrm>
          <a:off x="0" y="0"/>
          <a:ext cx="0" cy="0"/>
          <a:chOff x="0" y="0"/>
          <a:chExt cx="0" cy="0"/>
        </a:xfrm>
      </p:grpSpPr>
      <p:sp>
        <p:nvSpPr>
          <p:cNvPr id="199" name="Google Shape;199;p24"/>
          <p:cNvSpPr/>
          <p:nvPr/>
        </p:nvSpPr>
        <p:spPr>
          <a:xfrm flipH="1">
            <a:off x="7944600" y="76200"/>
            <a:ext cx="1123200" cy="1322700"/>
          </a:xfrm>
          <a:prstGeom prst="halfFrame">
            <a:avLst>
              <a:gd fmla="val 33333" name="adj1"/>
              <a:gd fmla="val 33333" name="adj2"/>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p:nvPr/>
        </p:nvSpPr>
        <p:spPr>
          <a:xfrm>
            <a:off x="0" y="4142100"/>
            <a:ext cx="999300" cy="1001400"/>
          </a:xfrm>
          <a:prstGeom prst="rtTriangl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p:nvPr/>
        </p:nvSpPr>
        <p:spPr>
          <a:xfrm>
            <a:off x="0" y="4461300"/>
            <a:ext cx="684300" cy="682200"/>
          </a:xfrm>
          <a:prstGeom prst="rtTriangle">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
          <p:cNvSpPr/>
          <p:nvPr/>
        </p:nvSpPr>
        <p:spPr>
          <a:xfrm flipH="1">
            <a:off x="8020800" y="0"/>
            <a:ext cx="1123200" cy="1322700"/>
          </a:xfrm>
          <a:prstGeom prst="halfFrame">
            <a:avLst>
              <a:gd fmla="val 33333" name="adj1"/>
              <a:gd fmla="val 33333" name="adj2"/>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4"/>
          <p:cNvSpPr txBox="1"/>
          <p:nvPr>
            <p:ph idx="1" type="subTitle"/>
          </p:nvPr>
        </p:nvSpPr>
        <p:spPr>
          <a:xfrm>
            <a:off x="637825" y="1524925"/>
            <a:ext cx="7953600" cy="2403300"/>
          </a:xfrm>
          <a:prstGeom prst="rect">
            <a:avLst/>
          </a:prstGeom>
          <a:ln cap="flat" cmpd="sng" w="19050">
            <a:solidFill>
              <a:srgbClr val="E153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Verdana"/>
                <a:ea typeface="Verdana"/>
                <a:cs typeface="Verdana"/>
                <a:sym typeface="Verdana"/>
              </a:rPr>
              <a:t> </a:t>
            </a:r>
            <a:r>
              <a:rPr lang="en" sz="1500">
                <a:solidFill>
                  <a:schemeClr val="dk1"/>
                </a:solidFill>
                <a:latin typeface="Verdana"/>
                <a:ea typeface="Verdana"/>
                <a:cs typeface="Verdana"/>
                <a:sym typeface="Verdana"/>
              </a:rPr>
              <a:t>On the product sale side, the raised concerns are to managing the products and handling the restock in the sales department.</a:t>
            </a:r>
            <a:endParaRPr sz="19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15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1500">
              <a:solidFill>
                <a:schemeClr val="dk1"/>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lang="en" sz="1500">
                <a:solidFill>
                  <a:srgbClr val="434343"/>
                </a:solidFill>
                <a:latin typeface="Verdana"/>
                <a:ea typeface="Verdana"/>
                <a:cs typeface="Verdana"/>
                <a:sym typeface="Verdana"/>
              </a:rPr>
              <a:t>The product management system comes with shelf restock ticket system that requests shelf restock items from the stock department.</a:t>
            </a:r>
            <a:endParaRPr sz="2300">
              <a:solidFill>
                <a:schemeClr val="dk1"/>
              </a:solidFill>
              <a:latin typeface="Verdana"/>
              <a:ea typeface="Verdana"/>
              <a:cs typeface="Verdana"/>
              <a:sym typeface="Verdana"/>
            </a:endParaRPr>
          </a:p>
          <a:p>
            <a:pPr indent="0" lvl="0" marL="0" rtl="0" algn="ctr">
              <a:lnSpc>
                <a:spcPct val="115000"/>
              </a:lnSpc>
              <a:spcBef>
                <a:spcPts val="0"/>
              </a:spcBef>
              <a:spcAft>
                <a:spcPts val="0"/>
              </a:spcAft>
              <a:buNone/>
            </a:pPr>
            <a:r>
              <a:t/>
            </a:r>
            <a:endParaRPr sz="1100">
              <a:solidFill>
                <a:schemeClr val="dk1"/>
              </a:solidFill>
              <a:latin typeface="Verdana"/>
              <a:ea typeface="Verdana"/>
              <a:cs typeface="Verdana"/>
              <a:sym typeface="Verdana"/>
            </a:endParaRPr>
          </a:p>
        </p:txBody>
      </p:sp>
      <p:sp>
        <p:nvSpPr>
          <p:cNvPr id="204" name="Google Shape;204;p24"/>
          <p:cNvSpPr/>
          <p:nvPr/>
        </p:nvSpPr>
        <p:spPr>
          <a:xfrm>
            <a:off x="675425" y="250275"/>
            <a:ext cx="3648000" cy="380700"/>
          </a:xfrm>
          <a:prstGeom prst="snip2DiagRect">
            <a:avLst>
              <a:gd fmla="val 0" name="adj1"/>
              <a:gd fmla="val 16667" name="adj2"/>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4"/>
          <p:cNvSpPr/>
          <p:nvPr/>
        </p:nvSpPr>
        <p:spPr>
          <a:xfrm>
            <a:off x="675425" y="228825"/>
            <a:ext cx="3648000" cy="325800"/>
          </a:xfrm>
          <a:prstGeom prst="snip2DiagRect">
            <a:avLst>
              <a:gd fmla="val 0" name="adj1"/>
              <a:gd fmla="val 16667" name="adj2"/>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txBox="1"/>
          <p:nvPr>
            <p:ph type="ctrTitle"/>
          </p:nvPr>
        </p:nvSpPr>
        <p:spPr>
          <a:xfrm>
            <a:off x="587750" y="228825"/>
            <a:ext cx="3771600" cy="38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500">
                <a:solidFill>
                  <a:srgbClr val="E15300"/>
                </a:solidFill>
                <a:latin typeface="Verdana"/>
                <a:ea typeface="Verdana"/>
                <a:cs typeface="Verdana"/>
                <a:sym typeface="Verdana"/>
              </a:rPr>
              <a:t>Ticket data management</a:t>
            </a:r>
            <a:endParaRPr b="1" sz="1400">
              <a:solidFill>
                <a:srgbClr val="E15300"/>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0" name="Shape 210"/>
        <p:cNvGrpSpPr/>
        <p:nvPr/>
      </p:nvGrpSpPr>
      <p:grpSpPr>
        <a:xfrm>
          <a:off x="0" y="0"/>
          <a:ext cx="0" cy="0"/>
          <a:chOff x="0" y="0"/>
          <a:chExt cx="0" cy="0"/>
        </a:xfrm>
      </p:grpSpPr>
      <p:sp>
        <p:nvSpPr>
          <p:cNvPr id="211" name="Google Shape;211;p25"/>
          <p:cNvSpPr/>
          <p:nvPr/>
        </p:nvSpPr>
        <p:spPr>
          <a:xfrm flipH="1">
            <a:off x="7944600" y="76200"/>
            <a:ext cx="1123200" cy="1322700"/>
          </a:xfrm>
          <a:prstGeom prst="halfFrame">
            <a:avLst>
              <a:gd fmla="val 33333" name="adj1"/>
              <a:gd fmla="val 33333" name="adj2"/>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5"/>
          <p:cNvSpPr/>
          <p:nvPr/>
        </p:nvSpPr>
        <p:spPr>
          <a:xfrm>
            <a:off x="0" y="4142100"/>
            <a:ext cx="999300" cy="1001400"/>
          </a:xfrm>
          <a:prstGeom prst="rtTriangl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p:nvPr/>
        </p:nvSpPr>
        <p:spPr>
          <a:xfrm>
            <a:off x="0" y="4461300"/>
            <a:ext cx="684300" cy="682200"/>
          </a:xfrm>
          <a:prstGeom prst="rtTriangle">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5"/>
          <p:cNvSpPr/>
          <p:nvPr/>
        </p:nvSpPr>
        <p:spPr>
          <a:xfrm flipH="1">
            <a:off x="8020800" y="0"/>
            <a:ext cx="1123200" cy="1322700"/>
          </a:xfrm>
          <a:prstGeom prst="halfFrame">
            <a:avLst>
              <a:gd fmla="val 33333" name="adj1"/>
              <a:gd fmla="val 33333" name="adj2"/>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5"/>
          <p:cNvSpPr/>
          <p:nvPr/>
        </p:nvSpPr>
        <p:spPr>
          <a:xfrm>
            <a:off x="684325" y="2350800"/>
            <a:ext cx="8092800" cy="486600"/>
          </a:xfrm>
          <a:prstGeom prst="snip2DiagRect">
            <a:avLst>
              <a:gd fmla="val 0" name="adj1"/>
              <a:gd fmla="val 43043" name="adj2"/>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
          <p:cNvSpPr/>
          <p:nvPr/>
        </p:nvSpPr>
        <p:spPr>
          <a:xfrm>
            <a:off x="684300" y="2337600"/>
            <a:ext cx="8092800" cy="423600"/>
          </a:xfrm>
          <a:prstGeom prst="snip2DiagRect">
            <a:avLst>
              <a:gd fmla="val 0" name="adj1"/>
              <a:gd fmla="val 50000" name="adj2"/>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5"/>
          <p:cNvSpPr txBox="1"/>
          <p:nvPr>
            <p:ph type="ctrTitle"/>
          </p:nvPr>
        </p:nvSpPr>
        <p:spPr>
          <a:xfrm>
            <a:off x="2603400" y="2306100"/>
            <a:ext cx="4328100" cy="48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900">
                <a:solidFill>
                  <a:srgbClr val="E15300"/>
                </a:solidFill>
                <a:latin typeface="Verdana"/>
                <a:ea typeface="Verdana"/>
                <a:cs typeface="Verdana"/>
                <a:sym typeface="Verdana"/>
              </a:rPr>
              <a:t>Live demo</a:t>
            </a:r>
            <a:r>
              <a:rPr b="1" lang="en" sz="2500">
                <a:solidFill>
                  <a:srgbClr val="E15300"/>
                </a:solidFill>
                <a:latin typeface="Verdana"/>
                <a:ea typeface="Verdana"/>
                <a:cs typeface="Verdana"/>
                <a:sym typeface="Verdana"/>
              </a:rPr>
              <a:t> </a:t>
            </a:r>
            <a:endParaRPr b="1" sz="5400">
              <a:solidFill>
                <a:srgbClr val="E153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15"/>
                                        </p:tgtEl>
                                        <p:attrNameLst>
                                          <p:attrName>style.visibility</p:attrName>
                                        </p:attrNameLst>
                                      </p:cBhvr>
                                      <p:to>
                                        <p:strVal val="visible"/>
                                      </p:to>
                                    </p:set>
                                    <p:anim calcmode="lin" valueType="num">
                                      <p:cBhvr additive="base">
                                        <p:cTn dur="400"/>
                                        <p:tgtEl>
                                          <p:spTgt spid="21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16"/>
                                        </p:tgtEl>
                                        <p:attrNameLst>
                                          <p:attrName>style.visibility</p:attrName>
                                        </p:attrNameLst>
                                      </p:cBhvr>
                                      <p:to>
                                        <p:strVal val="visible"/>
                                      </p:to>
                                    </p:set>
                                    <p:anim calcmode="lin" valueType="num">
                                      <p:cBhvr additive="base">
                                        <p:cTn dur="400"/>
                                        <p:tgtEl>
                                          <p:spTgt spid="21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17"/>
                                        </p:tgtEl>
                                        <p:attrNameLst>
                                          <p:attrName>style.visibility</p:attrName>
                                        </p:attrNameLst>
                                      </p:cBhvr>
                                      <p:to>
                                        <p:strVal val="visible"/>
                                      </p:to>
                                    </p:set>
                                    <p:anim calcmode="lin" valueType="num">
                                      <p:cBhvr additive="base">
                                        <p:cTn dur="400"/>
                                        <p:tgtEl>
                                          <p:spTgt spid="21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1" name="Shape 221"/>
        <p:cNvGrpSpPr/>
        <p:nvPr/>
      </p:nvGrpSpPr>
      <p:grpSpPr>
        <a:xfrm>
          <a:off x="0" y="0"/>
          <a:ext cx="0" cy="0"/>
          <a:chOff x="0" y="0"/>
          <a:chExt cx="0" cy="0"/>
        </a:xfrm>
      </p:grpSpPr>
      <p:sp>
        <p:nvSpPr>
          <p:cNvPr id="222" name="Google Shape;222;p26"/>
          <p:cNvSpPr/>
          <p:nvPr/>
        </p:nvSpPr>
        <p:spPr>
          <a:xfrm flipH="1">
            <a:off x="7944600" y="76200"/>
            <a:ext cx="1123200" cy="1322700"/>
          </a:xfrm>
          <a:prstGeom prst="halfFrame">
            <a:avLst>
              <a:gd fmla="val 33333" name="adj1"/>
              <a:gd fmla="val 33333" name="adj2"/>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
          <p:cNvSpPr/>
          <p:nvPr/>
        </p:nvSpPr>
        <p:spPr>
          <a:xfrm>
            <a:off x="0" y="4142100"/>
            <a:ext cx="999300" cy="1001400"/>
          </a:xfrm>
          <a:prstGeom prst="rtTriangl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6"/>
          <p:cNvSpPr/>
          <p:nvPr/>
        </p:nvSpPr>
        <p:spPr>
          <a:xfrm>
            <a:off x="0" y="4461300"/>
            <a:ext cx="684300" cy="682200"/>
          </a:xfrm>
          <a:prstGeom prst="rtTriangle">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p:nvPr/>
        </p:nvSpPr>
        <p:spPr>
          <a:xfrm flipH="1">
            <a:off x="8020800" y="0"/>
            <a:ext cx="1123200" cy="1322700"/>
          </a:xfrm>
          <a:prstGeom prst="halfFrame">
            <a:avLst>
              <a:gd fmla="val 33333" name="adj1"/>
              <a:gd fmla="val 33333" name="adj2"/>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6"/>
          <p:cNvSpPr/>
          <p:nvPr/>
        </p:nvSpPr>
        <p:spPr>
          <a:xfrm>
            <a:off x="-376400" y="272400"/>
            <a:ext cx="8092800" cy="486600"/>
          </a:xfrm>
          <a:prstGeom prst="snip2DiagRect">
            <a:avLst>
              <a:gd fmla="val 0" name="adj1"/>
              <a:gd fmla="val 43043" name="adj2"/>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p:nvPr/>
        </p:nvSpPr>
        <p:spPr>
          <a:xfrm>
            <a:off x="-376425" y="259200"/>
            <a:ext cx="8092800" cy="423600"/>
          </a:xfrm>
          <a:prstGeom prst="snip2DiagRect">
            <a:avLst>
              <a:gd fmla="val 0" name="adj1"/>
              <a:gd fmla="val 50000" name="adj2"/>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6"/>
          <p:cNvSpPr txBox="1"/>
          <p:nvPr>
            <p:ph type="ctrTitle"/>
          </p:nvPr>
        </p:nvSpPr>
        <p:spPr>
          <a:xfrm>
            <a:off x="1505925" y="272400"/>
            <a:ext cx="4328100" cy="48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900">
                <a:solidFill>
                  <a:srgbClr val="E15300"/>
                </a:solidFill>
                <a:latin typeface="Verdana"/>
                <a:ea typeface="Verdana"/>
                <a:cs typeface="Verdana"/>
                <a:sym typeface="Verdana"/>
              </a:rPr>
              <a:t>Reflection:</a:t>
            </a:r>
            <a:r>
              <a:rPr b="1" lang="en" sz="2500">
                <a:solidFill>
                  <a:srgbClr val="E15300"/>
                </a:solidFill>
                <a:latin typeface="Verdana"/>
                <a:ea typeface="Verdana"/>
                <a:cs typeface="Verdana"/>
                <a:sym typeface="Verdana"/>
              </a:rPr>
              <a:t> </a:t>
            </a:r>
            <a:endParaRPr b="1" sz="5400">
              <a:solidFill>
                <a:srgbClr val="E153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400"/>
                                        <p:tgtEl>
                                          <p:spTgt spid="22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27"/>
                                        </p:tgtEl>
                                        <p:attrNameLst>
                                          <p:attrName>style.visibility</p:attrName>
                                        </p:attrNameLst>
                                      </p:cBhvr>
                                      <p:to>
                                        <p:strVal val="visible"/>
                                      </p:to>
                                    </p:set>
                                    <p:anim calcmode="lin" valueType="num">
                                      <p:cBhvr additive="base">
                                        <p:cTn dur="400"/>
                                        <p:tgtEl>
                                          <p:spTgt spid="22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28"/>
                                        </p:tgtEl>
                                        <p:attrNameLst>
                                          <p:attrName>style.visibility</p:attrName>
                                        </p:attrNameLst>
                                      </p:cBhvr>
                                      <p:to>
                                        <p:strVal val="visible"/>
                                      </p:to>
                                    </p:set>
                                    <p:anim calcmode="lin" valueType="num">
                                      <p:cBhvr additive="base">
                                        <p:cTn dur="400"/>
                                        <p:tgtEl>
                                          <p:spTgt spid="22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2" name="Shape 232"/>
        <p:cNvGrpSpPr/>
        <p:nvPr/>
      </p:nvGrpSpPr>
      <p:grpSpPr>
        <a:xfrm>
          <a:off x="0" y="0"/>
          <a:ext cx="0" cy="0"/>
          <a:chOff x="0" y="0"/>
          <a:chExt cx="0" cy="0"/>
        </a:xfrm>
      </p:grpSpPr>
      <p:sp>
        <p:nvSpPr>
          <p:cNvPr id="233" name="Google Shape;233;p27"/>
          <p:cNvSpPr/>
          <p:nvPr/>
        </p:nvSpPr>
        <p:spPr>
          <a:xfrm flipH="1">
            <a:off x="7944600" y="76200"/>
            <a:ext cx="1123200" cy="1322700"/>
          </a:xfrm>
          <a:prstGeom prst="halfFrame">
            <a:avLst>
              <a:gd fmla="val 33333" name="adj1"/>
              <a:gd fmla="val 33333" name="adj2"/>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7"/>
          <p:cNvSpPr/>
          <p:nvPr/>
        </p:nvSpPr>
        <p:spPr>
          <a:xfrm>
            <a:off x="0" y="4142100"/>
            <a:ext cx="999300" cy="1001400"/>
          </a:xfrm>
          <a:prstGeom prst="rtTriangl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p:cNvSpPr/>
          <p:nvPr/>
        </p:nvSpPr>
        <p:spPr>
          <a:xfrm>
            <a:off x="0" y="4461300"/>
            <a:ext cx="684300" cy="682200"/>
          </a:xfrm>
          <a:prstGeom prst="rtTriangle">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
          <p:cNvSpPr/>
          <p:nvPr/>
        </p:nvSpPr>
        <p:spPr>
          <a:xfrm flipH="1">
            <a:off x="8020800" y="0"/>
            <a:ext cx="1123200" cy="1322700"/>
          </a:xfrm>
          <a:prstGeom prst="halfFrame">
            <a:avLst>
              <a:gd fmla="val 33333" name="adj1"/>
              <a:gd fmla="val 33333" name="adj2"/>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7"/>
          <p:cNvSpPr/>
          <p:nvPr/>
        </p:nvSpPr>
        <p:spPr>
          <a:xfrm>
            <a:off x="684300" y="2193976"/>
            <a:ext cx="8092800" cy="797400"/>
          </a:xfrm>
          <a:prstGeom prst="snip2DiagRect">
            <a:avLst>
              <a:gd fmla="val 0" name="adj1"/>
              <a:gd fmla="val 43043" name="adj2"/>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
          <p:cNvSpPr/>
          <p:nvPr/>
        </p:nvSpPr>
        <p:spPr>
          <a:xfrm>
            <a:off x="684300" y="2193976"/>
            <a:ext cx="8092800" cy="682200"/>
          </a:xfrm>
          <a:prstGeom prst="snip2DiagRect">
            <a:avLst>
              <a:gd fmla="val 0" name="adj1"/>
              <a:gd fmla="val 50000" name="adj2"/>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7"/>
          <p:cNvSpPr txBox="1"/>
          <p:nvPr>
            <p:ph type="ctrTitle"/>
          </p:nvPr>
        </p:nvSpPr>
        <p:spPr>
          <a:xfrm>
            <a:off x="2566650" y="2276175"/>
            <a:ext cx="4328100" cy="539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900">
                <a:solidFill>
                  <a:srgbClr val="E15300"/>
                </a:solidFill>
                <a:latin typeface="Verdana"/>
                <a:ea typeface="Verdana"/>
                <a:cs typeface="Verdana"/>
                <a:sym typeface="Verdana"/>
              </a:rPr>
              <a:t>END OF PRESENTATION</a:t>
            </a:r>
            <a:r>
              <a:rPr b="1" lang="en" sz="2500">
                <a:solidFill>
                  <a:srgbClr val="E15300"/>
                </a:solidFill>
                <a:latin typeface="Verdana"/>
                <a:ea typeface="Verdana"/>
                <a:cs typeface="Verdana"/>
                <a:sym typeface="Verdana"/>
              </a:rPr>
              <a:t> </a:t>
            </a:r>
            <a:endParaRPr b="1" sz="5400">
              <a:solidFill>
                <a:srgbClr val="E153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237"/>
                                        </p:tgtEl>
                                        <p:attrNameLst>
                                          <p:attrName>style.visibility</p:attrName>
                                        </p:attrNameLst>
                                      </p:cBhvr>
                                      <p:to>
                                        <p:strVal val="visible"/>
                                      </p:to>
                                    </p:set>
                                    <p:anim calcmode="lin" valueType="num">
                                      <p:cBhvr additive="base">
                                        <p:cTn dur="400"/>
                                        <p:tgtEl>
                                          <p:spTgt spid="23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38"/>
                                        </p:tgtEl>
                                        <p:attrNameLst>
                                          <p:attrName>style.visibility</p:attrName>
                                        </p:attrNameLst>
                                      </p:cBhvr>
                                      <p:to>
                                        <p:strVal val="visible"/>
                                      </p:to>
                                    </p:set>
                                    <p:anim calcmode="lin" valueType="num">
                                      <p:cBhvr additive="base">
                                        <p:cTn dur="400"/>
                                        <p:tgtEl>
                                          <p:spTgt spid="23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39"/>
                                        </p:tgtEl>
                                        <p:attrNameLst>
                                          <p:attrName>style.visibility</p:attrName>
                                        </p:attrNameLst>
                                      </p:cBhvr>
                                      <p:to>
                                        <p:strVal val="visible"/>
                                      </p:to>
                                    </p:set>
                                    <p:anim calcmode="lin" valueType="num">
                                      <p:cBhvr additive="base">
                                        <p:cTn dur="400"/>
                                        <p:tgtEl>
                                          <p:spTgt spid="23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5" name="Shape 65"/>
        <p:cNvGrpSpPr/>
        <p:nvPr/>
      </p:nvGrpSpPr>
      <p:grpSpPr>
        <a:xfrm>
          <a:off x="0" y="0"/>
          <a:ext cx="0" cy="0"/>
          <a:chOff x="0" y="0"/>
          <a:chExt cx="0" cy="0"/>
        </a:xfrm>
      </p:grpSpPr>
      <p:sp>
        <p:nvSpPr>
          <p:cNvPr id="66" name="Google Shape;66;p14"/>
          <p:cNvSpPr/>
          <p:nvPr/>
        </p:nvSpPr>
        <p:spPr>
          <a:xfrm>
            <a:off x="553766" y="144375"/>
            <a:ext cx="3648000" cy="486600"/>
          </a:xfrm>
          <a:prstGeom prst="snip2DiagRect">
            <a:avLst>
              <a:gd fmla="val 0" name="adj1"/>
              <a:gd fmla="val 16667" name="adj2"/>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flipH="1">
            <a:off x="7944600" y="76200"/>
            <a:ext cx="1123200" cy="1322700"/>
          </a:xfrm>
          <a:prstGeom prst="halfFrame">
            <a:avLst>
              <a:gd fmla="val 33333" name="adj1"/>
              <a:gd fmla="val 33333" name="adj2"/>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0" y="4142100"/>
            <a:ext cx="999300" cy="1001400"/>
          </a:xfrm>
          <a:prstGeom prst="rtTriangl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ph idx="1" type="subTitle"/>
          </p:nvPr>
        </p:nvSpPr>
        <p:spPr>
          <a:xfrm>
            <a:off x="466100" y="773650"/>
            <a:ext cx="7138800" cy="2403300"/>
          </a:xfrm>
          <a:prstGeom prst="rect">
            <a:avLst/>
          </a:prstGeom>
          <a:ln cap="flat" cmpd="sng" w="19050">
            <a:solidFill>
              <a:srgbClr val="E153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chemeClr val="dk1"/>
                </a:solidFill>
                <a:latin typeface="Verdana"/>
                <a:ea typeface="Verdana"/>
                <a:cs typeface="Verdana"/>
                <a:sym typeface="Verdana"/>
              </a:rPr>
              <a:t>We are group Study Proto and we were asked to deliver a solution to MediaBazzar administration and </a:t>
            </a:r>
            <a:r>
              <a:rPr lang="en" sz="1900">
                <a:solidFill>
                  <a:schemeClr val="dk1"/>
                </a:solidFill>
                <a:latin typeface="Verdana"/>
                <a:ea typeface="Verdana"/>
                <a:cs typeface="Verdana"/>
                <a:sym typeface="Verdana"/>
              </a:rPr>
              <a:t>management</a:t>
            </a:r>
            <a:r>
              <a:rPr lang="en" sz="1900">
                <a:solidFill>
                  <a:schemeClr val="dk1"/>
                </a:solidFill>
                <a:latin typeface="Verdana"/>
                <a:ea typeface="Verdana"/>
                <a:cs typeface="Verdana"/>
                <a:sym typeface="Verdana"/>
              </a:rPr>
              <a:t> </a:t>
            </a:r>
            <a:r>
              <a:rPr lang="en" sz="1900">
                <a:solidFill>
                  <a:schemeClr val="dk1"/>
                </a:solidFill>
                <a:latin typeface="Verdana"/>
                <a:ea typeface="Verdana"/>
                <a:cs typeface="Verdana"/>
                <a:sym typeface="Verdana"/>
              </a:rPr>
              <a:t>problems.</a:t>
            </a:r>
            <a:endParaRPr sz="19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1800">
              <a:solidFill>
                <a:schemeClr val="dk1"/>
              </a:solidFill>
              <a:latin typeface="Verdana"/>
              <a:ea typeface="Verdana"/>
              <a:cs typeface="Verdana"/>
              <a:sym typeface="Verdana"/>
            </a:endParaRPr>
          </a:p>
          <a:p>
            <a:pPr indent="0" lvl="0" marL="0" rtl="0" algn="ctr">
              <a:lnSpc>
                <a:spcPct val="115000"/>
              </a:lnSpc>
              <a:spcBef>
                <a:spcPts val="0"/>
              </a:spcBef>
              <a:spcAft>
                <a:spcPts val="0"/>
              </a:spcAft>
              <a:buNone/>
            </a:pPr>
            <a:r>
              <a:t/>
            </a:r>
            <a:endParaRPr sz="1100">
              <a:solidFill>
                <a:schemeClr val="dk1"/>
              </a:solidFill>
              <a:latin typeface="Verdana"/>
              <a:ea typeface="Verdana"/>
              <a:cs typeface="Verdana"/>
              <a:sym typeface="Verdana"/>
            </a:endParaRPr>
          </a:p>
        </p:txBody>
      </p:sp>
      <p:sp>
        <p:nvSpPr>
          <p:cNvPr id="70" name="Google Shape;70;p14"/>
          <p:cNvSpPr/>
          <p:nvPr/>
        </p:nvSpPr>
        <p:spPr>
          <a:xfrm>
            <a:off x="0" y="4461300"/>
            <a:ext cx="684300" cy="682200"/>
          </a:xfrm>
          <a:prstGeom prst="rtTriangle">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flipH="1">
            <a:off x="8020800" y="0"/>
            <a:ext cx="1123200" cy="1322700"/>
          </a:xfrm>
          <a:prstGeom prst="halfFrame">
            <a:avLst>
              <a:gd fmla="val 33333" name="adj1"/>
              <a:gd fmla="val 33333" name="adj2"/>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553766" y="131175"/>
            <a:ext cx="3648000" cy="423600"/>
          </a:xfrm>
          <a:prstGeom prst="snip2DiagRect">
            <a:avLst>
              <a:gd fmla="val 0" name="adj1"/>
              <a:gd fmla="val 16667" name="adj2"/>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txBox="1"/>
          <p:nvPr>
            <p:ph type="ctrTitle"/>
          </p:nvPr>
        </p:nvSpPr>
        <p:spPr>
          <a:xfrm>
            <a:off x="466100" y="228825"/>
            <a:ext cx="3771600" cy="38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900">
                <a:solidFill>
                  <a:srgbClr val="E15300"/>
                </a:solidFill>
                <a:latin typeface="Verdana"/>
                <a:ea typeface="Verdana"/>
                <a:cs typeface="Verdana"/>
                <a:sym typeface="Verdana"/>
              </a:rPr>
              <a:t>Our objective</a:t>
            </a:r>
            <a:endParaRPr b="1" sz="5400">
              <a:solidFill>
                <a:srgbClr val="E153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400"/>
                                        <p:tgtEl>
                                          <p:spTgt spid="6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72"/>
                                        </p:tgtEl>
                                        <p:attrNameLst>
                                          <p:attrName>style.visibility</p:attrName>
                                        </p:attrNameLst>
                                      </p:cBhvr>
                                      <p:to>
                                        <p:strVal val="visible"/>
                                      </p:to>
                                    </p:set>
                                    <p:anim calcmode="lin" valueType="num">
                                      <p:cBhvr additive="base">
                                        <p:cTn dur="400"/>
                                        <p:tgtEl>
                                          <p:spTgt spid="7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400"/>
                                        <p:tgtEl>
                                          <p:spTgt spid="7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600"/>
                                        <p:tgtEl>
                                          <p:spTgt spid="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7" name="Shape 77"/>
        <p:cNvGrpSpPr/>
        <p:nvPr/>
      </p:nvGrpSpPr>
      <p:grpSpPr>
        <a:xfrm>
          <a:off x="0" y="0"/>
          <a:ext cx="0" cy="0"/>
          <a:chOff x="0" y="0"/>
          <a:chExt cx="0" cy="0"/>
        </a:xfrm>
      </p:grpSpPr>
      <p:sp>
        <p:nvSpPr>
          <p:cNvPr id="78" name="Google Shape;78;p15"/>
          <p:cNvSpPr/>
          <p:nvPr/>
        </p:nvSpPr>
        <p:spPr>
          <a:xfrm>
            <a:off x="876500" y="249500"/>
            <a:ext cx="3171000" cy="486600"/>
          </a:xfrm>
          <a:prstGeom prst="snip2DiagRect">
            <a:avLst>
              <a:gd fmla="val 0" name="adj1"/>
              <a:gd fmla="val 16667" name="adj2"/>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flipH="1">
            <a:off x="7944600" y="76200"/>
            <a:ext cx="1123200" cy="1322700"/>
          </a:xfrm>
          <a:prstGeom prst="halfFrame">
            <a:avLst>
              <a:gd fmla="val 33333" name="adj1"/>
              <a:gd fmla="val 33333" name="adj2"/>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0" y="4142100"/>
            <a:ext cx="999300" cy="1001400"/>
          </a:xfrm>
          <a:prstGeom prst="rtTriangl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txBox="1"/>
          <p:nvPr>
            <p:ph idx="1" type="subTitle"/>
          </p:nvPr>
        </p:nvSpPr>
        <p:spPr>
          <a:xfrm>
            <a:off x="466100" y="773650"/>
            <a:ext cx="3946800" cy="3462900"/>
          </a:xfrm>
          <a:prstGeom prst="rect">
            <a:avLst/>
          </a:prstGeom>
          <a:ln cap="flat" cmpd="sng" w="19050">
            <a:solidFill>
              <a:srgbClr val="E153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1100">
              <a:solidFill>
                <a:schemeClr val="dk1"/>
              </a:solidFill>
              <a:latin typeface="Verdana"/>
              <a:ea typeface="Verdana"/>
              <a:cs typeface="Verdana"/>
              <a:sym typeface="Verdana"/>
            </a:endParaRPr>
          </a:p>
          <a:p>
            <a:pPr indent="0" lvl="0" marL="0" rtl="0" algn="ctr">
              <a:lnSpc>
                <a:spcPct val="115000"/>
              </a:lnSpc>
              <a:spcBef>
                <a:spcPts val="0"/>
              </a:spcBef>
              <a:spcAft>
                <a:spcPts val="0"/>
              </a:spcAft>
              <a:buNone/>
            </a:pPr>
            <a:r>
              <a:rPr lang="en" sz="1100">
                <a:solidFill>
                  <a:schemeClr val="dk1"/>
                </a:solidFill>
                <a:latin typeface="Verdana"/>
                <a:ea typeface="Verdana"/>
                <a:cs typeface="Verdana"/>
                <a:sym typeface="Verdana"/>
              </a:rPr>
              <a:t>Our decision is to solve the customer’s unpleasant situation by creating an app which tackles all the concerns.</a:t>
            </a:r>
            <a:endParaRPr sz="1100">
              <a:solidFill>
                <a:schemeClr val="dk1"/>
              </a:solidFill>
              <a:latin typeface="Verdana"/>
              <a:ea typeface="Verdana"/>
              <a:cs typeface="Verdana"/>
              <a:sym typeface="Verdana"/>
            </a:endParaRPr>
          </a:p>
          <a:p>
            <a:pPr indent="0" lvl="0" marL="0" rtl="0" algn="ctr">
              <a:lnSpc>
                <a:spcPct val="115000"/>
              </a:lnSpc>
              <a:spcBef>
                <a:spcPts val="0"/>
              </a:spcBef>
              <a:spcAft>
                <a:spcPts val="0"/>
              </a:spcAft>
              <a:buNone/>
            </a:pPr>
            <a:r>
              <a:t/>
            </a:r>
            <a:endParaRPr sz="1100">
              <a:solidFill>
                <a:schemeClr val="dk1"/>
              </a:solidFill>
              <a:latin typeface="Verdana"/>
              <a:ea typeface="Verdana"/>
              <a:cs typeface="Verdana"/>
              <a:sym typeface="Verdana"/>
            </a:endParaRPr>
          </a:p>
          <a:p>
            <a:pPr indent="0" lvl="0" marL="0" rtl="0" algn="ctr">
              <a:lnSpc>
                <a:spcPct val="115000"/>
              </a:lnSpc>
              <a:spcBef>
                <a:spcPts val="0"/>
              </a:spcBef>
              <a:spcAft>
                <a:spcPts val="0"/>
              </a:spcAft>
              <a:buNone/>
            </a:pPr>
            <a:r>
              <a:rPr lang="en" sz="1100">
                <a:solidFill>
                  <a:schemeClr val="dk1"/>
                </a:solidFill>
                <a:latin typeface="Verdana"/>
                <a:ea typeface="Verdana"/>
                <a:cs typeface="Verdana"/>
                <a:sym typeface="Verdana"/>
              </a:rPr>
              <a:t>The main concerns of Media Bazaar’s hardware store in regards to their employees is managing the data, schedules and attendance. On the product side, the raised concerns are to managing the products and handling the restock. Some smaller concerns, found in both side are related to the statistics. In addition there is a website for the employees to handle their profile data and view their shifts.</a:t>
            </a:r>
            <a:endParaRPr sz="1100">
              <a:solidFill>
                <a:schemeClr val="dk1"/>
              </a:solidFill>
              <a:latin typeface="Verdana"/>
              <a:ea typeface="Verdana"/>
              <a:cs typeface="Verdana"/>
              <a:sym typeface="Verdana"/>
            </a:endParaRPr>
          </a:p>
          <a:p>
            <a:pPr indent="0" lvl="0" marL="0" rtl="0" algn="ctr">
              <a:lnSpc>
                <a:spcPct val="115000"/>
              </a:lnSpc>
              <a:spcBef>
                <a:spcPts val="0"/>
              </a:spcBef>
              <a:spcAft>
                <a:spcPts val="0"/>
              </a:spcAft>
              <a:buNone/>
            </a:pPr>
            <a:r>
              <a:t/>
            </a:r>
            <a:endParaRPr sz="1100">
              <a:solidFill>
                <a:schemeClr val="dk1"/>
              </a:solidFill>
              <a:latin typeface="Verdana"/>
              <a:ea typeface="Verdana"/>
              <a:cs typeface="Verdana"/>
              <a:sym typeface="Verdana"/>
            </a:endParaRPr>
          </a:p>
          <a:p>
            <a:pPr indent="0" lvl="0" marL="0" rtl="0" algn="ctr">
              <a:lnSpc>
                <a:spcPct val="115000"/>
              </a:lnSpc>
              <a:spcBef>
                <a:spcPts val="0"/>
              </a:spcBef>
              <a:spcAft>
                <a:spcPts val="0"/>
              </a:spcAft>
              <a:buNone/>
            </a:pPr>
            <a:r>
              <a:rPr lang="en" sz="1100">
                <a:solidFill>
                  <a:schemeClr val="dk1"/>
                </a:solidFill>
                <a:latin typeface="Verdana"/>
                <a:ea typeface="Verdana"/>
                <a:cs typeface="Verdana"/>
                <a:sym typeface="Verdana"/>
              </a:rPr>
              <a:t>Aside from this our app will be able to be updated so as to comply with any further additions required by the client.</a:t>
            </a:r>
            <a:endParaRPr sz="1100">
              <a:solidFill>
                <a:schemeClr val="dk1"/>
              </a:solidFill>
              <a:latin typeface="Verdana"/>
              <a:ea typeface="Verdana"/>
              <a:cs typeface="Verdana"/>
              <a:sym typeface="Verdana"/>
            </a:endParaRPr>
          </a:p>
        </p:txBody>
      </p:sp>
      <p:sp>
        <p:nvSpPr>
          <p:cNvPr id="82" name="Google Shape;82;p15"/>
          <p:cNvSpPr/>
          <p:nvPr/>
        </p:nvSpPr>
        <p:spPr>
          <a:xfrm>
            <a:off x="0" y="4461300"/>
            <a:ext cx="684300" cy="682200"/>
          </a:xfrm>
          <a:prstGeom prst="rtTriangle">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flipH="1">
            <a:off x="8020800" y="0"/>
            <a:ext cx="1123200" cy="1322700"/>
          </a:xfrm>
          <a:prstGeom prst="halfFrame">
            <a:avLst>
              <a:gd fmla="val 33333" name="adj1"/>
              <a:gd fmla="val 33333" name="adj2"/>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876500" y="236300"/>
            <a:ext cx="3171000" cy="423600"/>
          </a:xfrm>
          <a:prstGeom prst="snip2DiagRect">
            <a:avLst>
              <a:gd fmla="val 0" name="adj1"/>
              <a:gd fmla="val 16667" name="adj2"/>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ph type="ctrTitle"/>
          </p:nvPr>
        </p:nvSpPr>
        <p:spPr>
          <a:xfrm>
            <a:off x="800300" y="333950"/>
            <a:ext cx="3278400" cy="38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900">
                <a:solidFill>
                  <a:srgbClr val="E15300"/>
                </a:solidFill>
                <a:latin typeface="Verdana"/>
                <a:ea typeface="Verdana"/>
                <a:cs typeface="Verdana"/>
                <a:sym typeface="Verdana"/>
              </a:rPr>
              <a:t>Decisions &amp; Concerns:</a:t>
            </a:r>
            <a:r>
              <a:rPr b="1" lang="en" sz="2500">
                <a:solidFill>
                  <a:srgbClr val="E15300"/>
                </a:solidFill>
                <a:latin typeface="Verdana"/>
                <a:ea typeface="Verdana"/>
                <a:cs typeface="Verdana"/>
                <a:sym typeface="Verdana"/>
              </a:rPr>
              <a:t> </a:t>
            </a:r>
            <a:endParaRPr b="1" sz="5400">
              <a:solidFill>
                <a:srgbClr val="E15300"/>
              </a:solidFill>
              <a:latin typeface="Verdana"/>
              <a:ea typeface="Verdana"/>
              <a:cs typeface="Verdana"/>
              <a:sym typeface="Verdana"/>
            </a:endParaRPr>
          </a:p>
        </p:txBody>
      </p:sp>
      <p:sp>
        <p:nvSpPr>
          <p:cNvPr id="86" name="Google Shape;86;p15"/>
          <p:cNvSpPr/>
          <p:nvPr/>
        </p:nvSpPr>
        <p:spPr>
          <a:xfrm>
            <a:off x="5468325" y="256100"/>
            <a:ext cx="2395500" cy="486600"/>
          </a:xfrm>
          <a:prstGeom prst="snip2DiagRect">
            <a:avLst>
              <a:gd fmla="val 0" name="adj1"/>
              <a:gd fmla="val 16667" name="adj2"/>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5468325" y="242900"/>
            <a:ext cx="2395500" cy="423600"/>
          </a:xfrm>
          <a:prstGeom prst="snip2DiagRect">
            <a:avLst>
              <a:gd fmla="val 0" name="adj1"/>
              <a:gd fmla="val 16667" name="adj2"/>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txBox="1"/>
          <p:nvPr>
            <p:ph type="ctrTitle"/>
          </p:nvPr>
        </p:nvSpPr>
        <p:spPr>
          <a:xfrm>
            <a:off x="5474525" y="242900"/>
            <a:ext cx="2351400" cy="48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900">
                <a:solidFill>
                  <a:srgbClr val="E15300"/>
                </a:solidFill>
                <a:latin typeface="Verdana"/>
                <a:ea typeface="Verdana"/>
                <a:cs typeface="Verdana"/>
                <a:sym typeface="Verdana"/>
              </a:rPr>
              <a:t>Our solution:</a:t>
            </a:r>
            <a:r>
              <a:rPr b="1" lang="en" sz="2500">
                <a:solidFill>
                  <a:srgbClr val="E15300"/>
                </a:solidFill>
                <a:latin typeface="Verdana"/>
                <a:ea typeface="Verdana"/>
                <a:cs typeface="Verdana"/>
                <a:sym typeface="Verdana"/>
              </a:rPr>
              <a:t> </a:t>
            </a:r>
            <a:endParaRPr b="1" sz="5400">
              <a:solidFill>
                <a:srgbClr val="E15300"/>
              </a:solidFill>
              <a:latin typeface="Verdana"/>
              <a:ea typeface="Verdana"/>
              <a:cs typeface="Verdana"/>
              <a:sym typeface="Verdana"/>
            </a:endParaRPr>
          </a:p>
        </p:txBody>
      </p:sp>
      <p:sp>
        <p:nvSpPr>
          <p:cNvPr id="89" name="Google Shape;89;p15"/>
          <p:cNvSpPr txBox="1"/>
          <p:nvPr>
            <p:ph idx="1" type="subTitle"/>
          </p:nvPr>
        </p:nvSpPr>
        <p:spPr>
          <a:xfrm>
            <a:off x="4692675" y="773650"/>
            <a:ext cx="3946800" cy="3462900"/>
          </a:xfrm>
          <a:prstGeom prst="rect">
            <a:avLst/>
          </a:prstGeom>
          <a:ln cap="flat" cmpd="sng" w="19050">
            <a:solidFill>
              <a:srgbClr val="E153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rgbClr val="434343"/>
              </a:solidFill>
              <a:latin typeface="Verdana"/>
              <a:ea typeface="Verdana"/>
              <a:cs typeface="Verdana"/>
              <a:sym typeface="Verdana"/>
            </a:endParaRPr>
          </a:p>
          <a:p>
            <a:pPr indent="0" lvl="0" marL="0" rtl="0" algn="ctr">
              <a:lnSpc>
                <a:spcPct val="115000"/>
              </a:lnSpc>
              <a:spcBef>
                <a:spcPts val="0"/>
              </a:spcBef>
              <a:spcAft>
                <a:spcPts val="0"/>
              </a:spcAft>
              <a:buNone/>
            </a:pPr>
            <a:r>
              <a:rPr lang="en" sz="1100">
                <a:solidFill>
                  <a:srgbClr val="434343"/>
                </a:solidFill>
                <a:latin typeface="Verdana"/>
                <a:ea typeface="Verdana"/>
                <a:cs typeface="Verdana"/>
                <a:sym typeface="Verdana"/>
              </a:rPr>
              <a:t>For the employees section our application features an employee administration system with an </a:t>
            </a:r>
            <a:r>
              <a:rPr lang="en" sz="1100">
                <a:solidFill>
                  <a:srgbClr val="434343"/>
                </a:solidFill>
                <a:latin typeface="Verdana"/>
                <a:ea typeface="Verdana"/>
                <a:cs typeface="Verdana"/>
                <a:sym typeface="Verdana"/>
              </a:rPr>
              <a:t>overview, </a:t>
            </a:r>
            <a:r>
              <a:rPr lang="en" sz="1100">
                <a:solidFill>
                  <a:srgbClr val="434343"/>
                </a:solidFill>
                <a:latin typeface="Verdana"/>
                <a:ea typeface="Verdana"/>
                <a:cs typeface="Verdana"/>
                <a:sym typeface="Verdana"/>
              </a:rPr>
              <a:t>allowing the addition, removal and edits of the users and their schedules. The </a:t>
            </a:r>
            <a:r>
              <a:rPr lang="en" sz="1100">
                <a:solidFill>
                  <a:srgbClr val="434343"/>
                </a:solidFill>
                <a:latin typeface="Verdana"/>
                <a:ea typeface="Verdana"/>
                <a:cs typeface="Verdana"/>
                <a:sym typeface="Verdana"/>
              </a:rPr>
              <a:t>attendance</a:t>
            </a:r>
            <a:r>
              <a:rPr lang="en" sz="1100">
                <a:solidFill>
                  <a:srgbClr val="434343"/>
                </a:solidFill>
                <a:latin typeface="Verdana"/>
                <a:ea typeface="Verdana"/>
                <a:cs typeface="Verdana"/>
                <a:sym typeface="Verdana"/>
              </a:rPr>
              <a:t> is checked by </a:t>
            </a:r>
            <a:r>
              <a:rPr lang="en" sz="1100">
                <a:solidFill>
                  <a:srgbClr val="434343"/>
                </a:solidFill>
                <a:latin typeface="Verdana"/>
                <a:ea typeface="Verdana"/>
                <a:cs typeface="Verdana"/>
                <a:sym typeface="Verdana"/>
              </a:rPr>
              <a:t>making</a:t>
            </a:r>
            <a:r>
              <a:rPr lang="en" sz="1100">
                <a:solidFill>
                  <a:srgbClr val="434343"/>
                </a:solidFill>
                <a:latin typeface="Verdana"/>
                <a:ea typeface="Verdana"/>
                <a:cs typeface="Verdana"/>
                <a:sym typeface="Verdana"/>
              </a:rPr>
              <a:t> use of an rfid scanner </a:t>
            </a:r>
            <a:r>
              <a:rPr lang="en" sz="1100">
                <a:solidFill>
                  <a:srgbClr val="434343"/>
                </a:solidFill>
                <a:latin typeface="Verdana"/>
                <a:ea typeface="Verdana"/>
                <a:cs typeface="Verdana"/>
                <a:sym typeface="Verdana"/>
              </a:rPr>
              <a:t>providing</a:t>
            </a:r>
            <a:r>
              <a:rPr lang="en" sz="1100">
                <a:solidFill>
                  <a:srgbClr val="434343"/>
                </a:solidFill>
                <a:latin typeface="Verdana"/>
                <a:ea typeface="Verdana"/>
                <a:cs typeface="Verdana"/>
                <a:sym typeface="Verdana"/>
              </a:rPr>
              <a:t> a clean and modern way of checking. Adding departments and viewing statistics are also included our system.</a:t>
            </a:r>
            <a:endParaRPr sz="1100">
              <a:solidFill>
                <a:srgbClr val="434343"/>
              </a:solidFill>
              <a:latin typeface="Verdana"/>
              <a:ea typeface="Verdana"/>
              <a:cs typeface="Verdana"/>
              <a:sym typeface="Verdana"/>
            </a:endParaRPr>
          </a:p>
          <a:p>
            <a:pPr indent="0" lvl="0" marL="0" rtl="0" algn="ctr">
              <a:lnSpc>
                <a:spcPct val="115000"/>
              </a:lnSpc>
              <a:spcBef>
                <a:spcPts val="0"/>
              </a:spcBef>
              <a:spcAft>
                <a:spcPts val="0"/>
              </a:spcAft>
              <a:buNone/>
            </a:pPr>
            <a:r>
              <a:t/>
            </a:r>
            <a:endParaRPr sz="1100">
              <a:solidFill>
                <a:srgbClr val="434343"/>
              </a:solidFill>
              <a:latin typeface="Verdana"/>
              <a:ea typeface="Verdana"/>
              <a:cs typeface="Verdana"/>
              <a:sym typeface="Verdana"/>
            </a:endParaRPr>
          </a:p>
          <a:p>
            <a:pPr indent="0" lvl="0" marL="0" rtl="0" algn="ctr">
              <a:lnSpc>
                <a:spcPct val="115000"/>
              </a:lnSpc>
              <a:spcBef>
                <a:spcPts val="0"/>
              </a:spcBef>
              <a:spcAft>
                <a:spcPts val="0"/>
              </a:spcAft>
              <a:buNone/>
            </a:pPr>
            <a:r>
              <a:rPr lang="en" sz="1100">
                <a:solidFill>
                  <a:srgbClr val="434343"/>
                </a:solidFill>
                <a:latin typeface="Verdana"/>
                <a:ea typeface="Verdana"/>
                <a:cs typeface="Verdana"/>
                <a:sym typeface="Verdana"/>
              </a:rPr>
              <a:t>The product </a:t>
            </a:r>
            <a:r>
              <a:rPr lang="en" sz="1100">
                <a:solidFill>
                  <a:srgbClr val="434343"/>
                </a:solidFill>
                <a:latin typeface="Verdana"/>
                <a:ea typeface="Verdana"/>
                <a:cs typeface="Verdana"/>
                <a:sym typeface="Verdana"/>
              </a:rPr>
              <a:t>management</a:t>
            </a:r>
            <a:r>
              <a:rPr lang="en" sz="1100">
                <a:solidFill>
                  <a:srgbClr val="434343"/>
                </a:solidFill>
                <a:latin typeface="Verdana"/>
                <a:ea typeface="Verdana"/>
                <a:cs typeface="Verdana"/>
                <a:sym typeface="Verdana"/>
              </a:rPr>
              <a:t> system comes with the same inspecting, adding, </a:t>
            </a:r>
            <a:r>
              <a:rPr lang="en" sz="1100">
                <a:solidFill>
                  <a:srgbClr val="434343"/>
                </a:solidFill>
                <a:latin typeface="Verdana"/>
                <a:ea typeface="Verdana"/>
                <a:cs typeface="Verdana"/>
                <a:sym typeface="Verdana"/>
              </a:rPr>
              <a:t>removing</a:t>
            </a:r>
            <a:r>
              <a:rPr lang="en" sz="1100">
                <a:solidFill>
                  <a:srgbClr val="434343"/>
                </a:solidFill>
                <a:latin typeface="Verdana"/>
                <a:ea typeface="Verdana"/>
                <a:cs typeface="Verdana"/>
                <a:sym typeface="Verdana"/>
              </a:rPr>
              <a:t> and editing features.</a:t>
            </a:r>
            <a:endParaRPr sz="1100">
              <a:solidFill>
                <a:srgbClr val="434343"/>
              </a:solidFill>
              <a:latin typeface="Verdana"/>
              <a:ea typeface="Verdana"/>
              <a:cs typeface="Verdana"/>
              <a:sym typeface="Verdana"/>
            </a:endParaRPr>
          </a:p>
          <a:p>
            <a:pPr indent="0" lvl="0" marL="0" rtl="0" algn="ctr">
              <a:lnSpc>
                <a:spcPct val="115000"/>
              </a:lnSpc>
              <a:spcBef>
                <a:spcPts val="0"/>
              </a:spcBef>
              <a:spcAft>
                <a:spcPts val="0"/>
              </a:spcAft>
              <a:buNone/>
            </a:pPr>
            <a:r>
              <a:t/>
            </a:r>
            <a:endParaRPr sz="1100">
              <a:solidFill>
                <a:srgbClr val="434343"/>
              </a:solidFill>
              <a:latin typeface="Verdana"/>
              <a:ea typeface="Verdana"/>
              <a:cs typeface="Verdana"/>
              <a:sym typeface="Verdana"/>
            </a:endParaRPr>
          </a:p>
          <a:p>
            <a:pPr indent="0" lvl="0" marL="0" rtl="0" algn="ctr">
              <a:lnSpc>
                <a:spcPct val="115000"/>
              </a:lnSpc>
              <a:spcBef>
                <a:spcPts val="0"/>
              </a:spcBef>
              <a:spcAft>
                <a:spcPts val="0"/>
              </a:spcAft>
              <a:buNone/>
            </a:pPr>
            <a:r>
              <a:rPr lang="en" sz="1100">
                <a:solidFill>
                  <a:srgbClr val="434343"/>
                </a:solidFill>
                <a:latin typeface="Verdana"/>
                <a:ea typeface="Verdana"/>
                <a:cs typeface="Verdana"/>
                <a:sym typeface="Verdana"/>
              </a:rPr>
              <a:t>For </a:t>
            </a:r>
            <a:r>
              <a:rPr lang="en" sz="1100">
                <a:solidFill>
                  <a:srgbClr val="434343"/>
                </a:solidFill>
                <a:latin typeface="Verdana"/>
                <a:ea typeface="Verdana"/>
                <a:cs typeface="Verdana"/>
                <a:sym typeface="Verdana"/>
              </a:rPr>
              <a:t>handling</a:t>
            </a:r>
            <a:r>
              <a:rPr lang="en" sz="1100">
                <a:solidFill>
                  <a:srgbClr val="434343"/>
                </a:solidFill>
                <a:latin typeface="Verdana"/>
                <a:ea typeface="Verdana"/>
                <a:cs typeface="Verdana"/>
                <a:sym typeface="Verdana"/>
              </a:rPr>
              <a:t> the stock requests our system is able to send, accept and decline tickets.</a:t>
            </a:r>
            <a:endParaRPr sz="1100">
              <a:solidFill>
                <a:srgbClr val="434343"/>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78"/>
                                        </p:tgtEl>
                                        <p:attrNameLst>
                                          <p:attrName>style.visibility</p:attrName>
                                        </p:attrNameLst>
                                      </p:cBhvr>
                                      <p:to>
                                        <p:strVal val="visible"/>
                                      </p:to>
                                    </p:set>
                                    <p:anim calcmode="lin" valueType="num">
                                      <p:cBhvr additive="base">
                                        <p:cTn dur="400"/>
                                        <p:tgtEl>
                                          <p:spTgt spid="7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4"/>
                                        </p:tgtEl>
                                        <p:attrNameLst>
                                          <p:attrName>style.visibility</p:attrName>
                                        </p:attrNameLst>
                                      </p:cBhvr>
                                      <p:to>
                                        <p:strVal val="visible"/>
                                      </p:to>
                                    </p:set>
                                    <p:anim calcmode="lin" valueType="num">
                                      <p:cBhvr additive="base">
                                        <p:cTn dur="400"/>
                                        <p:tgtEl>
                                          <p:spTgt spid="8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5"/>
                                        </p:tgtEl>
                                        <p:attrNameLst>
                                          <p:attrName>style.visibility</p:attrName>
                                        </p:attrNameLst>
                                      </p:cBhvr>
                                      <p:to>
                                        <p:strVal val="visible"/>
                                      </p:to>
                                    </p:set>
                                    <p:anim calcmode="lin" valueType="num">
                                      <p:cBhvr additive="base">
                                        <p:cTn dur="400"/>
                                        <p:tgtEl>
                                          <p:spTgt spid="8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6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400"/>
                                        <p:tgtEl>
                                          <p:spTgt spid="8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400"/>
                                        <p:tgtEl>
                                          <p:spTgt spid="8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8"/>
                                        </p:tgtEl>
                                        <p:attrNameLst>
                                          <p:attrName>style.visibility</p:attrName>
                                        </p:attrNameLst>
                                      </p:cBhvr>
                                      <p:to>
                                        <p:strVal val="visible"/>
                                      </p:to>
                                    </p:set>
                                    <p:anim calcmode="lin" valueType="num">
                                      <p:cBhvr additive="base">
                                        <p:cTn dur="400"/>
                                        <p:tgtEl>
                                          <p:spTgt spid="8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6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3" name="Shape 93"/>
        <p:cNvGrpSpPr/>
        <p:nvPr/>
      </p:nvGrpSpPr>
      <p:grpSpPr>
        <a:xfrm>
          <a:off x="0" y="0"/>
          <a:ext cx="0" cy="0"/>
          <a:chOff x="0" y="0"/>
          <a:chExt cx="0" cy="0"/>
        </a:xfrm>
      </p:grpSpPr>
      <p:sp>
        <p:nvSpPr>
          <p:cNvPr id="94" name="Google Shape;94;p16"/>
          <p:cNvSpPr/>
          <p:nvPr/>
        </p:nvSpPr>
        <p:spPr>
          <a:xfrm>
            <a:off x="0" y="2230200"/>
            <a:ext cx="4150500" cy="295500"/>
          </a:xfrm>
          <a:prstGeom prst="homePlate">
            <a:avLst>
              <a:gd fmla="val 50000" name="adj"/>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0" y="1827525"/>
            <a:ext cx="4150500" cy="295500"/>
          </a:xfrm>
          <a:prstGeom prst="homePlate">
            <a:avLst>
              <a:gd fmla="val 50000" name="adj"/>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flipH="1">
            <a:off x="7944600" y="76200"/>
            <a:ext cx="1123200" cy="1322700"/>
          </a:xfrm>
          <a:prstGeom prst="halfFrame">
            <a:avLst>
              <a:gd fmla="val 33333" name="adj1"/>
              <a:gd fmla="val 33333" name="adj2"/>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0" y="4142100"/>
            <a:ext cx="999300" cy="1001400"/>
          </a:xfrm>
          <a:prstGeom prst="rtTriangl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a:off x="0" y="4461300"/>
            <a:ext cx="684300" cy="682200"/>
          </a:xfrm>
          <a:prstGeom prst="rtTriangle">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flipH="1">
            <a:off x="8020800" y="0"/>
            <a:ext cx="1123200" cy="1322700"/>
          </a:xfrm>
          <a:prstGeom prst="halfFrame">
            <a:avLst>
              <a:gd fmla="val 33333" name="adj1"/>
              <a:gd fmla="val 33333" name="adj2"/>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a:off x="-228825" y="256100"/>
            <a:ext cx="8092800" cy="486600"/>
          </a:xfrm>
          <a:prstGeom prst="snip2DiagRect">
            <a:avLst>
              <a:gd fmla="val 0" name="adj1"/>
              <a:gd fmla="val 43043" name="adj2"/>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a:off x="-228850" y="242900"/>
            <a:ext cx="8092800" cy="423600"/>
          </a:xfrm>
          <a:prstGeom prst="snip2DiagRect">
            <a:avLst>
              <a:gd fmla="val 0" name="adj1"/>
              <a:gd fmla="val 50000" name="adj2"/>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txBox="1"/>
          <p:nvPr>
            <p:ph type="ctrTitle"/>
          </p:nvPr>
        </p:nvSpPr>
        <p:spPr>
          <a:xfrm>
            <a:off x="1690250" y="211400"/>
            <a:ext cx="4328100" cy="48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900">
                <a:solidFill>
                  <a:srgbClr val="E15300"/>
                </a:solidFill>
                <a:latin typeface="Verdana"/>
                <a:ea typeface="Verdana"/>
                <a:cs typeface="Verdana"/>
                <a:sym typeface="Verdana"/>
              </a:rPr>
              <a:t>Defining/selling features</a:t>
            </a:r>
            <a:r>
              <a:rPr b="1" lang="en" sz="1900">
                <a:solidFill>
                  <a:srgbClr val="E15300"/>
                </a:solidFill>
                <a:latin typeface="Verdana"/>
                <a:ea typeface="Verdana"/>
                <a:cs typeface="Verdana"/>
                <a:sym typeface="Verdana"/>
              </a:rPr>
              <a:t>:</a:t>
            </a:r>
            <a:r>
              <a:rPr b="1" lang="en" sz="2500">
                <a:solidFill>
                  <a:srgbClr val="E15300"/>
                </a:solidFill>
                <a:latin typeface="Verdana"/>
                <a:ea typeface="Verdana"/>
                <a:cs typeface="Verdana"/>
                <a:sym typeface="Verdana"/>
              </a:rPr>
              <a:t> </a:t>
            </a:r>
            <a:endParaRPr b="1" sz="5400">
              <a:solidFill>
                <a:srgbClr val="E15300"/>
              </a:solidFill>
              <a:latin typeface="Verdana"/>
              <a:ea typeface="Verdana"/>
              <a:cs typeface="Verdana"/>
              <a:sym typeface="Verdana"/>
            </a:endParaRPr>
          </a:p>
        </p:txBody>
      </p:sp>
      <p:sp>
        <p:nvSpPr>
          <p:cNvPr id="103" name="Google Shape;103;p16"/>
          <p:cNvSpPr/>
          <p:nvPr/>
        </p:nvSpPr>
        <p:spPr>
          <a:xfrm>
            <a:off x="-292025" y="1151000"/>
            <a:ext cx="4863900" cy="486600"/>
          </a:xfrm>
          <a:prstGeom prst="snip2DiagRect">
            <a:avLst>
              <a:gd fmla="val 50000" name="adj1"/>
              <a:gd fmla="val 0" name="adj2"/>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293750" y="1137800"/>
            <a:ext cx="6024900" cy="423600"/>
          </a:xfrm>
          <a:prstGeom prst="snip2DiagRect">
            <a:avLst>
              <a:gd fmla="val 0" name="adj1"/>
              <a:gd fmla="val 50000" name="adj2"/>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a:off x="-1350025" y="2833675"/>
            <a:ext cx="3672000" cy="486600"/>
          </a:xfrm>
          <a:prstGeom prst="snip2DiagRect">
            <a:avLst>
              <a:gd fmla="val 50000" name="adj1"/>
              <a:gd fmla="val 50000" name="adj2"/>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p:nvPr/>
        </p:nvSpPr>
        <p:spPr>
          <a:xfrm>
            <a:off x="-1349926" y="2820475"/>
            <a:ext cx="5617500" cy="423600"/>
          </a:xfrm>
          <a:prstGeom prst="snip2DiagRect">
            <a:avLst>
              <a:gd fmla="val 0" name="adj1"/>
              <a:gd fmla="val 50000" name="adj2"/>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a:off x="-484850" y="3616000"/>
            <a:ext cx="1421100" cy="486600"/>
          </a:xfrm>
          <a:prstGeom prst="snip2DiagRect">
            <a:avLst>
              <a:gd fmla="val 50000" name="adj1"/>
              <a:gd fmla="val 38856" name="adj2"/>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a:off x="-484847" y="3602788"/>
            <a:ext cx="4150500" cy="423600"/>
          </a:xfrm>
          <a:prstGeom prst="snip2DiagRect">
            <a:avLst>
              <a:gd fmla="val 0" name="adj1"/>
              <a:gd fmla="val 50000" name="adj2"/>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txBox="1"/>
          <p:nvPr>
            <p:ph type="ctrTitle"/>
          </p:nvPr>
        </p:nvSpPr>
        <p:spPr>
          <a:xfrm>
            <a:off x="1628275" y="1245950"/>
            <a:ext cx="3783000" cy="29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600">
                <a:solidFill>
                  <a:srgbClr val="E15300"/>
                </a:solidFill>
                <a:latin typeface="Verdana"/>
                <a:ea typeface="Verdana"/>
                <a:cs typeface="Verdana"/>
                <a:sym typeface="Verdana"/>
              </a:rPr>
              <a:t>Employee Management System</a:t>
            </a:r>
            <a:endParaRPr b="1" sz="5100">
              <a:solidFill>
                <a:srgbClr val="E15300"/>
              </a:solidFill>
              <a:latin typeface="Verdana"/>
              <a:ea typeface="Verdana"/>
              <a:cs typeface="Verdana"/>
              <a:sym typeface="Verdana"/>
            </a:endParaRPr>
          </a:p>
        </p:txBody>
      </p:sp>
      <p:sp>
        <p:nvSpPr>
          <p:cNvPr id="110" name="Google Shape;110;p16"/>
          <p:cNvSpPr txBox="1"/>
          <p:nvPr>
            <p:ph type="ctrTitle"/>
          </p:nvPr>
        </p:nvSpPr>
        <p:spPr>
          <a:xfrm>
            <a:off x="212175" y="2897125"/>
            <a:ext cx="3783000" cy="35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600">
                <a:solidFill>
                  <a:srgbClr val="E15300"/>
                </a:solidFill>
                <a:latin typeface="Verdana"/>
                <a:ea typeface="Verdana"/>
                <a:cs typeface="Verdana"/>
                <a:sym typeface="Verdana"/>
              </a:rPr>
              <a:t>Product</a:t>
            </a:r>
            <a:r>
              <a:rPr b="1" lang="en" sz="1600">
                <a:solidFill>
                  <a:srgbClr val="E15300"/>
                </a:solidFill>
                <a:latin typeface="Verdana"/>
                <a:ea typeface="Verdana"/>
                <a:cs typeface="Verdana"/>
                <a:sym typeface="Verdana"/>
              </a:rPr>
              <a:t> Management System</a:t>
            </a:r>
            <a:endParaRPr b="1" sz="5100">
              <a:solidFill>
                <a:srgbClr val="E15300"/>
              </a:solidFill>
              <a:latin typeface="Verdana"/>
              <a:ea typeface="Verdana"/>
              <a:cs typeface="Verdana"/>
              <a:sym typeface="Verdana"/>
            </a:endParaRPr>
          </a:p>
        </p:txBody>
      </p:sp>
      <p:sp>
        <p:nvSpPr>
          <p:cNvPr id="111" name="Google Shape;111;p16"/>
          <p:cNvSpPr txBox="1"/>
          <p:nvPr>
            <p:ph type="ctrTitle"/>
          </p:nvPr>
        </p:nvSpPr>
        <p:spPr>
          <a:xfrm>
            <a:off x="-64575" y="3710938"/>
            <a:ext cx="3488700" cy="29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600">
                <a:solidFill>
                  <a:srgbClr val="E15300"/>
                </a:solidFill>
                <a:latin typeface="Verdana"/>
                <a:ea typeface="Verdana"/>
                <a:cs typeface="Verdana"/>
                <a:sym typeface="Verdana"/>
              </a:rPr>
              <a:t>Ticket</a:t>
            </a:r>
            <a:r>
              <a:rPr b="1" lang="en" sz="1600">
                <a:solidFill>
                  <a:srgbClr val="E15300"/>
                </a:solidFill>
                <a:latin typeface="Verdana"/>
                <a:ea typeface="Verdana"/>
                <a:cs typeface="Verdana"/>
                <a:sym typeface="Verdana"/>
              </a:rPr>
              <a:t> Management System</a:t>
            </a:r>
            <a:endParaRPr b="1" sz="5100">
              <a:solidFill>
                <a:srgbClr val="E15300"/>
              </a:solidFill>
              <a:latin typeface="Verdana"/>
              <a:ea typeface="Verdana"/>
              <a:cs typeface="Verdana"/>
              <a:sym typeface="Verdana"/>
            </a:endParaRPr>
          </a:p>
        </p:txBody>
      </p:sp>
      <p:sp>
        <p:nvSpPr>
          <p:cNvPr id="112" name="Google Shape;112;p16"/>
          <p:cNvSpPr txBox="1"/>
          <p:nvPr>
            <p:ph type="ctrTitle"/>
          </p:nvPr>
        </p:nvSpPr>
        <p:spPr>
          <a:xfrm>
            <a:off x="1412175" y="1849425"/>
            <a:ext cx="2855400" cy="29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400">
                <a:solidFill>
                  <a:srgbClr val="E15300"/>
                </a:solidFill>
                <a:latin typeface="Verdana"/>
                <a:ea typeface="Verdana"/>
                <a:cs typeface="Verdana"/>
                <a:sym typeface="Verdana"/>
              </a:rPr>
              <a:t>Employee </a:t>
            </a:r>
            <a:r>
              <a:rPr b="1" lang="en" sz="1400">
                <a:solidFill>
                  <a:srgbClr val="E15300"/>
                </a:solidFill>
                <a:latin typeface="Verdana"/>
                <a:ea typeface="Verdana"/>
                <a:cs typeface="Verdana"/>
                <a:sym typeface="Verdana"/>
              </a:rPr>
              <a:t>Scheduling</a:t>
            </a:r>
            <a:endParaRPr b="1" sz="4900">
              <a:solidFill>
                <a:srgbClr val="E15300"/>
              </a:solidFill>
              <a:latin typeface="Verdana"/>
              <a:ea typeface="Verdana"/>
              <a:cs typeface="Verdana"/>
              <a:sym typeface="Verdana"/>
            </a:endParaRPr>
          </a:p>
        </p:txBody>
      </p:sp>
      <p:sp>
        <p:nvSpPr>
          <p:cNvPr id="113" name="Google Shape;113;p16"/>
          <p:cNvSpPr txBox="1"/>
          <p:nvPr>
            <p:ph type="ctrTitle"/>
          </p:nvPr>
        </p:nvSpPr>
        <p:spPr>
          <a:xfrm>
            <a:off x="1555650" y="2306400"/>
            <a:ext cx="2598000" cy="29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400">
                <a:solidFill>
                  <a:srgbClr val="E15300"/>
                </a:solidFill>
                <a:latin typeface="Verdana"/>
                <a:ea typeface="Verdana"/>
                <a:cs typeface="Verdana"/>
                <a:sym typeface="Verdana"/>
              </a:rPr>
              <a:t>Employee </a:t>
            </a:r>
            <a:r>
              <a:rPr b="1" lang="en" sz="1400">
                <a:solidFill>
                  <a:srgbClr val="E15300"/>
                </a:solidFill>
                <a:latin typeface="Verdana"/>
                <a:ea typeface="Verdana"/>
                <a:cs typeface="Verdana"/>
                <a:sym typeface="Verdana"/>
              </a:rPr>
              <a:t>Attendance</a:t>
            </a:r>
            <a:endParaRPr b="1" sz="4900">
              <a:solidFill>
                <a:srgbClr val="E153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600"/>
                                        <p:tgtEl>
                                          <p:spTgt spid="10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600"/>
                                        <p:tgtEl>
                                          <p:spTgt spid="10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3"/>
                                        </p:tgtEl>
                                        <p:attrNameLst>
                                          <p:attrName>style.visibility</p:attrName>
                                        </p:attrNameLst>
                                      </p:cBhvr>
                                      <p:to>
                                        <p:strVal val="visible"/>
                                      </p:to>
                                    </p:set>
                                    <p:anim calcmode="lin" valueType="num">
                                      <p:cBhvr additive="base">
                                        <p:cTn dur="400"/>
                                        <p:tgtEl>
                                          <p:spTgt spid="10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400"/>
                                        <p:tgtEl>
                                          <p:spTgt spid="10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09"/>
                                        </p:tgtEl>
                                        <p:attrNameLst>
                                          <p:attrName>style.visibility</p:attrName>
                                        </p:attrNameLst>
                                      </p:cBhvr>
                                      <p:to>
                                        <p:strVal val="visible"/>
                                      </p:to>
                                    </p:set>
                                    <p:anim calcmode="lin" valueType="num">
                                      <p:cBhvr additive="base">
                                        <p:cTn dur="400"/>
                                        <p:tgtEl>
                                          <p:spTgt spid="109"/>
                                        </p:tgtEl>
                                        <p:attrNameLst>
                                          <p:attrName>ppt_x</p:attrName>
                                        </p:attrNameLst>
                                      </p:cBhvr>
                                      <p:tavLst>
                                        <p:tav fmla="" tm="0">
                                          <p:val>
                                            <p:strVal val="#ppt_x-1"/>
                                          </p:val>
                                        </p:tav>
                                        <p:tav fmla="" tm="100000">
                                          <p:val>
                                            <p:strVal val="#ppt_x"/>
                                          </p:val>
                                        </p:tav>
                                      </p:tavLst>
                                    </p:anim>
                                  </p:childTnLst>
                                </p:cTn>
                              </p:par>
                            </p:childTnLst>
                          </p:cTn>
                        </p:par>
                        <p:par>
                          <p:cTn fill="hold">
                            <p:stCondLst>
                              <p:cond delay="400"/>
                            </p:stCondLst>
                            <p:childTnLst>
                              <p:par>
                                <p:cTn fill="hold" nodeType="afterEffect" presetClass="entr" presetID="2" presetSubtype="8">
                                  <p:stCondLst>
                                    <p:cond delay="0"/>
                                  </p:stCondLst>
                                  <p:childTnLst>
                                    <p:set>
                                      <p:cBhvr>
                                        <p:cTn dur="1" fill="hold">
                                          <p:stCondLst>
                                            <p:cond delay="0"/>
                                          </p:stCondLst>
                                        </p:cTn>
                                        <p:tgtEl>
                                          <p:spTgt spid="95"/>
                                        </p:tgtEl>
                                        <p:attrNameLst>
                                          <p:attrName>style.visibility</p:attrName>
                                        </p:attrNameLst>
                                      </p:cBhvr>
                                      <p:to>
                                        <p:strVal val="visible"/>
                                      </p:to>
                                    </p:set>
                                    <p:anim calcmode="lin" valueType="num">
                                      <p:cBhvr additive="base">
                                        <p:cTn dur="600"/>
                                        <p:tgtEl>
                                          <p:spTgt spid="9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400"/>
                                        <p:tgtEl>
                                          <p:spTgt spid="11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94"/>
                                        </p:tgtEl>
                                        <p:attrNameLst>
                                          <p:attrName>style.visibility</p:attrName>
                                        </p:attrNameLst>
                                      </p:cBhvr>
                                      <p:to>
                                        <p:strVal val="visible"/>
                                      </p:to>
                                    </p:set>
                                    <p:anim calcmode="lin" valueType="num">
                                      <p:cBhvr additive="base">
                                        <p:cTn dur="400"/>
                                        <p:tgtEl>
                                          <p:spTgt spid="9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additive="base">
                                        <p:cTn dur="400"/>
                                        <p:tgtEl>
                                          <p:spTgt spid="11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400"/>
                                        <p:tgtEl>
                                          <p:spTgt spid="10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400"/>
                                        <p:tgtEl>
                                          <p:spTgt spid="10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400"/>
                                        <p:tgtEl>
                                          <p:spTgt spid="11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400"/>
                                        <p:tgtEl>
                                          <p:spTgt spid="10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400"/>
                                        <p:tgtEl>
                                          <p:spTgt spid="10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11"/>
                                        </p:tgtEl>
                                        <p:attrNameLst>
                                          <p:attrName>style.visibility</p:attrName>
                                        </p:attrNameLst>
                                      </p:cBhvr>
                                      <p:to>
                                        <p:strVal val="visible"/>
                                      </p:to>
                                    </p:set>
                                    <p:anim calcmode="lin" valueType="num">
                                      <p:cBhvr additive="base">
                                        <p:cTn dur="400"/>
                                        <p:tgtEl>
                                          <p:spTgt spid="11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7" name="Shape 117"/>
        <p:cNvGrpSpPr/>
        <p:nvPr/>
      </p:nvGrpSpPr>
      <p:grpSpPr>
        <a:xfrm>
          <a:off x="0" y="0"/>
          <a:ext cx="0" cy="0"/>
          <a:chOff x="0" y="0"/>
          <a:chExt cx="0" cy="0"/>
        </a:xfrm>
      </p:grpSpPr>
      <p:sp>
        <p:nvSpPr>
          <p:cNvPr id="118" name="Google Shape;118;p17"/>
          <p:cNvSpPr/>
          <p:nvPr/>
        </p:nvSpPr>
        <p:spPr>
          <a:xfrm>
            <a:off x="831550" y="2041803"/>
            <a:ext cx="7588500" cy="601500"/>
          </a:xfrm>
          <a:prstGeom prst="snip2DiagRect">
            <a:avLst>
              <a:gd fmla="val 0" name="adj1"/>
              <a:gd fmla="val 16667" name="adj2"/>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flipH="1">
            <a:off x="7944600" y="76200"/>
            <a:ext cx="1123200" cy="1322700"/>
          </a:xfrm>
          <a:prstGeom prst="halfFrame">
            <a:avLst>
              <a:gd fmla="val 33333" name="adj1"/>
              <a:gd fmla="val 33333" name="adj2"/>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p:nvPr/>
        </p:nvSpPr>
        <p:spPr>
          <a:xfrm>
            <a:off x="0" y="4142100"/>
            <a:ext cx="999300" cy="1001400"/>
          </a:xfrm>
          <a:prstGeom prst="rtTriangl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p:nvPr/>
        </p:nvSpPr>
        <p:spPr>
          <a:xfrm>
            <a:off x="0" y="4461300"/>
            <a:ext cx="684300" cy="682200"/>
          </a:xfrm>
          <a:prstGeom prst="rtTriangle">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p:nvPr/>
        </p:nvSpPr>
        <p:spPr>
          <a:xfrm flipH="1">
            <a:off x="8020800" y="0"/>
            <a:ext cx="1123200" cy="1322700"/>
          </a:xfrm>
          <a:prstGeom prst="halfFrame">
            <a:avLst>
              <a:gd fmla="val 33333" name="adj1"/>
              <a:gd fmla="val 33333" name="adj2"/>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p:nvPr/>
        </p:nvSpPr>
        <p:spPr>
          <a:xfrm>
            <a:off x="831550" y="1997150"/>
            <a:ext cx="7588500" cy="487500"/>
          </a:xfrm>
          <a:prstGeom prst="snip2DiagRect">
            <a:avLst>
              <a:gd fmla="val 0" name="adj1"/>
              <a:gd fmla="val 16667" name="adj2"/>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txBox="1"/>
          <p:nvPr>
            <p:ph type="ctrTitle"/>
          </p:nvPr>
        </p:nvSpPr>
        <p:spPr>
          <a:xfrm>
            <a:off x="649200" y="1997151"/>
            <a:ext cx="7845600" cy="60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rgbClr val="E15300"/>
                </a:solidFill>
                <a:latin typeface="Verdana"/>
                <a:ea typeface="Verdana"/>
                <a:cs typeface="Verdana"/>
                <a:sym typeface="Verdana"/>
              </a:rPr>
              <a:t>Employee </a:t>
            </a:r>
            <a:r>
              <a:rPr b="1" lang="en" sz="3000">
                <a:solidFill>
                  <a:srgbClr val="E15300"/>
                </a:solidFill>
                <a:latin typeface="Verdana"/>
                <a:ea typeface="Verdana"/>
                <a:cs typeface="Verdana"/>
                <a:sym typeface="Verdana"/>
              </a:rPr>
              <a:t>management</a:t>
            </a:r>
            <a:r>
              <a:rPr b="1" lang="en" sz="3000">
                <a:solidFill>
                  <a:srgbClr val="E15300"/>
                </a:solidFill>
                <a:latin typeface="Verdana"/>
                <a:ea typeface="Verdana"/>
                <a:cs typeface="Verdana"/>
                <a:sym typeface="Verdana"/>
              </a:rPr>
              <a:t> system</a:t>
            </a:r>
            <a:endParaRPr b="1" sz="3000">
              <a:solidFill>
                <a:srgbClr val="E153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18"/>
                                        </p:tgtEl>
                                        <p:attrNameLst>
                                          <p:attrName>style.visibility</p:attrName>
                                        </p:attrNameLst>
                                      </p:cBhvr>
                                      <p:to>
                                        <p:strVal val="visible"/>
                                      </p:to>
                                    </p:set>
                                    <p:anim calcmode="lin" valueType="num">
                                      <p:cBhvr additive="base">
                                        <p:cTn dur="400"/>
                                        <p:tgtEl>
                                          <p:spTgt spid="11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23"/>
                                        </p:tgtEl>
                                        <p:attrNameLst>
                                          <p:attrName>style.visibility</p:attrName>
                                        </p:attrNameLst>
                                      </p:cBhvr>
                                      <p:to>
                                        <p:strVal val="visible"/>
                                      </p:to>
                                    </p:set>
                                    <p:anim calcmode="lin" valueType="num">
                                      <p:cBhvr additive="base">
                                        <p:cTn dur="400"/>
                                        <p:tgtEl>
                                          <p:spTgt spid="12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24"/>
                                        </p:tgtEl>
                                        <p:attrNameLst>
                                          <p:attrName>style.visibility</p:attrName>
                                        </p:attrNameLst>
                                      </p:cBhvr>
                                      <p:to>
                                        <p:strVal val="visible"/>
                                      </p:to>
                                    </p:set>
                                    <p:anim calcmode="lin" valueType="num">
                                      <p:cBhvr additive="base">
                                        <p:cTn dur="400"/>
                                        <p:tgtEl>
                                          <p:spTgt spid="12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8" name="Shape 128"/>
        <p:cNvGrpSpPr/>
        <p:nvPr/>
      </p:nvGrpSpPr>
      <p:grpSpPr>
        <a:xfrm>
          <a:off x="0" y="0"/>
          <a:ext cx="0" cy="0"/>
          <a:chOff x="0" y="0"/>
          <a:chExt cx="0" cy="0"/>
        </a:xfrm>
      </p:grpSpPr>
      <p:sp>
        <p:nvSpPr>
          <p:cNvPr id="129" name="Google Shape;129;p18"/>
          <p:cNvSpPr/>
          <p:nvPr/>
        </p:nvSpPr>
        <p:spPr>
          <a:xfrm flipH="1">
            <a:off x="7944600" y="76200"/>
            <a:ext cx="1123200" cy="1322700"/>
          </a:xfrm>
          <a:prstGeom prst="halfFrame">
            <a:avLst>
              <a:gd fmla="val 33333" name="adj1"/>
              <a:gd fmla="val 33333" name="adj2"/>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a:off x="0" y="4142100"/>
            <a:ext cx="999300" cy="1001400"/>
          </a:xfrm>
          <a:prstGeom prst="rtTriangl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a:off x="0" y="4461300"/>
            <a:ext cx="684300" cy="682200"/>
          </a:xfrm>
          <a:prstGeom prst="rtTriangle">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p:nvPr/>
        </p:nvSpPr>
        <p:spPr>
          <a:xfrm flipH="1">
            <a:off x="8020800" y="0"/>
            <a:ext cx="1123200" cy="1322700"/>
          </a:xfrm>
          <a:prstGeom prst="halfFrame">
            <a:avLst>
              <a:gd fmla="val 33333" name="adj1"/>
              <a:gd fmla="val 33333" name="adj2"/>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txBox="1"/>
          <p:nvPr>
            <p:ph idx="1" type="subTitle"/>
          </p:nvPr>
        </p:nvSpPr>
        <p:spPr>
          <a:xfrm>
            <a:off x="637825" y="1524925"/>
            <a:ext cx="7953600" cy="2403300"/>
          </a:xfrm>
          <a:prstGeom prst="rect">
            <a:avLst/>
          </a:prstGeom>
          <a:ln cap="flat" cmpd="sng" w="19050">
            <a:solidFill>
              <a:srgbClr val="E15300"/>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500">
                <a:solidFill>
                  <a:schemeClr val="dk1"/>
                </a:solidFill>
                <a:latin typeface="Verdana"/>
                <a:ea typeface="Verdana"/>
                <a:cs typeface="Verdana"/>
                <a:sym typeface="Verdana"/>
              </a:rPr>
              <a:t>One of the</a:t>
            </a:r>
            <a:r>
              <a:rPr lang="en" sz="1500">
                <a:solidFill>
                  <a:schemeClr val="dk1"/>
                </a:solidFill>
                <a:latin typeface="Verdana"/>
                <a:ea typeface="Verdana"/>
                <a:cs typeface="Verdana"/>
                <a:sym typeface="Verdana"/>
              </a:rPr>
              <a:t> main concerns of Media Bazaar’s hardware store in regards to their employees is managing the data.</a:t>
            </a:r>
            <a:endParaRPr sz="15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15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1500">
              <a:solidFill>
                <a:schemeClr val="dk1"/>
              </a:solidFill>
              <a:latin typeface="Verdana"/>
              <a:ea typeface="Verdana"/>
              <a:cs typeface="Verdana"/>
              <a:sym typeface="Verdana"/>
            </a:endParaRPr>
          </a:p>
          <a:p>
            <a:pPr indent="0" lvl="0" marL="457200" rtl="0" algn="l">
              <a:lnSpc>
                <a:spcPct val="115000"/>
              </a:lnSpc>
              <a:spcBef>
                <a:spcPts val="0"/>
              </a:spcBef>
              <a:spcAft>
                <a:spcPts val="0"/>
              </a:spcAft>
              <a:buNone/>
            </a:pPr>
            <a:r>
              <a:rPr lang="en" sz="1500">
                <a:solidFill>
                  <a:srgbClr val="434343"/>
                </a:solidFill>
                <a:latin typeface="Verdana"/>
                <a:ea typeface="Verdana"/>
                <a:cs typeface="Verdana"/>
                <a:sym typeface="Verdana"/>
              </a:rPr>
              <a:t>For the employees section our application features an employee administration system with an overview, allowing the addition, removal and edits of the users data.</a:t>
            </a:r>
            <a:endParaRPr sz="1100">
              <a:solidFill>
                <a:schemeClr val="dk1"/>
              </a:solidFill>
              <a:latin typeface="Verdana"/>
              <a:ea typeface="Verdana"/>
              <a:cs typeface="Verdana"/>
              <a:sym typeface="Verdana"/>
            </a:endParaRPr>
          </a:p>
        </p:txBody>
      </p:sp>
      <p:sp>
        <p:nvSpPr>
          <p:cNvPr id="134" name="Google Shape;134;p18"/>
          <p:cNvSpPr/>
          <p:nvPr/>
        </p:nvSpPr>
        <p:spPr>
          <a:xfrm>
            <a:off x="717575" y="566005"/>
            <a:ext cx="5402400" cy="369900"/>
          </a:xfrm>
          <a:prstGeom prst="snip2DiagRect">
            <a:avLst>
              <a:gd fmla="val 0" name="adj1"/>
              <a:gd fmla="val 16667" name="adj2"/>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p:nvPr/>
        </p:nvSpPr>
        <p:spPr>
          <a:xfrm>
            <a:off x="717575" y="566000"/>
            <a:ext cx="5402400" cy="247500"/>
          </a:xfrm>
          <a:prstGeom prst="snip2DiagRect">
            <a:avLst>
              <a:gd fmla="val 0" name="adj1"/>
              <a:gd fmla="val 16667" name="adj2"/>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txBox="1"/>
          <p:nvPr>
            <p:ph type="ctrTitle"/>
          </p:nvPr>
        </p:nvSpPr>
        <p:spPr>
          <a:xfrm>
            <a:off x="587750" y="565998"/>
            <a:ext cx="5585400" cy="33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500">
                <a:solidFill>
                  <a:srgbClr val="E15300"/>
                </a:solidFill>
                <a:latin typeface="Verdana"/>
                <a:ea typeface="Verdana"/>
                <a:cs typeface="Verdana"/>
                <a:sym typeface="Verdana"/>
              </a:rPr>
              <a:t>Employees data management</a:t>
            </a:r>
            <a:endParaRPr b="1" sz="1400">
              <a:solidFill>
                <a:srgbClr val="E15300"/>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0" name="Shape 140"/>
        <p:cNvGrpSpPr/>
        <p:nvPr/>
      </p:nvGrpSpPr>
      <p:grpSpPr>
        <a:xfrm>
          <a:off x="0" y="0"/>
          <a:ext cx="0" cy="0"/>
          <a:chOff x="0" y="0"/>
          <a:chExt cx="0" cy="0"/>
        </a:xfrm>
      </p:grpSpPr>
      <p:sp>
        <p:nvSpPr>
          <p:cNvPr id="141" name="Google Shape;141;p19"/>
          <p:cNvSpPr/>
          <p:nvPr/>
        </p:nvSpPr>
        <p:spPr>
          <a:xfrm flipH="1">
            <a:off x="7944600" y="76200"/>
            <a:ext cx="1123200" cy="1322700"/>
          </a:xfrm>
          <a:prstGeom prst="halfFrame">
            <a:avLst>
              <a:gd fmla="val 33333" name="adj1"/>
              <a:gd fmla="val 33333" name="adj2"/>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9"/>
          <p:cNvSpPr/>
          <p:nvPr/>
        </p:nvSpPr>
        <p:spPr>
          <a:xfrm>
            <a:off x="0" y="4142100"/>
            <a:ext cx="999300" cy="1001400"/>
          </a:xfrm>
          <a:prstGeom prst="rtTriangl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9"/>
          <p:cNvSpPr/>
          <p:nvPr/>
        </p:nvSpPr>
        <p:spPr>
          <a:xfrm>
            <a:off x="0" y="4461300"/>
            <a:ext cx="684300" cy="682200"/>
          </a:xfrm>
          <a:prstGeom prst="rtTriangle">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9"/>
          <p:cNvSpPr/>
          <p:nvPr/>
        </p:nvSpPr>
        <p:spPr>
          <a:xfrm flipH="1">
            <a:off x="8020800" y="0"/>
            <a:ext cx="1123200" cy="1322700"/>
          </a:xfrm>
          <a:prstGeom prst="halfFrame">
            <a:avLst>
              <a:gd fmla="val 33333" name="adj1"/>
              <a:gd fmla="val 33333" name="adj2"/>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9"/>
          <p:cNvSpPr txBox="1"/>
          <p:nvPr>
            <p:ph idx="1" type="subTitle"/>
          </p:nvPr>
        </p:nvSpPr>
        <p:spPr>
          <a:xfrm>
            <a:off x="637825" y="1524925"/>
            <a:ext cx="7953600" cy="2403300"/>
          </a:xfrm>
          <a:prstGeom prst="rect">
            <a:avLst/>
          </a:prstGeom>
          <a:ln cap="flat" cmpd="sng" w="19050">
            <a:solidFill>
              <a:srgbClr val="E15300"/>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500">
                <a:solidFill>
                  <a:schemeClr val="dk1"/>
                </a:solidFill>
                <a:latin typeface="Verdana"/>
                <a:ea typeface="Verdana"/>
                <a:cs typeface="Verdana"/>
                <a:sym typeface="Verdana"/>
              </a:rPr>
              <a:t>Another concern</a:t>
            </a:r>
            <a:r>
              <a:rPr lang="en" sz="1500">
                <a:solidFill>
                  <a:schemeClr val="dk1"/>
                </a:solidFill>
                <a:latin typeface="Verdana"/>
                <a:ea typeface="Verdana"/>
                <a:cs typeface="Verdana"/>
                <a:sym typeface="Verdana"/>
              </a:rPr>
              <a:t> in regards to the employees is managing schedules and attendance.</a:t>
            </a:r>
            <a:endParaRPr sz="15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15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1500">
              <a:solidFill>
                <a:schemeClr val="dk1"/>
              </a:solidFill>
              <a:latin typeface="Verdana"/>
              <a:ea typeface="Verdana"/>
              <a:cs typeface="Verdana"/>
              <a:sym typeface="Verdana"/>
            </a:endParaRPr>
          </a:p>
          <a:p>
            <a:pPr indent="0" lvl="0" marL="457200" rtl="0" algn="l">
              <a:lnSpc>
                <a:spcPct val="115000"/>
              </a:lnSpc>
              <a:spcBef>
                <a:spcPts val="0"/>
              </a:spcBef>
              <a:spcAft>
                <a:spcPts val="0"/>
              </a:spcAft>
              <a:buNone/>
            </a:pPr>
            <a:r>
              <a:rPr lang="en" sz="1500">
                <a:solidFill>
                  <a:srgbClr val="434343"/>
                </a:solidFill>
                <a:latin typeface="Verdana"/>
                <a:ea typeface="Verdana"/>
                <a:cs typeface="Verdana"/>
                <a:sym typeface="Verdana"/>
              </a:rPr>
              <a:t>The</a:t>
            </a:r>
            <a:r>
              <a:rPr lang="en" sz="1500">
                <a:solidFill>
                  <a:srgbClr val="434343"/>
                </a:solidFill>
                <a:latin typeface="Verdana"/>
                <a:ea typeface="Verdana"/>
                <a:cs typeface="Verdana"/>
                <a:sym typeface="Verdana"/>
              </a:rPr>
              <a:t> employee administration system comes with an overviewable of employees scheduling system and attendance checking via rfid scanner.</a:t>
            </a:r>
            <a:endParaRPr sz="1100">
              <a:solidFill>
                <a:schemeClr val="dk1"/>
              </a:solidFill>
              <a:latin typeface="Verdana"/>
              <a:ea typeface="Verdana"/>
              <a:cs typeface="Verdana"/>
              <a:sym typeface="Verdana"/>
            </a:endParaRPr>
          </a:p>
        </p:txBody>
      </p:sp>
      <p:sp>
        <p:nvSpPr>
          <p:cNvPr id="146" name="Google Shape;146;p19"/>
          <p:cNvSpPr/>
          <p:nvPr/>
        </p:nvSpPr>
        <p:spPr>
          <a:xfrm>
            <a:off x="717575" y="271776"/>
            <a:ext cx="5402400" cy="730500"/>
          </a:xfrm>
          <a:prstGeom prst="snip2DiagRect">
            <a:avLst>
              <a:gd fmla="val 0" name="adj1"/>
              <a:gd fmla="val 16667" name="adj2"/>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9"/>
          <p:cNvSpPr/>
          <p:nvPr/>
        </p:nvSpPr>
        <p:spPr>
          <a:xfrm>
            <a:off x="717577" y="253748"/>
            <a:ext cx="5402400" cy="578100"/>
          </a:xfrm>
          <a:prstGeom prst="snip2DiagRect">
            <a:avLst>
              <a:gd fmla="val 0" name="adj1"/>
              <a:gd fmla="val 16667" name="adj2"/>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9"/>
          <p:cNvSpPr txBox="1"/>
          <p:nvPr>
            <p:ph type="ctrTitle"/>
          </p:nvPr>
        </p:nvSpPr>
        <p:spPr>
          <a:xfrm>
            <a:off x="587750" y="387066"/>
            <a:ext cx="5585400" cy="519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500">
                <a:solidFill>
                  <a:srgbClr val="E15300"/>
                </a:solidFill>
                <a:latin typeface="Verdana"/>
                <a:ea typeface="Verdana"/>
                <a:cs typeface="Verdana"/>
                <a:sym typeface="Verdana"/>
              </a:rPr>
              <a:t>Schedule/Attendance</a:t>
            </a:r>
            <a:r>
              <a:rPr b="1" lang="en" sz="1500">
                <a:solidFill>
                  <a:srgbClr val="E15300"/>
                </a:solidFill>
                <a:latin typeface="Verdana"/>
                <a:ea typeface="Verdana"/>
                <a:cs typeface="Verdana"/>
                <a:sym typeface="Verdana"/>
              </a:rPr>
              <a:t> checking</a:t>
            </a:r>
            <a:endParaRPr b="1" sz="1400">
              <a:solidFill>
                <a:srgbClr val="E15300"/>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2" name="Shape 152"/>
        <p:cNvGrpSpPr/>
        <p:nvPr/>
      </p:nvGrpSpPr>
      <p:grpSpPr>
        <a:xfrm>
          <a:off x="0" y="0"/>
          <a:ext cx="0" cy="0"/>
          <a:chOff x="0" y="0"/>
          <a:chExt cx="0" cy="0"/>
        </a:xfrm>
      </p:grpSpPr>
      <p:sp>
        <p:nvSpPr>
          <p:cNvPr id="153" name="Google Shape;153;p20"/>
          <p:cNvSpPr/>
          <p:nvPr/>
        </p:nvSpPr>
        <p:spPr>
          <a:xfrm flipH="1">
            <a:off x="7944600" y="76200"/>
            <a:ext cx="1123200" cy="1322700"/>
          </a:xfrm>
          <a:prstGeom prst="halfFrame">
            <a:avLst>
              <a:gd fmla="val 33333" name="adj1"/>
              <a:gd fmla="val 33333" name="adj2"/>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0"/>
          <p:cNvSpPr/>
          <p:nvPr/>
        </p:nvSpPr>
        <p:spPr>
          <a:xfrm>
            <a:off x="0" y="4142100"/>
            <a:ext cx="999300" cy="1001400"/>
          </a:xfrm>
          <a:prstGeom prst="rtTriangl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0"/>
          <p:cNvSpPr/>
          <p:nvPr/>
        </p:nvSpPr>
        <p:spPr>
          <a:xfrm>
            <a:off x="0" y="4461300"/>
            <a:ext cx="684300" cy="682200"/>
          </a:xfrm>
          <a:prstGeom prst="rtTriangle">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0"/>
          <p:cNvSpPr/>
          <p:nvPr/>
        </p:nvSpPr>
        <p:spPr>
          <a:xfrm flipH="1">
            <a:off x="8020800" y="0"/>
            <a:ext cx="1123200" cy="1322700"/>
          </a:xfrm>
          <a:prstGeom prst="halfFrame">
            <a:avLst>
              <a:gd fmla="val 33333" name="adj1"/>
              <a:gd fmla="val 33333" name="adj2"/>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0"/>
          <p:cNvSpPr txBox="1"/>
          <p:nvPr>
            <p:ph idx="1" type="subTitle"/>
          </p:nvPr>
        </p:nvSpPr>
        <p:spPr>
          <a:xfrm>
            <a:off x="637825" y="1524925"/>
            <a:ext cx="7953600" cy="2403300"/>
          </a:xfrm>
          <a:prstGeom prst="rect">
            <a:avLst/>
          </a:prstGeom>
          <a:ln cap="flat" cmpd="sng" w="19050">
            <a:solidFill>
              <a:srgbClr val="E153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Verdana"/>
                <a:ea typeface="Verdana"/>
                <a:cs typeface="Verdana"/>
                <a:sym typeface="Verdana"/>
              </a:rPr>
              <a:t> </a:t>
            </a:r>
            <a:r>
              <a:rPr lang="en" sz="1500">
                <a:solidFill>
                  <a:schemeClr val="dk1"/>
                </a:solidFill>
                <a:latin typeface="Verdana"/>
                <a:ea typeface="Verdana"/>
                <a:cs typeface="Verdana"/>
                <a:sym typeface="Verdana"/>
              </a:rPr>
              <a:t>A following concern in regards to employee’s was overview of statistics.</a:t>
            </a:r>
            <a:endParaRPr sz="19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15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1500">
              <a:solidFill>
                <a:schemeClr val="dk1"/>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lang="en" sz="1500">
                <a:solidFill>
                  <a:srgbClr val="434343"/>
                </a:solidFill>
                <a:latin typeface="Verdana"/>
                <a:ea typeface="Verdana"/>
                <a:cs typeface="Verdana"/>
                <a:sym typeface="Verdana"/>
              </a:rPr>
              <a:t>Our application features an employee administration system to view various aspects of general information that can be used to overview companies status.</a:t>
            </a:r>
            <a:endParaRPr sz="2300">
              <a:solidFill>
                <a:schemeClr val="dk1"/>
              </a:solidFill>
              <a:latin typeface="Verdana"/>
              <a:ea typeface="Verdana"/>
              <a:cs typeface="Verdana"/>
              <a:sym typeface="Verdana"/>
            </a:endParaRPr>
          </a:p>
          <a:p>
            <a:pPr indent="0" lvl="0" marL="0" rtl="0" algn="ctr">
              <a:lnSpc>
                <a:spcPct val="115000"/>
              </a:lnSpc>
              <a:spcBef>
                <a:spcPts val="0"/>
              </a:spcBef>
              <a:spcAft>
                <a:spcPts val="0"/>
              </a:spcAft>
              <a:buNone/>
            </a:pPr>
            <a:r>
              <a:t/>
            </a:r>
            <a:endParaRPr sz="1100">
              <a:solidFill>
                <a:schemeClr val="dk1"/>
              </a:solidFill>
              <a:latin typeface="Verdana"/>
              <a:ea typeface="Verdana"/>
              <a:cs typeface="Verdana"/>
              <a:sym typeface="Verdana"/>
            </a:endParaRPr>
          </a:p>
        </p:txBody>
      </p:sp>
      <p:sp>
        <p:nvSpPr>
          <p:cNvPr id="158" name="Google Shape;158;p20"/>
          <p:cNvSpPr/>
          <p:nvPr/>
        </p:nvSpPr>
        <p:spPr>
          <a:xfrm>
            <a:off x="675425" y="250275"/>
            <a:ext cx="3648000" cy="380700"/>
          </a:xfrm>
          <a:prstGeom prst="snip2DiagRect">
            <a:avLst>
              <a:gd fmla="val 0" name="adj1"/>
              <a:gd fmla="val 16667" name="adj2"/>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0"/>
          <p:cNvSpPr/>
          <p:nvPr/>
        </p:nvSpPr>
        <p:spPr>
          <a:xfrm>
            <a:off x="675425" y="228825"/>
            <a:ext cx="3648000" cy="325800"/>
          </a:xfrm>
          <a:prstGeom prst="snip2DiagRect">
            <a:avLst>
              <a:gd fmla="val 0" name="adj1"/>
              <a:gd fmla="val 16667" name="adj2"/>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txBox="1"/>
          <p:nvPr>
            <p:ph type="ctrTitle"/>
          </p:nvPr>
        </p:nvSpPr>
        <p:spPr>
          <a:xfrm>
            <a:off x="587750" y="228825"/>
            <a:ext cx="3771600" cy="38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500">
                <a:solidFill>
                  <a:srgbClr val="E15300"/>
                </a:solidFill>
                <a:latin typeface="Verdana"/>
                <a:ea typeface="Verdana"/>
                <a:cs typeface="Verdana"/>
                <a:sym typeface="Verdana"/>
              </a:rPr>
              <a:t>Statistics</a:t>
            </a:r>
            <a:r>
              <a:rPr b="1" lang="en" sz="1500">
                <a:solidFill>
                  <a:srgbClr val="E15300"/>
                </a:solidFill>
                <a:latin typeface="Verdana"/>
                <a:ea typeface="Verdana"/>
                <a:cs typeface="Verdana"/>
                <a:sym typeface="Verdana"/>
              </a:rPr>
              <a:t> </a:t>
            </a:r>
            <a:r>
              <a:rPr b="1" lang="en" sz="1500">
                <a:solidFill>
                  <a:srgbClr val="E15300"/>
                </a:solidFill>
                <a:latin typeface="Verdana"/>
                <a:ea typeface="Verdana"/>
                <a:cs typeface="Verdana"/>
                <a:sym typeface="Verdana"/>
              </a:rPr>
              <a:t>overview</a:t>
            </a:r>
            <a:endParaRPr b="1" sz="1400">
              <a:solidFill>
                <a:srgbClr val="E15300"/>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4" name="Shape 164"/>
        <p:cNvGrpSpPr/>
        <p:nvPr/>
      </p:nvGrpSpPr>
      <p:grpSpPr>
        <a:xfrm>
          <a:off x="0" y="0"/>
          <a:ext cx="0" cy="0"/>
          <a:chOff x="0" y="0"/>
          <a:chExt cx="0" cy="0"/>
        </a:xfrm>
      </p:grpSpPr>
      <p:sp>
        <p:nvSpPr>
          <p:cNvPr id="165" name="Google Shape;165;p21"/>
          <p:cNvSpPr/>
          <p:nvPr/>
        </p:nvSpPr>
        <p:spPr>
          <a:xfrm>
            <a:off x="831550" y="2041803"/>
            <a:ext cx="7588500" cy="601500"/>
          </a:xfrm>
          <a:prstGeom prst="snip2DiagRect">
            <a:avLst>
              <a:gd fmla="val 0" name="adj1"/>
              <a:gd fmla="val 16667" name="adj2"/>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p:nvPr/>
        </p:nvSpPr>
        <p:spPr>
          <a:xfrm flipH="1">
            <a:off x="7944600" y="76200"/>
            <a:ext cx="1123200" cy="1322700"/>
          </a:xfrm>
          <a:prstGeom prst="halfFrame">
            <a:avLst>
              <a:gd fmla="val 33333" name="adj1"/>
              <a:gd fmla="val 33333" name="adj2"/>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1"/>
          <p:cNvSpPr/>
          <p:nvPr/>
        </p:nvSpPr>
        <p:spPr>
          <a:xfrm>
            <a:off x="0" y="4142100"/>
            <a:ext cx="999300" cy="1001400"/>
          </a:xfrm>
          <a:prstGeom prst="rtTriangl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1"/>
          <p:cNvSpPr/>
          <p:nvPr/>
        </p:nvSpPr>
        <p:spPr>
          <a:xfrm>
            <a:off x="0" y="4461300"/>
            <a:ext cx="684300" cy="682200"/>
          </a:xfrm>
          <a:prstGeom prst="rtTriangle">
            <a:avLst/>
          </a:prstGeom>
          <a:solidFill>
            <a:srgbClr val="E15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
          <p:cNvSpPr/>
          <p:nvPr/>
        </p:nvSpPr>
        <p:spPr>
          <a:xfrm flipH="1">
            <a:off x="8020800" y="0"/>
            <a:ext cx="1123200" cy="1322700"/>
          </a:xfrm>
          <a:prstGeom prst="halfFrame">
            <a:avLst>
              <a:gd fmla="val 33333" name="adj1"/>
              <a:gd fmla="val 33333" name="adj2"/>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1"/>
          <p:cNvSpPr/>
          <p:nvPr/>
        </p:nvSpPr>
        <p:spPr>
          <a:xfrm>
            <a:off x="831550" y="1997150"/>
            <a:ext cx="7588500" cy="487500"/>
          </a:xfrm>
          <a:prstGeom prst="snip2DiagRect">
            <a:avLst>
              <a:gd fmla="val 0" name="adj1"/>
              <a:gd fmla="val 16667" name="adj2"/>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1"/>
          <p:cNvSpPr txBox="1"/>
          <p:nvPr>
            <p:ph type="ctrTitle"/>
          </p:nvPr>
        </p:nvSpPr>
        <p:spPr>
          <a:xfrm>
            <a:off x="649200" y="1997151"/>
            <a:ext cx="7845600" cy="60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rgbClr val="E15300"/>
                </a:solidFill>
                <a:latin typeface="Verdana"/>
                <a:ea typeface="Verdana"/>
                <a:cs typeface="Verdana"/>
                <a:sym typeface="Verdana"/>
              </a:rPr>
              <a:t>Product </a:t>
            </a:r>
            <a:r>
              <a:rPr b="1" lang="en" sz="3000">
                <a:solidFill>
                  <a:srgbClr val="E15300"/>
                </a:solidFill>
                <a:latin typeface="Verdana"/>
                <a:ea typeface="Verdana"/>
                <a:cs typeface="Verdana"/>
                <a:sym typeface="Verdana"/>
              </a:rPr>
              <a:t>management system</a:t>
            </a:r>
            <a:endParaRPr b="1" sz="3000">
              <a:solidFill>
                <a:srgbClr val="E153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65"/>
                                        </p:tgtEl>
                                        <p:attrNameLst>
                                          <p:attrName>style.visibility</p:attrName>
                                        </p:attrNameLst>
                                      </p:cBhvr>
                                      <p:to>
                                        <p:strVal val="visible"/>
                                      </p:to>
                                    </p:set>
                                    <p:anim calcmode="lin" valueType="num">
                                      <p:cBhvr additive="base">
                                        <p:cTn dur="400"/>
                                        <p:tgtEl>
                                          <p:spTgt spid="16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70"/>
                                        </p:tgtEl>
                                        <p:attrNameLst>
                                          <p:attrName>style.visibility</p:attrName>
                                        </p:attrNameLst>
                                      </p:cBhvr>
                                      <p:to>
                                        <p:strVal val="visible"/>
                                      </p:to>
                                    </p:set>
                                    <p:anim calcmode="lin" valueType="num">
                                      <p:cBhvr additive="base">
                                        <p:cTn dur="400"/>
                                        <p:tgtEl>
                                          <p:spTgt spid="17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71"/>
                                        </p:tgtEl>
                                        <p:attrNameLst>
                                          <p:attrName>style.visibility</p:attrName>
                                        </p:attrNameLst>
                                      </p:cBhvr>
                                      <p:to>
                                        <p:strVal val="visible"/>
                                      </p:to>
                                    </p:set>
                                    <p:anim calcmode="lin" valueType="num">
                                      <p:cBhvr additive="base">
                                        <p:cTn dur="400"/>
                                        <p:tgtEl>
                                          <p:spTgt spid="17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