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3" r:id="rId6"/>
    <p:sldId id="268" r:id="rId7"/>
    <p:sldId id="270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65" r:id="rId17"/>
    <p:sldId id="266" r:id="rId18"/>
    <p:sldId id="267" r:id="rId19"/>
    <p:sldId id="278" r:id="rId20"/>
    <p:sldId id="27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26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EB507-3726-474D-8487-E9888522E65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D42D6-FB17-4F52-9E89-B435B9DB6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670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D42D6-FB17-4F52-9E89-B435B9DB67E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954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2843-A25D-42FB-860A-02312C3B6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69505-D42C-4739-A5D7-873481CE7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5CE34-9213-479F-870B-441CC301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0566-E210-41BB-9DF9-BA8D22E19DA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4208D-692C-48B4-8B75-DBE6E2E3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BAEB0-2E8D-4B9D-9BEB-701B1009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D1C4-B272-4399-A161-30F20FB93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79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3E9A-B4E2-4E8E-9037-2EA04420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6B32B-F9D1-4ED8-94BB-66D7DD39C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9D815-831A-4AE9-AB06-2FBDE83A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0566-E210-41BB-9DF9-BA8D22E19DA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09009-4A24-46F9-89E0-846C4CCA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84ACC-814C-4431-B267-6E554980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D1C4-B272-4399-A161-30F20FB93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05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772D8-6472-4DC7-886B-7EBB26C75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8C24E-FAA6-4C54-97E9-AD8C71546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CD200-FE1E-402B-851D-56E8258D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0566-E210-41BB-9DF9-BA8D22E19DA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8ABCE-4AD3-4B75-A15F-702FC051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698CB-08EF-453F-863E-78FF0EEE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D1C4-B272-4399-A161-30F20FB93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00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9207-F0AC-4EA5-B449-E027E0C9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3001A-FB29-476D-8915-83154D99C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EB4D1-C500-4C2C-AB35-5BFF3D08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0566-E210-41BB-9DF9-BA8D22E19DA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16275-C31D-4BEB-96A7-F55F7F21D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7003B-442D-49DC-AEE0-384A6D36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D1C4-B272-4399-A161-30F20FB93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16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823C-211C-49EE-BCA5-C50C9DD57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2BEFA-8801-4F4A-A9D7-AFA9AA16E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60C62-BDB7-4BFB-B151-23C70554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0566-E210-41BB-9DF9-BA8D22E19DA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49825-CA20-4983-B1B7-30D3D96A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82E70-F0C4-4945-97FE-F62142E6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D1C4-B272-4399-A161-30F20FB93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22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3CB6-E78F-44DC-BE72-608A043E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C3259-D2D0-4D54-BDA8-96386DFB7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35AC0-810C-4D4C-BACD-524866EEF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515A9-2077-4F85-85DA-6111D4DB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0566-E210-41BB-9DF9-BA8D22E19DA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12655-5CFC-4649-BC50-1A407B873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8E4B0-4889-4E5F-892F-B38805B4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D1C4-B272-4399-A161-30F20FB93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95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DF491-6F7C-4278-A77B-BF2A27F0D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EFBDE-22F1-48F6-8B3A-FBDEE3B64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16E86-18C5-4207-A777-DA7A58B19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CC54C-2352-42F2-923B-E1AB5262B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3606E-0A7E-4B0C-9D20-633714342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22CDE1-73D7-45B3-A456-5498E4A7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0566-E210-41BB-9DF9-BA8D22E19DA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F0E851-965B-41A3-BB5E-942EE8D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966CE9-DB63-4061-B950-11388098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D1C4-B272-4399-A161-30F20FB93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00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95AB-A327-477A-B21F-25BE1A48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E0D15-03A7-4270-BC0E-B3EB3D99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0566-E210-41BB-9DF9-BA8D22E19DA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DF18A-EB73-4BEB-A706-A05AAAF7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98914-623A-4FAB-9D7B-98A62BBE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D1C4-B272-4399-A161-30F20FB93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62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30A7F-EC74-48A3-B5ED-520D59BE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0566-E210-41BB-9DF9-BA8D22E19DA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37917-B843-4851-B043-940E2094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2F283-C401-441B-8653-214C02CF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D1C4-B272-4399-A161-30F20FB93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61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E4EB-0892-4F10-AEBB-3FAF6ECAE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EECF4-6E7B-4952-A236-507A8D73D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2D18F-B039-4215-9EA9-6778EBD89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6A93E-AFD3-4C7A-B36C-697165BA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0566-E210-41BB-9DF9-BA8D22E19DA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D5302-14E0-4C3C-BDDF-4B96860B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0CB49-5719-41C9-BC4A-B9DF0D0E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D1C4-B272-4399-A161-30F20FB93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36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023C-B74F-42D6-8D67-4CD2BDD5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52FFB4-197D-4373-9E72-751AAC19D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98B86-3B5E-4227-B674-9E6B11B8A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DA902-CA37-41B6-85A4-F1AC9ACD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0566-E210-41BB-9DF9-BA8D22E19DA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65615-0FC9-4796-9E9A-2472B1E6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C58FD-035C-4E2A-8C73-9BF2827E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D1C4-B272-4399-A161-30F20FB93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42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416241-EC11-40C4-A7EF-9ED4B624C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0EF1A-443A-4ADC-A8B0-E36D85323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6B565-E1DD-44A0-9F5F-025B01B73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B0566-E210-41BB-9DF9-BA8D22E19DA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851A0-DA1C-409D-9EC1-15F919247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87DBD-E540-42E6-9D92-B2E76824D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FD1C4-B272-4399-A161-30F20FB93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06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8482-A401-43C5-8ED3-EA8AE0FA1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7608" y="1190870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dirty="0"/>
              <a:t>Serial Music Maker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1729A-B9A3-4354-93C5-C6E64A8CF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520" y="4079984"/>
            <a:ext cx="5908532" cy="1235252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altLang="zh-CN" dirty="0">
                <a:latin typeface="Bookman Old Style" panose="02050604050505020204" pitchFamily="18" charset="0"/>
              </a:rPr>
              <a:t>Demonstration for Final Year Project                                         </a:t>
            </a:r>
          </a:p>
          <a:p>
            <a:pPr algn="l"/>
            <a:r>
              <a:rPr lang="en-US" altLang="zh-CN" sz="2200" dirty="0">
                <a:latin typeface="Bookman Old Style" panose="02050604050505020204" pitchFamily="18" charset="0"/>
              </a:rPr>
              <a:t>				</a:t>
            </a:r>
          </a:p>
          <a:p>
            <a:pPr algn="l"/>
            <a:r>
              <a:rPr lang="en-US" altLang="zh-CN" sz="2200" dirty="0">
                <a:latin typeface="Bookman Old Style" panose="02050604050505020204" pitchFamily="18" charset="0"/>
              </a:rPr>
              <a:t>                                          By </a:t>
            </a:r>
            <a:r>
              <a:rPr lang="en-US" altLang="zh-CN" sz="2200" dirty="0" err="1">
                <a:latin typeface="Bookman Old Style" panose="02050604050505020204" pitchFamily="18" charset="0"/>
              </a:rPr>
              <a:t>Ziwei</a:t>
            </a:r>
            <a:r>
              <a:rPr lang="en-US" altLang="zh-CN" sz="2200" dirty="0">
                <a:latin typeface="Bookman Old Style" panose="02050604050505020204" pitchFamily="18" charset="0"/>
              </a:rPr>
              <a:t> .Lin</a:t>
            </a:r>
            <a:endParaRPr lang="zh-CN" altLang="en-US" sz="2600" dirty="0">
              <a:latin typeface="Bookman Old Style" panose="02050604050505020204" pitchFamily="18" charset="0"/>
            </a:endParaRPr>
          </a:p>
          <a:p>
            <a:pPr algn="l"/>
            <a:endParaRPr lang="en-US" altLang="zh-CN" sz="2800" dirty="0">
              <a:latin typeface="Bookman Old Style" panose="02050604050505020204" pitchFamily="18" charset="0"/>
            </a:endParaRPr>
          </a:p>
          <a:p>
            <a:pPr algn="l"/>
            <a:endParaRPr lang="zh-CN" alt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26" name="Freeform: Shape 2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DCBCF9-FA65-4976-9035-357851A19E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59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99432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50A47-BA9B-4589-AC30-3A53C930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792988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Implementation</a:t>
            </a:r>
            <a:br>
              <a:rPr lang="en-US" altLang="zh-CN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altLang="zh-CN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zh-CN" sz="3200" kern="1200" dirty="0">
                <a:solidFill>
                  <a:srgbClr val="FFFFFE"/>
                </a:solidFill>
                <a:latin typeface="+mj-lt"/>
                <a:ea typeface="+mj-ea"/>
                <a:cs typeface="+mj-cs"/>
              </a:rPr>
              <a:t>Rhythm</a:t>
            </a:r>
            <a:r>
              <a:rPr lang="en-US" altLang="zh-CN" sz="3200" dirty="0">
                <a:solidFill>
                  <a:srgbClr val="FFFFFE"/>
                </a:solidFill>
              </a:rPr>
              <a:t> Serialism</a:t>
            </a:r>
            <a:endParaRPr lang="en-US" altLang="zh-CN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28BCA78-DEAB-4706-A6A5-9082582FA953}"/>
              </a:ext>
            </a:extLst>
          </p:cNvPr>
          <p:cNvSpPr txBox="1"/>
          <p:nvPr/>
        </p:nvSpPr>
        <p:spPr>
          <a:xfrm>
            <a:off x="4926498" y="680509"/>
            <a:ext cx="7173759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Duration Row Rhythm</a:t>
            </a:r>
          </a:p>
          <a:p>
            <a:endParaRPr lang="en-US" altLang="zh-CN" sz="2400" dirty="0"/>
          </a:p>
          <a:p>
            <a:r>
              <a:rPr lang="en-US" altLang="zh-CN" sz="2400" dirty="0"/>
              <a:t>Simply use Minuet (Bach) as melody</a:t>
            </a:r>
          </a:p>
          <a:p>
            <a:endParaRPr lang="en-US" altLang="zh-CN" sz="2400" dirty="0"/>
          </a:p>
          <a:p>
            <a:r>
              <a:rPr lang="en-US" altLang="zh-CN" sz="2400" dirty="0"/>
              <a:t>Take in 3 durations (1~12) as original duration row</a:t>
            </a:r>
          </a:p>
          <a:p>
            <a:r>
              <a:rPr lang="en-US" altLang="zh-CN" sz="2400" dirty="0"/>
              <a:t>Add 3 to each durations and form a new duration</a:t>
            </a:r>
          </a:p>
          <a:p>
            <a:r>
              <a:rPr lang="en-US" altLang="zh-CN" sz="2400" dirty="0"/>
              <a:t>row (Subtract by 12 if the duration &gt;12)</a:t>
            </a:r>
          </a:p>
          <a:p>
            <a:endParaRPr lang="en-US" altLang="zh-CN" sz="2400" dirty="0"/>
          </a:p>
          <a:p>
            <a:r>
              <a:rPr lang="en-US" altLang="zh-CN" sz="2400" dirty="0"/>
              <a:t>As one bar has 12 units’ duration, if the (sum of a </a:t>
            </a:r>
          </a:p>
          <a:p>
            <a:r>
              <a:rPr lang="en-US" altLang="zh-CN" sz="2400" dirty="0"/>
              <a:t>duration row) %12 != 0, the rest time before the next </a:t>
            </a:r>
          </a:p>
          <a:p>
            <a:r>
              <a:rPr lang="en-US" altLang="zh-CN" sz="2400" dirty="0"/>
              <a:t>bar line will be a pause.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ArrayList</a:t>
            </a:r>
            <a:r>
              <a:rPr lang="en-US" altLang="zh-CN" sz="2400" dirty="0"/>
              <a:t> &lt;</a:t>
            </a:r>
            <a:r>
              <a:rPr lang="en-US" altLang="zh-CN" sz="2400" dirty="0" err="1"/>
              <a:t>ArrayList</a:t>
            </a:r>
            <a:r>
              <a:rPr lang="en-US" altLang="zh-CN" sz="2400" dirty="0"/>
              <a:t>&gt; </a:t>
            </a:r>
            <a:r>
              <a:rPr lang="en-US" altLang="zh-CN" sz="2400" dirty="0" err="1"/>
              <a:t>MinuetDurationRow</a:t>
            </a:r>
            <a:r>
              <a:rPr lang="en-US" altLang="zh-CN" sz="2400" dirty="0"/>
              <a:t> – Minuet </a:t>
            </a:r>
          </a:p>
          <a:p>
            <a:r>
              <a:rPr lang="en-US" altLang="zh-CN" sz="2400" dirty="0"/>
              <a:t>+ pauses [] according to the </a:t>
            </a:r>
            <a:r>
              <a:rPr lang="en-US" altLang="zh-CN" sz="2400" dirty="0" err="1"/>
              <a:t>durationRow</a:t>
            </a:r>
            <a:r>
              <a:rPr lang="en-US" altLang="zh-CN" sz="2400" dirty="0"/>
              <a:t> duration.</a:t>
            </a:r>
          </a:p>
          <a:p>
            <a:r>
              <a:rPr lang="en-US" altLang="zh-CN" sz="2400" dirty="0"/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F40C5C-847C-4E90-A449-25BC16ED7DB6}"/>
              </a:ext>
            </a:extLst>
          </p:cNvPr>
          <p:cNvSpPr txBox="1"/>
          <p:nvPr/>
        </p:nvSpPr>
        <p:spPr>
          <a:xfrm>
            <a:off x="1780683" y="4014478"/>
            <a:ext cx="140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Babbitt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252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50A47-BA9B-4589-AC30-3A53C930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792988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Implementation</a:t>
            </a:r>
            <a:br>
              <a:rPr lang="en-US" altLang="zh-CN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altLang="zh-CN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zh-CN" sz="3200" kern="1200" dirty="0">
                <a:solidFill>
                  <a:srgbClr val="FFFFFE"/>
                </a:solidFill>
                <a:latin typeface="+mj-lt"/>
                <a:ea typeface="+mj-ea"/>
                <a:cs typeface="+mj-cs"/>
              </a:rPr>
              <a:t>Rhythm</a:t>
            </a:r>
            <a:r>
              <a:rPr lang="en-US" altLang="zh-CN" sz="3200" dirty="0">
                <a:solidFill>
                  <a:srgbClr val="FFFFFE"/>
                </a:solidFill>
              </a:rPr>
              <a:t> Serialism</a:t>
            </a:r>
            <a:endParaRPr lang="en-US" altLang="zh-CN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28BCA78-DEAB-4706-A6A5-9082582FA953}"/>
              </a:ext>
            </a:extLst>
          </p:cNvPr>
          <p:cNvSpPr txBox="1"/>
          <p:nvPr/>
        </p:nvSpPr>
        <p:spPr>
          <a:xfrm>
            <a:off x="5006544" y="806863"/>
            <a:ext cx="6840334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Time Point Rhythm</a:t>
            </a:r>
          </a:p>
          <a:p>
            <a:endParaRPr lang="en-US" altLang="zh-CN" sz="2400" dirty="0"/>
          </a:p>
          <a:p>
            <a:r>
              <a:rPr lang="en-US" altLang="zh-CN" sz="2400" dirty="0"/>
              <a:t>Use Minuet (Bach) &amp; </a:t>
            </a:r>
            <a:r>
              <a:rPr lang="en-US" altLang="zh-CN" sz="2400" dirty="0" err="1"/>
              <a:t>MelodySoundList</a:t>
            </a:r>
            <a:r>
              <a:rPr lang="en-US" altLang="zh-CN" sz="2400" dirty="0"/>
              <a:t> melody</a:t>
            </a:r>
          </a:p>
          <a:p>
            <a:r>
              <a:rPr lang="en-US" altLang="zh-CN" sz="2400" dirty="0"/>
              <a:t>Different from Duration Row System, the duration </a:t>
            </a:r>
          </a:p>
          <a:p>
            <a:r>
              <a:rPr lang="en-US" altLang="zh-CN" sz="2400" dirty="0"/>
              <a:t>row stands for the duration of pause between </a:t>
            </a:r>
          </a:p>
          <a:p>
            <a:r>
              <a:rPr lang="en-US" altLang="zh-CN" sz="2400" dirty="0"/>
              <a:t>the previous bar line and the current tune.  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ArrayList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minuetTPDuration</a:t>
            </a:r>
            <a:r>
              <a:rPr lang="en-US" altLang="zh-CN" sz="2400" dirty="0"/>
              <a:t> &amp; </a:t>
            </a:r>
            <a:r>
              <a:rPr lang="en-US" altLang="zh-CN" sz="2400" dirty="0" err="1"/>
              <a:t>tpDurations</a:t>
            </a:r>
            <a:r>
              <a:rPr lang="en-US" altLang="zh-CN" sz="2400" dirty="0"/>
              <a:t> –</a:t>
            </a:r>
          </a:p>
          <a:p>
            <a:r>
              <a:rPr lang="en-US" altLang="zh-CN" sz="2400" dirty="0"/>
              <a:t>convert the pause duration to the actual duration</a:t>
            </a:r>
          </a:p>
          <a:p>
            <a:r>
              <a:rPr lang="en-US" altLang="zh-CN" sz="2400" dirty="0"/>
              <a:t>of each tune. 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ArrayList</a:t>
            </a:r>
            <a:r>
              <a:rPr lang="en-US" altLang="zh-CN" sz="2400" dirty="0"/>
              <a:t> &lt;</a:t>
            </a:r>
            <a:r>
              <a:rPr lang="en-US" altLang="zh-CN" sz="2400" dirty="0" err="1"/>
              <a:t>ArrayList</a:t>
            </a:r>
            <a:r>
              <a:rPr lang="en-US" altLang="zh-CN" sz="2400" dirty="0"/>
              <a:t>&gt; </a:t>
            </a:r>
            <a:r>
              <a:rPr lang="en-US" altLang="zh-CN" sz="2400" dirty="0" err="1"/>
              <a:t>minuetTimePoint</a:t>
            </a:r>
            <a:r>
              <a:rPr lang="en-US" altLang="zh-CN" sz="2400" dirty="0"/>
              <a:t> &amp; </a:t>
            </a:r>
          </a:p>
          <a:p>
            <a:r>
              <a:rPr lang="en-US" altLang="zh-CN" sz="2400" dirty="0" err="1"/>
              <a:t>timePointList</a:t>
            </a:r>
            <a:r>
              <a:rPr lang="en-US" altLang="zh-CN" sz="2400" dirty="0"/>
              <a:t> – Minuet + pauses [] according to </a:t>
            </a:r>
          </a:p>
          <a:p>
            <a:r>
              <a:rPr lang="en-US" altLang="zh-CN" sz="2400" dirty="0"/>
              <a:t>“</a:t>
            </a:r>
            <a:r>
              <a:rPr lang="en-US" altLang="zh-CN" sz="2400" dirty="0" err="1"/>
              <a:t>minuetTPDuration</a:t>
            </a:r>
            <a:r>
              <a:rPr lang="en-US" altLang="zh-CN" sz="2400" dirty="0"/>
              <a:t>”.</a:t>
            </a:r>
          </a:p>
          <a:p>
            <a:r>
              <a:rPr lang="en-US" altLang="zh-CN" sz="2400" dirty="0"/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E1724-6BCC-4693-A97E-A600168ADF2B}"/>
              </a:ext>
            </a:extLst>
          </p:cNvPr>
          <p:cNvSpPr txBox="1"/>
          <p:nvPr/>
        </p:nvSpPr>
        <p:spPr>
          <a:xfrm>
            <a:off x="1780683" y="4014478"/>
            <a:ext cx="140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Babbitt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659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50A47-BA9B-4589-AC30-3A53C930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792988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Implementation</a:t>
            </a:r>
            <a:br>
              <a:rPr lang="en-US" altLang="zh-CN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altLang="zh-CN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zh-CN" sz="3200" dirty="0">
                <a:solidFill>
                  <a:srgbClr val="FFFFFE"/>
                </a:solidFill>
              </a:rPr>
              <a:t>Volume Serialism</a:t>
            </a:r>
            <a:endParaRPr lang="en-US" altLang="zh-CN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28BCA78-DEAB-4706-A6A5-9082582FA953}"/>
              </a:ext>
            </a:extLst>
          </p:cNvPr>
          <p:cNvSpPr txBox="1"/>
          <p:nvPr/>
        </p:nvSpPr>
        <p:spPr>
          <a:xfrm>
            <a:off x="5146228" y="1887459"/>
            <a:ext cx="670888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No typical method for volume serialism</a:t>
            </a:r>
          </a:p>
          <a:p>
            <a:endParaRPr lang="en-US" altLang="zh-CN" sz="2400" dirty="0"/>
          </a:p>
          <a:p>
            <a:r>
              <a:rPr lang="en-US" altLang="zh-CN" sz="2400" dirty="0"/>
              <a:t>Just use the same method as how the </a:t>
            </a:r>
          </a:p>
          <a:p>
            <a:r>
              <a:rPr lang="en-US" altLang="zh-CN" sz="2400" dirty="0"/>
              <a:t>duration row is generated.</a:t>
            </a:r>
          </a:p>
          <a:p>
            <a:endParaRPr lang="en-US" altLang="zh-CN" sz="2400" dirty="0"/>
          </a:p>
          <a:p>
            <a:r>
              <a:rPr lang="en-US" altLang="zh-CN" sz="2400" dirty="0"/>
              <a:t>Consider 11 as </a:t>
            </a:r>
            <a:r>
              <a:rPr lang="en-US" altLang="zh-CN" sz="2400" dirty="0" err="1"/>
              <a:t>fffff</a:t>
            </a:r>
            <a:r>
              <a:rPr lang="en-US" altLang="zh-CN" sz="2400" dirty="0"/>
              <a:t> and 0 as </a:t>
            </a:r>
            <a:r>
              <a:rPr lang="en-US" altLang="zh-CN" sz="2400" dirty="0" err="1"/>
              <a:t>ppppp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r>
              <a:rPr lang="en-US" altLang="zh-CN" sz="2400" dirty="0"/>
              <a:t>Apply the volume on Minuet and “</a:t>
            </a:r>
            <a:r>
              <a:rPr lang="en-US" altLang="zh-CN" sz="2400" dirty="0" err="1"/>
              <a:t>timePointList</a:t>
            </a:r>
            <a:r>
              <a:rPr lang="en-US" altLang="zh-CN" sz="2400" dirty="0"/>
              <a:t>”. </a:t>
            </a:r>
          </a:p>
        </p:txBody>
      </p:sp>
    </p:spTree>
    <p:extLst>
      <p:ext uri="{BB962C8B-B14F-4D97-AF65-F5344CB8AC3E}">
        <p14:creationId xmlns:p14="http://schemas.microsoft.com/office/powerpoint/2010/main" val="2850737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50A47-BA9B-4589-AC30-3A53C930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792988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Music Generating </a:t>
            </a:r>
            <a:br>
              <a:rPr lang="en-US" altLang="zh-CN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zh-CN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&amp; Output</a:t>
            </a:r>
            <a:br>
              <a:rPr lang="en-US" altLang="zh-CN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altLang="zh-CN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zh-CN" sz="3200" kern="1200" dirty="0">
                <a:solidFill>
                  <a:srgbClr val="FFFFFE"/>
                </a:solidFill>
                <a:latin typeface="+mj-lt"/>
                <a:ea typeface="+mj-ea"/>
                <a:cs typeface="+mj-cs"/>
              </a:rPr>
              <a:t>MIDI Programming</a:t>
            </a:r>
            <a:endParaRPr lang="en-US" altLang="zh-CN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28BCA78-DEAB-4706-A6A5-9082582FA953}"/>
              </a:ext>
            </a:extLst>
          </p:cNvPr>
          <p:cNvSpPr txBox="1"/>
          <p:nvPr/>
        </p:nvSpPr>
        <p:spPr>
          <a:xfrm>
            <a:off x="5006544" y="1887459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E1D2C3-ED72-4064-B1E3-4F8C2E9BEAAE}"/>
              </a:ext>
            </a:extLst>
          </p:cNvPr>
          <p:cNvSpPr txBox="1"/>
          <p:nvPr/>
        </p:nvSpPr>
        <p:spPr>
          <a:xfrm>
            <a:off x="5102056" y="652790"/>
            <a:ext cx="688361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Javax.sound.midi.* Package</a:t>
            </a:r>
          </a:p>
          <a:p>
            <a:endParaRPr lang="en-US" altLang="zh-CN" sz="2800" dirty="0"/>
          </a:p>
          <a:p>
            <a:r>
              <a:rPr lang="en-US" altLang="zh-CN" sz="2800" dirty="0"/>
              <a:t>Synthesizer: software for midi play</a:t>
            </a:r>
          </a:p>
          <a:p>
            <a:r>
              <a:rPr lang="en-US" altLang="zh-CN" sz="2800" dirty="0"/>
              <a:t>Sequencer: take midi data and command</a:t>
            </a:r>
          </a:p>
          <a:p>
            <a:r>
              <a:rPr lang="en-US" altLang="zh-CN" sz="2800" dirty="0"/>
              <a:t>		instruments to play the notes</a:t>
            </a:r>
          </a:p>
          <a:p>
            <a:r>
              <a:rPr lang="en-US" altLang="zh-CN" sz="2800" dirty="0"/>
              <a:t>Channel: take midi event and synchronized </a:t>
            </a:r>
          </a:p>
          <a:p>
            <a:r>
              <a:rPr lang="en-US" altLang="zh-CN" sz="2800" dirty="0"/>
              <a:t>	     by the sequencer</a:t>
            </a:r>
          </a:p>
          <a:p>
            <a:r>
              <a:rPr lang="en-US" altLang="zh-CN" sz="2800" dirty="0"/>
              <a:t>Track: a sequence of </a:t>
            </a:r>
            <a:r>
              <a:rPr lang="en-US" altLang="zh-CN" sz="2800" dirty="0" err="1"/>
              <a:t>MidiEvents</a:t>
            </a:r>
            <a:endParaRPr lang="en-US" altLang="zh-CN" sz="2800" dirty="0"/>
          </a:p>
          <a:p>
            <a:r>
              <a:rPr lang="en-US" altLang="zh-CN" sz="2800" dirty="0"/>
              <a:t>Sequence: contain multiple tracks and </a:t>
            </a:r>
          </a:p>
          <a:p>
            <a:r>
              <a:rPr lang="en-US" altLang="zh-CN" sz="2800" dirty="0"/>
              <a:t>	        timing information, played by</a:t>
            </a:r>
          </a:p>
          <a:p>
            <a:r>
              <a:rPr lang="en-US" altLang="zh-CN" sz="2800" dirty="0"/>
              <a:t>	        the sequencer.</a:t>
            </a:r>
          </a:p>
          <a:p>
            <a:r>
              <a:rPr lang="en-US" altLang="zh-CN" sz="2800" dirty="0"/>
              <a:t>Command: 144 Note on; 128 Note off.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E7705F-F0BD-4950-9CAB-8DA30431DD0E}"/>
              </a:ext>
            </a:extLst>
          </p:cNvPr>
          <p:cNvSpPr/>
          <p:nvPr/>
        </p:nvSpPr>
        <p:spPr>
          <a:xfrm>
            <a:off x="5141357" y="2011680"/>
            <a:ext cx="6623296" cy="33934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946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50A47-BA9B-4589-AC30-3A53C930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792988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Music Generating </a:t>
            </a:r>
            <a:br>
              <a:rPr lang="en-US" altLang="zh-CN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zh-CN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&amp; Output</a:t>
            </a:r>
            <a:br>
              <a:rPr lang="en-US" altLang="zh-CN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altLang="zh-CN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zh-CN" sz="3200" kern="1200" dirty="0">
                <a:solidFill>
                  <a:srgbClr val="FFFFFE"/>
                </a:solidFill>
                <a:latin typeface="+mj-lt"/>
                <a:ea typeface="+mj-ea"/>
                <a:cs typeface="+mj-cs"/>
              </a:rPr>
              <a:t>MIDI Programming</a:t>
            </a:r>
            <a:endParaRPr lang="en-US" altLang="zh-CN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28BCA78-DEAB-4706-A6A5-9082582FA953}"/>
              </a:ext>
            </a:extLst>
          </p:cNvPr>
          <p:cNvSpPr txBox="1"/>
          <p:nvPr/>
        </p:nvSpPr>
        <p:spPr>
          <a:xfrm>
            <a:off x="5006544" y="1887459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E1D2C3-ED72-4064-B1E3-4F8C2E9BEAAE}"/>
              </a:ext>
            </a:extLst>
          </p:cNvPr>
          <p:cNvSpPr txBox="1"/>
          <p:nvPr/>
        </p:nvSpPr>
        <p:spPr>
          <a:xfrm>
            <a:off x="5276170" y="1496070"/>
            <a:ext cx="669125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800" dirty="0"/>
          </a:p>
          <a:p>
            <a:r>
              <a:rPr lang="en-US" altLang="zh-CN" sz="2800" dirty="0"/>
              <a:t>Can write MIDI File</a:t>
            </a:r>
          </a:p>
          <a:p>
            <a:r>
              <a:rPr lang="en-US" altLang="zh-CN" sz="2800" dirty="0" err="1"/>
              <a:t>MidiSystem.write</a:t>
            </a:r>
            <a:r>
              <a:rPr lang="en-US" altLang="zh-CN" sz="2800" dirty="0"/>
              <a:t>(Sequence, int, File).</a:t>
            </a:r>
          </a:p>
          <a:p>
            <a:endParaRPr lang="en-US" altLang="zh-CN" sz="2800" dirty="0"/>
          </a:p>
          <a:p>
            <a:r>
              <a:rPr lang="en-US" altLang="zh-CN" sz="2800" dirty="0"/>
              <a:t>Can use Sequencer open and start playing</a:t>
            </a:r>
          </a:p>
          <a:p>
            <a:r>
              <a:rPr lang="en-US" altLang="zh-CN" sz="2800" dirty="0"/>
              <a:t>MIDI file.</a:t>
            </a:r>
          </a:p>
          <a:p>
            <a:r>
              <a:rPr lang="en-US" altLang="zh-C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6037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50A47-BA9B-4589-AC30-3A53C930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792988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Music Sheet Generation</a:t>
            </a:r>
            <a:br>
              <a:rPr lang="en-US" altLang="zh-CN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altLang="zh-CN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zh-CN" sz="2800" dirty="0" err="1">
                <a:solidFill>
                  <a:srgbClr val="FFFFFE"/>
                </a:solidFill>
              </a:rPr>
              <a:t>LilyPond</a:t>
            </a:r>
            <a:r>
              <a:rPr lang="en-US" altLang="zh-CN" sz="2800" dirty="0">
                <a:solidFill>
                  <a:srgbClr val="FFFFFE"/>
                </a:solidFill>
              </a:rPr>
              <a:t> &amp; Command</a:t>
            </a:r>
            <a:endParaRPr lang="en-US" altLang="zh-CN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28BCA78-DEAB-4706-A6A5-9082582FA953}"/>
              </a:ext>
            </a:extLst>
          </p:cNvPr>
          <p:cNvSpPr txBox="1"/>
          <p:nvPr/>
        </p:nvSpPr>
        <p:spPr>
          <a:xfrm>
            <a:off x="5006544" y="1887459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E1D2C3-ED72-4064-B1E3-4F8C2E9BEAAE}"/>
              </a:ext>
            </a:extLst>
          </p:cNvPr>
          <p:cNvSpPr txBox="1"/>
          <p:nvPr/>
        </p:nvSpPr>
        <p:spPr>
          <a:xfrm>
            <a:off x="5006544" y="1925108"/>
            <a:ext cx="68485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LilyPond</a:t>
            </a:r>
            <a:r>
              <a:rPr lang="en-US" altLang="zh-CN" sz="2800" dirty="0"/>
              <a:t> – Free software to produce sheet music</a:t>
            </a:r>
          </a:p>
          <a:p>
            <a:endParaRPr lang="en-US" altLang="zh-CN" sz="2800" dirty="0"/>
          </a:p>
          <a:p>
            <a:r>
              <a:rPr lang="en-US" altLang="zh-CN" sz="2800" dirty="0"/>
              <a:t>By downloading and configuring the </a:t>
            </a:r>
          </a:p>
          <a:p>
            <a:r>
              <a:rPr lang="en-US" altLang="zh-CN" sz="2800" dirty="0"/>
              <a:t>environment variable, Lilypond can be</a:t>
            </a:r>
          </a:p>
          <a:p>
            <a:r>
              <a:rPr lang="en-US" altLang="zh-CN" sz="2800" dirty="0"/>
              <a:t>executed in cmd.exe.</a:t>
            </a:r>
          </a:p>
          <a:p>
            <a:endParaRPr lang="en-US" altLang="zh-CN" sz="2800" dirty="0"/>
          </a:p>
          <a:p>
            <a:r>
              <a:rPr lang="en-US" altLang="zh-CN" sz="2800" dirty="0" err="1"/>
              <a:t>Runtime.getRuntime</a:t>
            </a:r>
            <a:r>
              <a:rPr lang="en-US" altLang="zh-CN" sz="2800" dirty="0"/>
              <a:t>().exec() [run cmd.exe]</a:t>
            </a:r>
          </a:p>
          <a:p>
            <a:r>
              <a:rPr lang="en-US" altLang="zh-CN" sz="2800" dirty="0"/>
              <a:t>$ midi2ly </a:t>
            </a:r>
            <a:r>
              <a:rPr lang="en-US" altLang="zh-CN" sz="2800" dirty="0" err="1"/>
              <a:t>file.midi</a:t>
            </a:r>
            <a:r>
              <a:rPr lang="en-US" altLang="zh-CN" sz="2800" dirty="0"/>
              <a:t> –output file.ly [midi to </a:t>
            </a:r>
            <a:r>
              <a:rPr lang="en-US" altLang="zh-CN" sz="2800" dirty="0" err="1"/>
              <a:t>ly</a:t>
            </a:r>
            <a:r>
              <a:rPr lang="en-US" altLang="zh-CN" sz="2800" dirty="0"/>
              <a:t>]</a:t>
            </a:r>
          </a:p>
          <a:p>
            <a:r>
              <a:rPr lang="en-US" altLang="zh-CN" sz="2800" dirty="0"/>
              <a:t>$ lilypond file.ly  [</a:t>
            </a:r>
            <a:r>
              <a:rPr lang="en-US" altLang="zh-CN" sz="2800" dirty="0" err="1"/>
              <a:t>ly</a:t>
            </a:r>
            <a:r>
              <a:rPr lang="en-US" altLang="zh-CN" sz="2800" dirty="0"/>
              <a:t> to pdf sheet / midi]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1291AF-4168-47FA-AE6D-2D3BA6147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115" y="321177"/>
            <a:ext cx="2523008" cy="143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87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1F7A-074B-4D2D-871E-F6B6BCB1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 Reviewing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2DED1-0ECC-4408-976B-BE68E37E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1682"/>
            <a:ext cx="2291080" cy="6127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Initial Plan</a:t>
            </a:r>
            <a:endParaRPr lang="zh-CN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1957A7-861A-4BE9-85D4-E1DD4E840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14457"/>
            <a:ext cx="4862925" cy="41141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760DDD-2818-4276-8536-C69B34C90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20" y="2314457"/>
            <a:ext cx="3916680" cy="416910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1437454-8840-4D79-9D7F-8695D5ACED2B}"/>
              </a:ext>
            </a:extLst>
          </p:cNvPr>
          <p:cNvSpPr/>
          <p:nvPr/>
        </p:nvSpPr>
        <p:spPr>
          <a:xfrm>
            <a:off x="6362700" y="2314457"/>
            <a:ext cx="4596225" cy="15050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D1F7BD-AF0F-4019-ACE6-3CEEE29174C8}"/>
              </a:ext>
            </a:extLst>
          </p:cNvPr>
          <p:cNvSpPr/>
          <p:nvPr/>
        </p:nvSpPr>
        <p:spPr>
          <a:xfrm>
            <a:off x="6096000" y="4352925"/>
            <a:ext cx="4862925" cy="885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88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1F7A-074B-4D2D-871E-F6B6BCB1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 Reviewing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2DED1-0ECC-4408-976B-BE68E37E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606"/>
            <a:ext cx="47244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Current Plan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4AE2E6-BDD1-480C-8CA3-8A87A4EFA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8847"/>
            <a:ext cx="3798015" cy="42640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9C0FE6-5F6F-4129-A58F-CA00345F6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2" y="2204982"/>
            <a:ext cx="3931917" cy="428789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187895-85D7-4975-ADEE-B5854C0AE027}"/>
              </a:ext>
            </a:extLst>
          </p:cNvPr>
          <p:cNvSpPr/>
          <p:nvPr/>
        </p:nvSpPr>
        <p:spPr>
          <a:xfrm>
            <a:off x="6665872" y="2508885"/>
            <a:ext cx="3858976" cy="2247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24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1F7A-074B-4D2D-871E-F6B6BCB1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 Reviewing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2DED1-0ECC-4408-976B-BE68E37E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180"/>
            <a:ext cx="47244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Current Progress</a:t>
            </a:r>
            <a:endParaRPr lang="zh-CN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DC51CB-50BD-445C-A6F4-D4E6E870023D}"/>
              </a:ext>
            </a:extLst>
          </p:cNvPr>
          <p:cNvGrpSpPr/>
          <p:nvPr/>
        </p:nvGrpSpPr>
        <p:grpSpPr>
          <a:xfrm>
            <a:off x="1000126" y="2204982"/>
            <a:ext cx="3931917" cy="4287893"/>
            <a:chOff x="5782864" y="2288345"/>
            <a:chExt cx="3931917" cy="428789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59C0FE6-5F6F-4129-A58F-CA00345F6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2864" y="2288345"/>
              <a:ext cx="3931917" cy="428789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4D86BA3-580B-4D27-AA15-420BE6EABF8E}"/>
                </a:ext>
              </a:extLst>
            </p:cNvPr>
            <p:cNvSpPr/>
            <p:nvPr/>
          </p:nvSpPr>
          <p:spPr>
            <a:xfrm>
              <a:off x="7800975" y="4867275"/>
              <a:ext cx="1838325" cy="2952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A31286D-0EEF-4158-B9D6-30531132E19B}"/>
              </a:ext>
            </a:extLst>
          </p:cNvPr>
          <p:cNvSpPr txBox="1"/>
          <p:nvPr/>
        </p:nvSpPr>
        <p:spPr>
          <a:xfrm>
            <a:off x="5562600" y="2204982"/>
            <a:ext cx="53898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.mp3 belongs to audio file, generated by recording the acoustic or electronic waveform. They are real world sound.</a:t>
            </a:r>
          </a:p>
          <a:p>
            <a:r>
              <a:rPr lang="en-US" altLang="zh-CN" sz="2000" dirty="0"/>
              <a:t>.midi is generated by keyboard enter, the signal is data about which key and when to press. MIDI signal can only be played by connecting to a sound generator.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9CCB9C-0759-49F4-8F7A-6AF963512740}"/>
              </a:ext>
            </a:extLst>
          </p:cNvPr>
          <p:cNvSpPr txBox="1"/>
          <p:nvPr/>
        </p:nvSpPr>
        <p:spPr>
          <a:xfrm>
            <a:off x="5562600" y="4629100"/>
            <a:ext cx="5553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Have not found way to convert MIDI File to Audio File using Java. Currently using Java.net to open a third party (</a:t>
            </a:r>
            <a:r>
              <a:rPr lang="en-US" altLang="zh-CN" sz="2000" dirty="0" err="1"/>
              <a:t>Zamzar</a:t>
            </a:r>
            <a:r>
              <a:rPr lang="en-US" altLang="zh-CN" sz="2000" dirty="0"/>
              <a:t>) webpage to convert .midi to .mp3.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3975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50A47-BA9B-4589-AC30-3A53C9302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240" y="1026858"/>
            <a:ext cx="9144000" cy="23774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5800" kern="1200" dirty="0">
                <a:latin typeface="+mj-lt"/>
                <a:ea typeface="+mj-ea"/>
                <a:cs typeface="+mj-cs"/>
              </a:rPr>
              <a:t>Ethical Use of Data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7D1DA23-1847-4887-8448-D9C83F013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6478" y="3860196"/>
            <a:ext cx="9144000" cy="1600818"/>
          </a:xfrm>
        </p:spPr>
        <p:txBody>
          <a:bodyPr>
            <a:normAutofit/>
          </a:bodyPr>
          <a:lstStyle/>
          <a:p>
            <a:endParaRPr lang="en-US" altLang="zh-CN">
              <a:solidFill>
                <a:schemeClr val="accent1"/>
              </a:solidFill>
            </a:endParaRPr>
          </a:p>
          <a:p>
            <a:r>
              <a:rPr lang="en-US" altLang="zh-CN">
                <a:solidFill>
                  <a:schemeClr val="accent1"/>
                </a:solidFill>
              </a:rPr>
              <a:t>This project does not involve </a:t>
            </a:r>
          </a:p>
          <a:p>
            <a:r>
              <a:rPr lang="en-US" altLang="zh-CN">
                <a:solidFill>
                  <a:schemeClr val="accent1"/>
                </a:solidFill>
              </a:rPr>
              <a:t>any human participant’s data.</a:t>
            </a:r>
            <a:endParaRPr lang="zh-CN" altLang="en-US">
              <a:solidFill>
                <a:schemeClr val="accent1"/>
              </a:solidFill>
            </a:endParaRPr>
          </a:p>
        </p:txBody>
      </p:sp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28BCA78-DEAB-4706-A6A5-9082582FA953}"/>
              </a:ext>
            </a:extLst>
          </p:cNvPr>
          <p:cNvSpPr txBox="1"/>
          <p:nvPr/>
        </p:nvSpPr>
        <p:spPr>
          <a:xfrm>
            <a:off x="5006544" y="1887459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9418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5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076AC-6C67-444A-B53B-2C238DFF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Contents</a:t>
            </a:r>
            <a:endParaRPr lang="zh-CN" alt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43C6C-7BA6-4A0F-9637-E2D1808FA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76" y="1716021"/>
            <a:ext cx="3425957" cy="34259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DB605-57A2-4B45-A9EC-4C38E1160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4039" y="1605281"/>
            <a:ext cx="7448885" cy="4622482"/>
          </a:xfrm>
        </p:spPr>
        <p:txBody>
          <a:bodyPr>
            <a:normAutofit fontScale="92500"/>
          </a:bodyPr>
          <a:lstStyle/>
          <a:p>
            <a:r>
              <a:rPr lang="en-US" altLang="zh-CN" sz="2400" b="1" dirty="0"/>
              <a:t>Introduction – Aim and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Features</a:t>
            </a:r>
          </a:p>
          <a:p>
            <a:r>
              <a:rPr lang="en-US" altLang="zh-CN" sz="2400" b="1" dirty="0"/>
              <a:t>Software Description – Components and Technologies</a:t>
            </a:r>
          </a:p>
          <a:p>
            <a:pPr marL="0" indent="0">
              <a:buNone/>
            </a:pPr>
            <a:r>
              <a:rPr lang="en-US" altLang="zh-CN" sz="2400" b="1" dirty="0"/>
              <a:t>- </a:t>
            </a:r>
            <a:r>
              <a:rPr lang="en-US" altLang="zh-CN" sz="2400" dirty="0"/>
              <a:t>GUI – Java Swing</a:t>
            </a:r>
          </a:p>
          <a:p>
            <a:pPr marL="0" indent="0">
              <a:buNone/>
            </a:pPr>
            <a:r>
              <a:rPr lang="en-US" altLang="zh-CN" sz="2400" dirty="0"/>
              <a:t>- Algorithm Implementation – Java OO Programming</a:t>
            </a:r>
          </a:p>
          <a:p>
            <a:pPr marL="0" indent="0">
              <a:buNone/>
            </a:pPr>
            <a:r>
              <a:rPr lang="en-US" altLang="zh-CN" sz="2400" dirty="0"/>
              <a:t>- Music generating and output -  MIDI Programming</a:t>
            </a:r>
          </a:p>
          <a:p>
            <a:pPr>
              <a:buFontTx/>
              <a:buChar char="-"/>
            </a:pPr>
            <a:r>
              <a:rPr lang="en-US" altLang="zh-CN" sz="2400" dirty="0"/>
              <a:t>Music Sheet generation – Lilypond configuration &amp; call cmd.exe and perform commands in Java</a:t>
            </a:r>
          </a:p>
          <a:p>
            <a:r>
              <a:rPr lang="en-US" altLang="zh-CN" sz="2400" b="1" dirty="0"/>
              <a:t>Plan Reviewing</a:t>
            </a:r>
          </a:p>
          <a:p>
            <a:r>
              <a:rPr lang="en-US" altLang="zh-CN" sz="2400" b="1" dirty="0"/>
              <a:t>Ethical Use of Data</a:t>
            </a:r>
          </a:p>
          <a:p>
            <a:r>
              <a:rPr lang="en-US" altLang="zh-CN" sz="2400" b="1" dirty="0"/>
              <a:t>Software Demo</a:t>
            </a:r>
          </a:p>
          <a:p>
            <a:r>
              <a:rPr lang="en-US" altLang="zh-CN" sz="2400" b="1" dirty="0"/>
              <a:t>Q&amp;A</a:t>
            </a:r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87465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9C0-4C33-4F6E-AC15-8B0C2C8A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6000"/>
              <a:t>Software Demo + Q&amp;A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3B573-028B-4F46-893D-372BFCD340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59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86460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1213-1569-4D64-9140-F1BC35A2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altLang="zh-CN" dirty="0"/>
              <a:t>Introduction - Aim</a:t>
            </a:r>
            <a:endParaRPr lang="zh-CN" alt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8185573-E404-4821-9C69-B499BDA0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48" y="2305869"/>
            <a:ext cx="11264104" cy="3785419"/>
          </a:xfrm>
        </p:spPr>
        <p:txBody>
          <a:bodyPr>
            <a:normAutofit/>
          </a:bodyPr>
          <a:lstStyle/>
          <a:p>
            <a:r>
              <a:rPr lang="en-US" altLang="zh-CN" dirty="0"/>
              <a:t>Music Composing Experiments </a:t>
            </a:r>
          </a:p>
          <a:p>
            <a:pPr marL="0" indent="0">
              <a:buNone/>
            </a:pPr>
            <a:r>
              <a:rPr lang="en-US" altLang="zh-CN" dirty="0"/>
              <a:t>   for Professional Users</a:t>
            </a:r>
          </a:p>
          <a:p>
            <a:r>
              <a:rPr lang="en-US" altLang="zh-CN" dirty="0"/>
              <a:t>To Implement </a:t>
            </a:r>
          </a:p>
          <a:p>
            <a:pPr marL="0" indent="0">
              <a:buNone/>
            </a:pPr>
            <a:r>
              <a:rPr lang="en-US" altLang="zh-CN" dirty="0"/>
              <a:t>   Melody Serialism: Schoenberg’s 12-Tone Theory</a:t>
            </a:r>
          </a:p>
          <a:p>
            <a:pPr marL="0" indent="0">
              <a:buNone/>
            </a:pPr>
            <a:r>
              <a:rPr lang="en-US" altLang="zh-CN" dirty="0"/>
              <a:t>   Rhythm Serialism: Babbitt’s Duration Row System &amp; Time Point System</a:t>
            </a:r>
          </a:p>
          <a:p>
            <a:pPr marL="0" indent="0">
              <a:buNone/>
            </a:pPr>
            <a:r>
              <a:rPr lang="en-US" altLang="zh-CN" dirty="0"/>
              <a:t>   Volume Serialism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D213BCE-5429-4F4E-A67E-BE6C97726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076" y="171701"/>
            <a:ext cx="3425957" cy="342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52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8ABA6-AF9E-4D1B-B88A-EDC9BADF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0" y="812165"/>
            <a:ext cx="6832600" cy="1325563"/>
          </a:xfrm>
        </p:spPr>
        <p:txBody>
          <a:bodyPr/>
          <a:lstStyle/>
          <a:p>
            <a:r>
              <a:rPr lang="en-US" altLang="zh-CN" dirty="0"/>
              <a:t>Introduction - Features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4255-B20A-46A6-A0EF-44C599958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60" y="2404745"/>
            <a:ext cx="10515600" cy="4351338"/>
          </a:xfrm>
        </p:spPr>
        <p:txBody>
          <a:bodyPr/>
          <a:lstStyle/>
          <a:p>
            <a:r>
              <a:rPr lang="en-US" altLang="zh-CN" dirty="0"/>
              <a:t>Support a GUI</a:t>
            </a:r>
          </a:p>
          <a:p>
            <a:r>
              <a:rPr lang="en-US" altLang="zh-CN" dirty="0"/>
              <a:t>Implement 12-tone composing technique</a:t>
            </a:r>
          </a:p>
          <a:p>
            <a:r>
              <a:rPr lang="en-US" altLang="zh-CN" dirty="0"/>
              <a:t>Implement Duration Row System and Time Point System</a:t>
            </a:r>
          </a:p>
          <a:p>
            <a:r>
              <a:rPr lang="en-US" altLang="zh-CN" dirty="0"/>
              <a:t>Implement Volume Alternation</a:t>
            </a:r>
          </a:p>
          <a:p>
            <a:r>
              <a:rPr lang="en-US" altLang="zh-CN" dirty="0"/>
              <a:t>Enable MIDI Output</a:t>
            </a:r>
          </a:p>
          <a:p>
            <a:r>
              <a:rPr lang="en-US" altLang="zh-CN" dirty="0"/>
              <a:t>Enable Sheet Music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65173A-A8B8-4BE7-AC6F-A8DF32EF9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120" y="101917"/>
            <a:ext cx="3216073" cy="321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2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50A47-BA9B-4589-AC30-3A53C930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Software Description</a:t>
            </a:r>
            <a:br>
              <a:rPr lang="en-US" altLang="zh-CN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altLang="zh-CN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zh-CN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Components &amp; Technologies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A147CEE-F5B0-4AE2-A226-A1A599AA4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1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201F2E-E2D5-446D-8DCF-FC3E885B4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578" y="1318076"/>
            <a:ext cx="2428669" cy="451104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50A47-BA9B-4589-AC30-3A53C930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792988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</a:rPr>
              <a:t>GUI – Java Swing</a:t>
            </a:r>
            <a:br>
              <a:rPr lang="en-US" altLang="zh-CN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altLang="zh-CN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zh-CN" sz="3200" dirty="0">
                <a:solidFill>
                  <a:srgbClr val="FFFFFE"/>
                </a:solidFill>
              </a:rPr>
              <a:t>Use NetBeans IDE</a:t>
            </a:r>
            <a:br>
              <a:rPr lang="en-US" altLang="zh-CN" sz="4000" dirty="0">
                <a:solidFill>
                  <a:srgbClr val="FFFFFE"/>
                </a:solidFill>
              </a:rPr>
            </a:br>
            <a:r>
              <a:rPr lang="en-US" altLang="zh-CN" sz="3200" dirty="0">
                <a:solidFill>
                  <a:srgbClr val="FFFFFE"/>
                </a:solidFill>
              </a:rPr>
              <a:t>(offers GUI Builder)</a:t>
            </a:r>
            <a:endParaRPr lang="en-US" altLang="zh-CN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CF7FD24-3C4E-4B3C-8268-77863B836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047" y="257493"/>
            <a:ext cx="4621871" cy="281934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7DEB5E-4C4D-497B-BBA4-A37DB563F92E}"/>
              </a:ext>
            </a:extLst>
          </p:cNvPr>
          <p:cNvSpPr txBox="1"/>
          <p:nvPr/>
        </p:nvSpPr>
        <p:spPr>
          <a:xfrm>
            <a:off x="4924507" y="729734"/>
            <a:ext cx="218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Swing Components</a:t>
            </a:r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D6DEC2-AB20-42C5-8B13-36C50A340D7A}"/>
              </a:ext>
            </a:extLst>
          </p:cNvPr>
          <p:cNvSpPr/>
          <p:nvPr/>
        </p:nvSpPr>
        <p:spPr>
          <a:xfrm>
            <a:off x="4804578" y="600075"/>
            <a:ext cx="2308738" cy="5302885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919D5B-C0A5-41E2-AE54-386E8BF4F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047" y="3102878"/>
            <a:ext cx="4700358" cy="34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50A47-BA9B-4589-AC30-3A53C930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792988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Implementation</a:t>
            </a:r>
            <a:br>
              <a:rPr lang="en-US" altLang="zh-CN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altLang="zh-CN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zh-CN" sz="3200" dirty="0">
                <a:solidFill>
                  <a:srgbClr val="FFFFFE"/>
                </a:solidFill>
              </a:rPr>
              <a:t>Melody Serialism</a:t>
            </a:r>
            <a:endParaRPr lang="en-US" altLang="zh-CN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E26DD7D-0E1B-48B5-9DE5-A35D4366BF3C}"/>
              </a:ext>
            </a:extLst>
          </p:cNvPr>
          <p:cNvSpPr txBox="1"/>
          <p:nvPr/>
        </p:nvSpPr>
        <p:spPr>
          <a:xfrm>
            <a:off x="5082744" y="1213008"/>
            <a:ext cx="643501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Melody – A Series of Pitches</a:t>
            </a:r>
          </a:p>
          <a:p>
            <a:endParaRPr lang="en-US" altLang="zh-CN" sz="2400" dirty="0"/>
          </a:p>
          <a:p>
            <a:r>
              <a:rPr lang="en-US" altLang="zh-CN" sz="2400" dirty="0"/>
              <a:t>Pitch class – Pitches under octave equivalence</a:t>
            </a:r>
          </a:p>
          <a:p>
            <a:endParaRPr lang="en-US" altLang="zh-CN" sz="2400" dirty="0"/>
          </a:p>
          <a:p>
            <a:r>
              <a:rPr lang="en-US" altLang="zh-CN" sz="2400" dirty="0"/>
              <a:t>Totally 12 pitch classes: </a:t>
            </a:r>
          </a:p>
          <a:p>
            <a:r>
              <a:rPr lang="en-US" altLang="zh-CN" sz="2400" dirty="0"/>
              <a:t>C </a:t>
            </a:r>
            <a:r>
              <a:rPr lang="en-US" altLang="zh-CN" sz="2400" dirty="0" err="1"/>
              <a:t>C</a:t>
            </a:r>
            <a:r>
              <a:rPr lang="en-US" altLang="zh-CN" sz="2400" dirty="0"/>
              <a:t># D </a:t>
            </a:r>
            <a:r>
              <a:rPr lang="en-US" altLang="zh-CN" sz="2400" dirty="0" err="1"/>
              <a:t>D</a:t>
            </a:r>
            <a:r>
              <a:rPr lang="en-US" altLang="zh-CN" sz="2400" dirty="0"/>
              <a:t># E F </a:t>
            </a:r>
            <a:r>
              <a:rPr lang="en-US" altLang="zh-CN" sz="2400" dirty="0" err="1"/>
              <a:t>F</a:t>
            </a:r>
            <a:r>
              <a:rPr lang="en-US" altLang="zh-CN" sz="2400" dirty="0"/>
              <a:t># G </a:t>
            </a:r>
            <a:r>
              <a:rPr lang="en-US" altLang="zh-CN" sz="2400" dirty="0" err="1"/>
              <a:t>G</a:t>
            </a:r>
            <a:r>
              <a:rPr lang="en-US" altLang="zh-CN" sz="2400" dirty="0"/>
              <a:t># A </a:t>
            </a:r>
            <a:r>
              <a:rPr lang="en-US" altLang="zh-CN" sz="2400" dirty="0" err="1"/>
              <a:t>A</a:t>
            </a:r>
            <a:r>
              <a:rPr lang="en-US" altLang="zh-CN" sz="2400" dirty="0"/>
              <a:t># B</a:t>
            </a:r>
          </a:p>
          <a:p>
            <a:endParaRPr lang="en-US" altLang="zh-CN" sz="2400" dirty="0"/>
          </a:p>
          <a:p>
            <a:r>
              <a:rPr lang="en-US" altLang="zh-CN" sz="2400" dirty="0"/>
              <a:t>Atonal Music:</a:t>
            </a:r>
          </a:p>
          <a:p>
            <a:r>
              <a:rPr lang="en-US" altLang="zh-CN" sz="2400" dirty="0"/>
              <a:t>No pitch is more important than other pitches.</a:t>
            </a:r>
          </a:p>
          <a:p>
            <a:r>
              <a:rPr lang="en-US" altLang="zh-CN" sz="2400" dirty="0"/>
              <a:t>Schoenberg repeat 12-notes pattern to make melody – use 12-tone Matrix</a:t>
            </a:r>
          </a:p>
          <a:p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DA5B1-E3C9-4606-916E-5240F3D337D2}"/>
              </a:ext>
            </a:extLst>
          </p:cNvPr>
          <p:cNvSpPr txBox="1"/>
          <p:nvPr/>
        </p:nvSpPr>
        <p:spPr>
          <a:xfrm>
            <a:off x="1437578" y="3976583"/>
            <a:ext cx="2130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Schoenberg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6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50A47-BA9B-4589-AC30-3A53C930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792988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Implementation</a:t>
            </a:r>
            <a:br>
              <a:rPr lang="en-US" altLang="zh-CN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altLang="zh-CN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zh-CN" sz="3200" dirty="0">
                <a:solidFill>
                  <a:srgbClr val="FFFFFE"/>
                </a:solidFill>
              </a:rPr>
              <a:t>Melody Serialism</a:t>
            </a:r>
            <a:endParaRPr lang="en-US" altLang="zh-CN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28BCA78-DEAB-4706-A6A5-9082582FA953}"/>
              </a:ext>
            </a:extLst>
          </p:cNvPr>
          <p:cNvSpPr txBox="1"/>
          <p:nvPr/>
        </p:nvSpPr>
        <p:spPr>
          <a:xfrm>
            <a:off x="5019611" y="638286"/>
            <a:ext cx="72589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Generate 12-tone Matrix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Input Original Pitch Row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Pitch Clock: assign 0~11 to each Pitch</a:t>
            </a:r>
          </a:p>
          <a:p>
            <a:r>
              <a:rPr lang="en-US" altLang="zh-CN" sz="2400" dirty="0"/>
              <a:t>      0 to the first tone in the original row</a:t>
            </a:r>
          </a:p>
          <a:p>
            <a:r>
              <a:rPr lang="en-US" altLang="zh-CN" sz="2400" dirty="0"/>
              <a:t>      others are assigned in chromatic scale order</a:t>
            </a:r>
          </a:p>
          <a:p>
            <a:r>
              <a:rPr lang="en-US" altLang="zh-CN" sz="2400" dirty="0"/>
              <a:t>3.   </a:t>
            </a:r>
          </a:p>
          <a:p>
            <a:endParaRPr lang="en-US" altLang="zh-CN" sz="2400" dirty="0"/>
          </a:p>
          <a:p>
            <a:r>
              <a:rPr lang="en-US" altLang="zh-CN" sz="2400" dirty="0"/>
              <a:t>	</a:t>
            </a:r>
            <a:endParaRPr lang="zh-CN" alt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7DE3BD3-18B5-433F-8ACA-0900E96DB342}"/>
              </a:ext>
            </a:extLst>
          </p:cNvPr>
          <p:cNvGrpSpPr/>
          <p:nvPr/>
        </p:nvGrpSpPr>
        <p:grpSpPr>
          <a:xfrm>
            <a:off x="6513739" y="3534198"/>
            <a:ext cx="3027406" cy="2958964"/>
            <a:chOff x="6498193" y="2129726"/>
            <a:chExt cx="2931557" cy="3226773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486F3A7-596D-458C-AD63-C50333925CD9}"/>
                </a:ext>
              </a:extLst>
            </p:cNvPr>
            <p:cNvCxnSpPr/>
            <p:nvPr/>
          </p:nvCxnSpPr>
          <p:spPr>
            <a:xfrm flipV="1">
              <a:off x="9429750" y="2655804"/>
              <a:ext cx="0" cy="2220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C9EE45A5-4CA8-4330-B17F-B3AF6DB4B1C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3825966"/>
                </p:ext>
              </p:extLst>
            </p:nvPr>
          </p:nvGraphicFramePr>
          <p:xfrm>
            <a:off x="7041840" y="2589545"/>
            <a:ext cx="2278136" cy="2292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Worksheet" r:id="rId3" imgW="2368562" imgH="2292306" progId="Excel.Sheet.12">
                    <p:embed/>
                  </p:oleObj>
                </mc:Choice>
                <mc:Fallback>
                  <p:oleObj name="Worksheet" r:id="rId3" imgW="2368562" imgH="2292306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41840" y="2589545"/>
                          <a:ext cx="2278136" cy="2292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B39EEB5-660E-45CC-B716-7C296A2AA8DE}"/>
                </a:ext>
              </a:extLst>
            </p:cNvPr>
            <p:cNvCxnSpPr/>
            <p:nvPr/>
          </p:nvCxnSpPr>
          <p:spPr>
            <a:xfrm>
              <a:off x="7071768" y="2499058"/>
              <a:ext cx="22182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BC59E5-A737-460C-A2F1-FE46C7A87B86}"/>
                </a:ext>
              </a:extLst>
            </p:cNvPr>
            <p:cNvSpPr txBox="1"/>
            <p:nvPr/>
          </p:nvSpPr>
          <p:spPr>
            <a:xfrm>
              <a:off x="7679044" y="2129726"/>
              <a:ext cx="1007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Prime (P)</a:t>
              </a:r>
              <a:endParaRPr lang="zh-CN" altLang="en-US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734EBBE-7FFA-4AEB-AE18-E1918DF53FE4}"/>
                </a:ext>
              </a:extLst>
            </p:cNvPr>
            <p:cNvCxnSpPr/>
            <p:nvPr/>
          </p:nvCxnSpPr>
          <p:spPr>
            <a:xfrm>
              <a:off x="6867525" y="2625223"/>
              <a:ext cx="0" cy="21352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C577710-D15D-4313-BF0B-33A3465733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2776" y="4989094"/>
              <a:ext cx="23272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544904-BF7F-45EB-B9CE-BF2142C4E7E2}"/>
                </a:ext>
              </a:extLst>
            </p:cNvPr>
            <p:cNvSpPr txBox="1"/>
            <p:nvPr/>
          </p:nvSpPr>
          <p:spPr>
            <a:xfrm>
              <a:off x="7396743" y="4987167"/>
              <a:ext cx="1568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Retrograde (R)</a:t>
              </a:r>
              <a:endParaRPr lang="zh-CN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740183-396A-4C85-AF8B-54F0CDC98F2E}"/>
                </a:ext>
              </a:extLst>
            </p:cNvPr>
            <p:cNvSpPr txBox="1"/>
            <p:nvPr/>
          </p:nvSpPr>
          <p:spPr>
            <a:xfrm rot="16200000">
              <a:off x="6015849" y="3551055"/>
              <a:ext cx="1334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Inversion (I)</a:t>
              </a:r>
              <a:endParaRPr lang="zh-CN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44615FA-0EFC-4649-BEA0-34BB47689A3B}"/>
              </a:ext>
            </a:extLst>
          </p:cNvPr>
          <p:cNvSpPr txBox="1"/>
          <p:nvPr/>
        </p:nvSpPr>
        <p:spPr>
          <a:xfrm>
            <a:off x="9515359" y="3812704"/>
            <a:ext cx="461665" cy="26132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Retrograde-Inversion (RI)</a:t>
            </a:r>
            <a:endParaRPr lang="zh-CN" alt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0D769E5-CEB8-46A9-8E78-AA65580C88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718" y="2531081"/>
            <a:ext cx="3313113" cy="34708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9666912-FEC1-4E35-AF04-C6670DEAF6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0669" y="2878169"/>
            <a:ext cx="6084646" cy="66255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E18FDD3-33CE-4099-AC48-4DC52AB0E9B8}"/>
              </a:ext>
            </a:extLst>
          </p:cNvPr>
          <p:cNvSpPr txBox="1"/>
          <p:nvPr/>
        </p:nvSpPr>
        <p:spPr>
          <a:xfrm>
            <a:off x="1437578" y="3976583"/>
            <a:ext cx="2130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Schoenberg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126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50A47-BA9B-4589-AC30-3A53C930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792988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Implementation</a:t>
            </a:r>
            <a:br>
              <a:rPr lang="en-US" altLang="zh-CN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altLang="zh-CN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zh-CN" sz="3200" dirty="0">
                <a:solidFill>
                  <a:srgbClr val="FFFFFE"/>
                </a:solidFill>
              </a:rPr>
              <a:t>Melody Serialism</a:t>
            </a:r>
            <a:endParaRPr lang="en-US" altLang="zh-CN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28BCA78-DEAB-4706-A6A5-9082582FA953}"/>
              </a:ext>
            </a:extLst>
          </p:cNvPr>
          <p:cNvSpPr txBox="1"/>
          <p:nvPr/>
        </p:nvSpPr>
        <p:spPr>
          <a:xfrm>
            <a:off x="5179264" y="233469"/>
            <a:ext cx="6487673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Generate Melody</a:t>
            </a:r>
          </a:p>
          <a:p>
            <a:endParaRPr lang="en-US" altLang="zh-CN" sz="2400" dirty="0"/>
          </a:p>
          <a:p>
            <a:r>
              <a:rPr lang="en-US" altLang="zh-CN" sz="2400" dirty="0"/>
              <a:t>Randomly choose one P I R RI series each</a:t>
            </a:r>
          </a:p>
          <a:p>
            <a:r>
              <a:rPr lang="en-US" altLang="zh-CN" sz="2400" dirty="0"/>
              <a:t>Repeat each series 4 times to form the </a:t>
            </a:r>
          </a:p>
          <a:p>
            <a:r>
              <a:rPr lang="en-US" altLang="zh-CN" sz="2400" dirty="0"/>
              <a:t>“</a:t>
            </a:r>
            <a:r>
              <a:rPr lang="en-US" altLang="zh-CN" sz="2400" dirty="0" err="1"/>
              <a:t>wholeList</a:t>
            </a:r>
            <a:r>
              <a:rPr lang="en-US" altLang="zh-CN" sz="2400" dirty="0"/>
              <a:t>” of 12* 4 * 4 = 192 tunes. </a:t>
            </a:r>
          </a:p>
          <a:p>
            <a:r>
              <a:rPr lang="en-US" altLang="zh-CN" sz="2400" dirty="0"/>
              <a:t>(Each tune is a number = 0~11 + random * 12)</a:t>
            </a:r>
          </a:p>
          <a:p>
            <a:r>
              <a:rPr lang="en-US" altLang="zh-CN" sz="2400" dirty="0"/>
              <a:t>MIDI Notes: 0~127, Middle C = C4 = 60.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ArrayList</a:t>
            </a:r>
            <a:r>
              <a:rPr lang="en-US" altLang="zh-CN" sz="2400" dirty="0"/>
              <a:t> segments – the way to separate </a:t>
            </a:r>
          </a:p>
          <a:p>
            <a:r>
              <a:rPr lang="en-US" altLang="zh-CN" sz="2400" dirty="0" err="1"/>
              <a:t>wholeList</a:t>
            </a:r>
            <a:r>
              <a:rPr lang="en-US" altLang="zh-CN" sz="2400" dirty="0"/>
              <a:t> as sounds of 1~4 tunes. 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ArrayList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ArrayList</a:t>
            </a:r>
            <a:r>
              <a:rPr lang="en-US" altLang="zh-CN" sz="2400" dirty="0"/>
              <a:t>&gt; </a:t>
            </a:r>
            <a:r>
              <a:rPr lang="en-US" altLang="zh-CN" sz="2400" dirty="0" err="1"/>
              <a:t>originList</a:t>
            </a:r>
            <a:r>
              <a:rPr lang="en-US" altLang="zh-CN" sz="2400" dirty="0"/>
              <a:t> – List of chords </a:t>
            </a:r>
          </a:p>
          <a:p>
            <a:r>
              <a:rPr lang="en-US" altLang="zh-CN" sz="2400" dirty="0"/>
              <a:t>(group tunes according to “segments”).</a:t>
            </a:r>
          </a:p>
          <a:p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en-US" altLang="zh-CN" sz="2400" dirty="0" err="1"/>
              <a:t>ArrayList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ArrayList</a:t>
            </a:r>
            <a:r>
              <a:rPr lang="en-US" altLang="zh-CN" sz="2400" dirty="0"/>
              <a:t>&gt; </a:t>
            </a:r>
            <a:r>
              <a:rPr lang="en-US" altLang="zh-CN" sz="2400" dirty="0" err="1"/>
              <a:t>MelodySoundList</a:t>
            </a:r>
            <a:r>
              <a:rPr lang="en-US" altLang="zh-CN" sz="2400" dirty="0"/>
              <a:t> – </a:t>
            </a:r>
          </a:p>
          <a:p>
            <a:r>
              <a:rPr lang="en-US" altLang="zh-CN" sz="2400" dirty="0"/>
              <a:t>“</a:t>
            </a:r>
            <a:r>
              <a:rPr lang="en-US" altLang="zh-CN" sz="2400" dirty="0" err="1"/>
              <a:t>originList</a:t>
            </a:r>
            <a:r>
              <a:rPr lang="en-US" altLang="zh-CN" sz="2400" dirty="0"/>
              <a:t>” +[] (pauses) to fit Son Clave </a:t>
            </a:r>
          </a:p>
          <a:p>
            <a:r>
              <a:rPr lang="en-US" altLang="zh-CN" sz="2400" dirty="0"/>
              <a:t> rhythm (31[2]2[2]24).</a:t>
            </a:r>
          </a:p>
          <a:p>
            <a:endParaRPr lang="en-US" altLang="zh-CN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3E8E8B-2323-4B6E-AC9C-B58BEC8BC5DB}"/>
              </a:ext>
            </a:extLst>
          </p:cNvPr>
          <p:cNvSpPr txBox="1"/>
          <p:nvPr/>
        </p:nvSpPr>
        <p:spPr>
          <a:xfrm>
            <a:off x="1437578" y="3976583"/>
            <a:ext cx="2130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Schoenberg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151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2932</TotalTime>
  <Words>823</Words>
  <Application>Microsoft Office PowerPoint</Application>
  <PresentationFormat>Widescreen</PresentationFormat>
  <Paragraphs>170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Arial</vt:lpstr>
      <vt:lpstr>Bookman Old Style</vt:lpstr>
      <vt:lpstr>Calibri</vt:lpstr>
      <vt:lpstr>Office Theme</vt:lpstr>
      <vt:lpstr>Worksheet</vt:lpstr>
      <vt:lpstr>Serial Music Maker</vt:lpstr>
      <vt:lpstr>Contents</vt:lpstr>
      <vt:lpstr>Introduction - Aim</vt:lpstr>
      <vt:lpstr>Introduction - Features </vt:lpstr>
      <vt:lpstr>Software Description  Components &amp; Technologies</vt:lpstr>
      <vt:lpstr>GUI – Java Swing  Use NetBeans IDE (offers GUI Builder)</vt:lpstr>
      <vt:lpstr>Algorithm Implementation  Melody Serialism</vt:lpstr>
      <vt:lpstr>Algorithm Implementation  Melody Serialism</vt:lpstr>
      <vt:lpstr>Algorithm Implementation  Melody Serialism</vt:lpstr>
      <vt:lpstr>Algorithm Implementation  Rhythm Serialism</vt:lpstr>
      <vt:lpstr>Algorithm Implementation  Rhythm Serialism</vt:lpstr>
      <vt:lpstr>Algorithm Implementation  Volume Serialism</vt:lpstr>
      <vt:lpstr>Music Generating  &amp; Output  MIDI Programming</vt:lpstr>
      <vt:lpstr>Music Generating  &amp; Output  MIDI Programming</vt:lpstr>
      <vt:lpstr>Music Sheet Generation  LilyPond &amp; Command</vt:lpstr>
      <vt:lpstr>Plan Reviewing</vt:lpstr>
      <vt:lpstr>Plan Reviewing</vt:lpstr>
      <vt:lpstr>Plan Reviewing</vt:lpstr>
      <vt:lpstr>Ethical Use of Data</vt:lpstr>
      <vt:lpstr>Software Demo +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 Music Maker</dc:title>
  <dc:creator>Windows 用户</dc:creator>
  <cp:lastModifiedBy>Windows 用户</cp:lastModifiedBy>
  <cp:revision>6</cp:revision>
  <dcterms:created xsi:type="dcterms:W3CDTF">2019-03-21T04:10:34Z</dcterms:created>
  <dcterms:modified xsi:type="dcterms:W3CDTF">2019-03-25T20:58:11Z</dcterms:modified>
</cp:coreProperties>
</file>