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Nunito"/>
      <p:regular r:id="rId27"/>
      <p:bold r:id="rId28"/>
      <p:italic r:id="rId29"/>
      <p:boldItalic r:id="rId30"/>
    </p:embeddedFont>
    <p:embeddedFont>
      <p:font typeface="Maven Pro"/>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regular.fntdata"/><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5c19067ee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5c19067ee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5c19067ee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5c19067ee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5c19067ee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5c19067ee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5c19067eea_0_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5c19067eea_0_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5c19067eea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5c19067eea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5c19067eea_0_9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5c19067eea_0_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5c2aa4b4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5c2aa4b4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5c2aa4b42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5c2aa4b42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5c2aa4b42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5c2aa4b42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5c2aa4b42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5c2aa4b42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c118496e9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c118496e9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5c31368f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5c31368f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5c2aa4b42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5c2aa4b42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5c118496e9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5c118496e9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c19067ee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c19067ee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5ca3aab4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5ca3aab4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5ca3aab4e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5ca3aab4e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5c19067ee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5c19067ee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5c19067ee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5c19067ee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5c19067ee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5c19067ee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archive.ics.uci.edu/ml/datasets/bank+marketing" TargetMode="External"/><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711125" y="73186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Bank Marketing Prediction</a:t>
            </a:r>
            <a:endParaRPr/>
          </a:p>
        </p:txBody>
      </p:sp>
      <p:sp>
        <p:nvSpPr>
          <p:cNvPr id="278" name="Google Shape;278;p13"/>
          <p:cNvSpPr txBox="1"/>
          <p:nvPr>
            <p:ph idx="1" type="subTitle"/>
          </p:nvPr>
        </p:nvSpPr>
        <p:spPr>
          <a:xfrm>
            <a:off x="311700" y="2834125"/>
            <a:ext cx="8557200" cy="99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Finding top classification model to predict if marketing would lead to a bank term deposit. </a:t>
            </a:r>
            <a:endParaRPr sz="1800"/>
          </a:p>
          <a:p>
            <a:pPr indent="0" lvl="0" marL="0" rtl="0" algn="l">
              <a:spcBef>
                <a:spcPts val="0"/>
              </a:spcBef>
              <a:spcAft>
                <a:spcPts val="0"/>
              </a:spcAft>
              <a:buNone/>
            </a:pPr>
            <a:r>
              <a:rPr lang="en" sz="1800"/>
              <a:t>This can be impactful to finding profitability for banks.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r>
              <a:rPr lang="en"/>
              <a:t> of the data</a:t>
            </a:r>
            <a:endParaRPr/>
          </a:p>
        </p:txBody>
      </p:sp>
      <p:sp>
        <p:nvSpPr>
          <p:cNvPr id="339" name="Google Shape;339;p2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Variables are not correlated.</a:t>
            </a:r>
            <a:endParaRPr/>
          </a:p>
          <a:p>
            <a:pPr indent="-311150" lvl="0" marL="457200" rtl="0" algn="l">
              <a:spcBef>
                <a:spcPts val="0"/>
              </a:spcBef>
              <a:spcAft>
                <a:spcPts val="0"/>
              </a:spcAft>
              <a:buSzPts val="1300"/>
              <a:buChar char="-"/>
            </a:pPr>
            <a:r>
              <a:rPr lang="en"/>
              <a:t>There were no null values.</a:t>
            </a:r>
            <a:endParaRPr/>
          </a:p>
          <a:p>
            <a:pPr indent="-311150" lvl="0" marL="457200" rtl="0" algn="l">
              <a:spcBef>
                <a:spcPts val="0"/>
              </a:spcBef>
              <a:spcAft>
                <a:spcPts val="0"/>
              </a:spcAft>
              <a:buSzPts val="1300"/>
              <a:buChar char="-"/>
            </a:pPr>
            <a:r>
              <a:rPr lang="en"/>
              <a:t>Data was scaled.</a:t>
            </a:r>
            <a:endParaRPr/>
          </a:p>
          <a:p>
            <a:pPr indent="-311150" lvl="0" marL="457200" rtl="0" algn="l">
              <a:spcBef>
                <a:spcPts val="0"/>
              </a:spcBef>
              <a:spcAft>
                <a:spcPts val="0"/>
              </a:spcAft>
              <a:buSzPts val="1300"/>
              <a:buChar char="-"/>
            </a:pPr>
            <a:r>
              <a:rPr lang="en"/>
              <a:t>Dummy variables were created for categorical data.</a:t>
            </a:r>
            <a:endParaRPr/>
          </a:p>
          <a:p>
            <a:pPr indent="-311150" lvl="0" marL="457200" rtl="0" algn="l">
              <a:spcBef>
                <a:spcPts val="0"/>
              </a:spcBef>
              <a:spcAft>
                <a:spcPts val="0"/>
              </a:spcAft>
              <a:buSzPts val="1300"/>
              <a:buChar char="-"/>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 Models</a:t>
            </a:r>
            <a:endParaRPr/>
          </a:p>
        </p:txBody>
      </p:sp>
      <p:sp>
        <p:nvSpPr>
          <p:cNvPr id="345" name="Google Shape;345;p2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Bayes</a:t>
            </a:r>
            <a:endParaRPr/>
          </a:p>
          <a:p>
            <a:pPr indent="0" lvl="0" marL="0" rtl="0" algn="l">
              <a:spcBef>
                <a:spcPts val="1600"/>
              </a:spcBef>
              <a:spcAft>
                <a:spcPts val="0"/>
              </a:spcAft>
              <a:buNone/>
            </a:pPr>
            <a:r>
              <a:rPr lang="en"/>
              <a:t>KNN Classifier</a:t>
            </a:r>
            <a:endParaRPr/>
          </a:p>
          <a:p>
            <a:pPr indent="0" lvl="0" marL="0" rtl="0" algn="l">
              <a:spcBef>
                <a:spcPts val="1600"/>
              </a:spcBef>
              <a:spcAft>
                <a:spcPts val="0"/>
              </a:spcAft>
              <a:buNone/>
            </a:pPr>
            <a:r>
              <a:rPr lang="en"/>
              <a:t>Logistics Regression</a:t>
            </a:r>
            <a:endParaRPr/>
          </a:p>
          <a:p>
            <a:pPr indent="0" lvl="0" marL="0" rtl="0" algn="l">
              <a:spcBef>
                <a:spcPts val="1600"/>
              </a:spcBef>
              <a:spcAft>
                <a:spcPts val="0"/>
              </a:spcAft>
              <a:buNone/>
            </a:pPr>
            <a:r>
              <a:rPr lang="en"/>
              <a:t>Support Vector Machine</a:t>
            </a:r>
            <a:endParaRPr/>
          </a:p>
          <a:p>
            <a:pPr indent="0" lvl="0" marL="0" rtl="0" algn="l">
              <a:spcBef>
                <a:spcPts val="1600"/>
              </a:spcBef>
              <a:spcAft>
                <a:spcPts val="0"/>
              </a:spcAft>
              <a:buNone/>
            </a:pPr>
            <a:r>
              <a:rPr lang="en"/>
              <a:t>Random Forest</a:t>
            </a:r>
            <a:endParaRPr/>
          </a:p>
          <a:p>
            <a:pPr indent="0" lvl="0" marL="0" rtl="0" algn="l">
              <a:spcBef>
                <a:spcPts val="1600"/>
              </a:spcBef>
              <a:spcAft>
                <a:spcPts val="1600"/>
              </a:spcAft>
              <a:buNone/>
            </a:pPr>
            <a:r>
              <a:rPr lang="en"/>
              <a:t>XGBoost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Tuning</a:t>
            </a:r>
            <a:endParaRPr/>
          </a:p>
        </p:txBody>
      </p:sp>
      <p:sp>
        <p:nvSpPr>
          <p:cNvPr id="351" name="Google Shape;351;p2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models were tuned to see if we can increase our accuracy. We used grid search to find the best combination of parameters with a 3 fold cross validation to get the best accuracy score.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25"/>
          <p:cNvSpPr txBox="1"/>
          <p:nvPr>
            <p:ph type="title"/>
          </p:nvPr>
        </p:nvSpPr>
        <p:spPr>
          <a:xfrm>
            <a:off x="1255875" y="713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KNN tuning: n_neighbors</a:t>
            </a:r>
            <a:endParaRPr/>
          </a:p>
        </p:txBody>
      </p:sp>
      <p:pic>
        <p:nvPicPr>
          <p:cNvPr id="357" name="Google Shape;357;p25"/>
          <p:cNvPicPr preferRelativeResize="0"/>
          <p:nvPr/>
        </p:nvPicPr>
        <p:blipFill>
          <a:blip r:embed="rId3">
            <a:alphaModFix/>
          </a:blip>
          <a:stretch>
            <a:fillRect/>
          </a:stretch>
        </p:blipFill>
        <p:spPr>
          <a:xfrm>
            <a:off x="1408275" y="606775"/>
            <a:ext cx="6504876" cy="4494401"/>
          </a:xfrm>
          <a:prstGeom prst="rect">
            <a:avLst/>
          </a:prstGeom>
          <a:noFill/>
          <a:ln>
            <a:noFill/>
          </a:ln>
        </p:spPr>
      </p:pic>
      <p:sp>
        <p:nvSpPr>
          <p:cNvPr id="358" name="Google Shape;358;p25"/>
          <p:cNvSpPr txBox="1"/>
          <p:nvPr/>
        </p:nvSpPr>
        <p:spPr>
          <a:xfrm>
            <a:off x="5397500" y="705550"/>
            <a:ext cx="2928000" cy="16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N_neighbors were looped through the classifier and 23 produced the best score of 0.8907</a:t>
            </a:r>
            <a:endParaRPr b="1">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Vector Machine tuning</a:t>
            </a:r>
            <a:endParaRPr/>
          </a:p>
        </p:txBody>
      </p:sp>
      <p:sp>
        <p:nvSpPr>
          <p:cNvPr id="364" name="Google Shape;364;p26"/>
          <p:cNvSpPr txBox="1"/>
          <p:nvPr>
            <p:ph idx="1" type="body"/>
          </p:nvPr>
        </p:nvSpPr>
        <p:spPr>
          <a:xfrm>
            <a:off x="1206500" y="1105000"/>
            <a:ext cx="1146900" cy="866700"/>
          </a:xfrm>
          <a:prstGeom prst="rect">
            <a:avLst/>
          </a:prstGeom>
        </p:spPr>
        <p:txBody>
          <a:bodyPr anchorCtr="0" anchor="t" bIns="91425" lIns="91425" spcFirstLastPara="1" rIns="91425" wrap="square" tIns="91425">
            <a:noAutofit/>
          </a:bodyPr>
          <a:lstStyle/>
          <a:p>
            <a:pPr indent="-295275" lvl="0" marL="457200" rtl="0" algn="l">
              <a:spcBef>
                <a:spcPts val="0"/>
              </a:spcBef>
              <a:spcAft>
                <a:spcPts val="0"/>
              </a:spcAft>
              <a:buClr>
                <a:srgbClr val="000000"/>
              </a:buClr>
              <a:buSzPts val="1050"/>
              <a:buFont typeface="Arial"/>
              <a:buAutoNum type="arabicPeriod"/>
            </a:pPr>
            <a:r>
              <a:rPr lang="en" sz="1050">
                <a:solidFill>
                  <a:srgbClr val="000000"/>
                </a:solidFill>
                <a:highlight>
                  <a:srgbClr val="FFFFFF"/>
                </a:highlight>
                <a:latin typeface="Arial"/>
                <a:ea typeface="Arial"/>
                <a:cs typeface="Arial"/>
                <a:sym typeface="Arial"/>
              </a:rPr>
              <a:t>Gamma</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AutoNum type="arabicPeriod"/>
            </a:pPr>
            <a:r>
              <a:rPr lang="en" sz="1050">
                <a:solidFill>
                  <a:srgbClr val="000000"/>
                </a:solidFill>
                <a:highlight>
                  <a:srgbClr val="FFFFFF"/>
                </a:highlight>
                <a:latin typeface="Arial"/>
                <a:ea typeface="Arial"/>
                <a:cs typeface="Arial"/>
                <a:sym typeface="Arial"/>
              </a:rPr>
              <a:t>C</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sp>
        <p:nvSpPr>
          <p:cNvPr id="365" name="Google Shape;365;p26"/>
          <p:cNvSpPr txBox="1"/>
          <p:nvPr/>
        </p:nvSpPr>
        <p:spPr>
          <a:xfrm>
            <a:off x="1653750" y="1936650"/>
            <a:ext cx="7030500" cy="63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highlight>
                  <a:srgbClr val="FFFFFF"/>
                </a:highlight>
              </a:rPr>
              <a:t>RESULTS</a:t>
            </a:r>
            <a:r>
              <a:rPr lang="en" sz="1200">
                <a:highlight>
                  <a:srgbClr val="FFFFFF"/>
                </a:highlight>
              </a:rPr>
              <a:t>: The highest accuracy score is 0.8940  {'SVM__C': 1, 'SVM__gamma': 0.001}</a:t>
            </a:r>
            <a:endParaRPr sz="1200">
              <a:highlight>
                <a:srgbClr val="FFFFFF"/>
              </a:highlight>
            </a:endParaRPr>
          </a:p>
          <a:p>
            <a:pPr indent="0" lvl="0" marL="0" rtl="0" algn="l">
              <a:lnSpc>
                <a:spcPct val="115000"/>
              </a:lnSpc>
              <a:spcBef>
                <a:spcPts val="0"/>
              </a:spcBef>
              <a:spcAft>
                <a:spcPts val="0"/>
              </a:spcAft>
              <a:buNone/>
            </a:pPr>
            <a:r>
              <a:t/>
            </a:r>
            <a:endParaRPr sz="1050">
              <a:highlight>
                <a:srgbClr val="FFFFFF"/>
              </a:highlight>
            </a:endParaRPr>
          </a:p>
        </p:txBody>
      </p:sp>
      <p:pic>
        <p:nvPicPr>
          <p:cNvPr id="366" name="Google Shape;366;p26"/>
          <p:cNvPicPr preferRelativeResize="0"/>
          <p:nvPr/>
        </p:nvPicPr>
        <p:blipFill>
          <a:blip r:embed="rId3">
            <a:alphaModFix/>
          </a:blip>
          <a:stretch>
            <a:fillRect/>
          </a:stretch>
        </p:blipFill>
        <p:spPr>
          <a:xfrm>
            <a:off x="2409825" y="1190625"/>
            <a:ext cx="5238750" cy="781050"/>
          </a:xfrm>
          <a:prstGeom prst="rect">
            <a:avLst/>
          </a:prstGeom>
          <a:noFill/>
          <a:ln>
            <a:noFill/>
          </a:ln>
        </p:spPr>
      </p:pic>
      <p:pic>
        <p:nvPicPr>
          <p:cNvPr id="367" name="Google Shape;367;p26"/>
          <p:cNvPicPr preferRelativeResize="0"/>
          <p:nvPr/>
        </p:nvPicPr>
        <p:blipFill>
          <a:blip r:embed="rId4">
            <a:alphaModFix/>
          </a:blip>
          <a:stretch>
            <a:fillRect/>
          </a:stretch>
        </p:blipFill>
        <p:spPr>
          <a:xfrm>
            <a:off x="1914300" y="2391825"/>
            <a:ext cx="4497376" cy="2599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Tuning</a:t>
            </a:r>
            <a:endParaRPr/>
          </a:p>
        </p:txBody>
      </p:sp>
      <p:sp>
        <p:nvSpPr>
          <p:cNvPr id="373" name="Google Shape;373;p27"/>
          <p:cNvSpPr txBox="1"/>
          <p:nvPr>
            <p:ph idx="1" type="body"/>
          </p:nvPr>
        </p:nvSpPr>
        <p:spPr>
          <a:xfrm>
            <a:off x="267950" y="1479000"/>
            <a:ext cx="2384100" cy="21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-max depth</a:t>
            </a:r>
            <a:endParaRPr/>
          </a:p>
          <a:p>
            <a:pPr indent="0" lvl="0" marL="0" rtl="0" algn="l">
              <a:spcBef>
                <a:spcPts val="1600"/>
              </a:spcBef>
              <a:spcAft>
                <a:spcPts val="0"/>
              </a:spcAft>
              <a:buNone/>
            </a:pPr>
            <a:r>
              <a:rPr lang="en"/>
              <a:t>- min samples leaf</a:t>
            </a:r>
            <a:endParaRPr/>
          </a:p>
          <a:p>
            <a:pPr indent="0" lvl="0" marL="0" rtl="0" algn="l">
              <a:spcBef>
                <a:spcPts val="1600"/>
              </a:spcBef>
              <a:spcAft>
                <a:spcPts val="0"/>
              </a:spcAft>
              <a:buNone/>
            </a:pPr>
            <a:r>
              <a:rPr lang="en"/>
              <a:t>-min samples split</a:t>
            </a:r>
            <a:endParaRPr/>
          </a:p>
          <a:p>
            <a:pPr indent="0" lvl="0" marL="0" rtl="0" algn="l">
              <a:spcBef>
                <a:spcPts val="1600"/>
              </a:spcBef>
              <a:spcAft>
                <a:spcPts val="0"/>
              </a:spcAft>
              <a:buNone/>
            </a:pPr>
            <a:r>
              <a:rPr lang="en"/>
              <a:t>-n_estimators </a:t>
            </a:r>
            <a:endParaRPr/>
          </a:p>
          <a:p>
            <a:pPr indent="0" lvl="0" marL="0" rtl="0" algn="l">
              <a:spcBef>
                <a:spcPts val="1600"/>
              </a:spcBef>
              <a:spcAft>
                <a:spcPts val="0"/>
              </a:spcAft>
              <a:buNone/>
            </a:pPr>
            <a:r>
              <a:rPr lang="en"/>
              <a:t>-max features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74" name="Google Shape;374;p27"/>
          <p:cNvPicPr preferRelativeResize="0"/>
          <p:nvPr/>
        </p:nvPicPr>
        <p:blipFill>
          <a:blip r:embed="rId3">
            <a:alphaModFix/>
          </a:blip>
          <a:stretch>
            <a:fillRect/>
          </a:stretch>
        </p:blipFill>
        <p:spPr>
          <a:xfrm>
            <a:off x="2967125" y="1512700"/>
            <a:ext cx="6095300" cy="1585900"/>
          </a:xfrm>
          <a:prstGeom prst="rect">
            <a:avLst/>
          </a:prstGeom>
          <a:noFill/>
          <a:ln>
            <a:noFill/>
          </a:ln>
        </p:spPr>
      </p:pic>
      <p:sp>
        <p:nvSpPr>
          <p:cNvPr id="375" name="Google Shape;375;p27"/>
          <p:cNvSpPr txBox="1"/>
          <p:nvPr/>
        </p:nvSpPr>
        <p:spPr>
          <a:xfrm>
            <a:off x="357200" y="4357700"/>
            <a:ext cx="7643700" cy="6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ADABoostClassifier was used to increase the score The average accuracy score: .8998, better improvement when tuning RFC with AdaBoost.</a:t>
            </a:r>
            <a:endParaRPr>
              <a:latin typeface="Nunito"/>
              <a:ea typeface="Nunito"/>
              <a:cs typeface="Nunito"/>
              <a:sym typeface="Nunito"/>
            </a:endParaRPr>
          </a:p>
        </p:txBody>
      </p:sp>
      <p:sp>
        <p:nvSpPr>
          <p:cNvPr id="376" name="Google Shape;376;p27"/>
          <p:cNvSpPr txBox="1"/>
          <p:nvPr/>
        </p:nvSpPr>
        <p:spPr>
          <a:xfrm>
            <a:off x="3393275" y="3293500"/>
            <a:ext cx="4232700" cy="4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Nunito"/>
                <a:ea typeface="Nunito"/>
                <a:cs typeface="Nunito"/>
                <a:sym typeface="Nunito"/>
              </a:rPr>
              <a:t>Results</a:t>
            </a:r>
            <a:endParaRPr b="1" sz="1800">
              <a:latin typeface="Nunito"/>
              <a:ea typeface="Nunito"/>
              <a:cs typeface="Nunito"/>
              <a:sym typeface="Nunito"/>
            </a:endParaRPr>
          </a:p>
        </p:txBody>
      </p:sp>
      <p:pic>
        <p:nvPicPr>
          <p:cNvPr id="377" name="Google Shape;377;p27"/>
          <p:cNvPicPr preferRelativeResize="0"/>
          <p:nvPr/>
        </p:nvPicPr>
        <p:blipFill>
          <a:blip r:embed="rId4">
            <a:alphaModFix/>
          </a:blip>
          <a:stretch>
            <a:fillRect/>
          </a:stretch>
        </p:blipFill>
        <p:spPr>
          <a:xfrm>
            <a:off x="357200" y="3766900"/>
            <a:ext cx="8308472" cy="438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Extreme Gradient Boosting tuning	</a:t>
            </a:r>
            <a:endParaRPr/>
          </a:p>
        </p:txBody>
      </p:sp>
      <p:sp>
        <p:nvSpPr>
          <p:cNvPr id="383" name="Google Shape;383;p28"/>
          <p:cNvSpPr txBox="1"/>
          <p:nvPr>
            <p:ph idx="1" type="body"/>
          </p:nvPr>
        </p:nvSpPr>
        <p:spPr>
          <a:xfrm>
            <a:off x="2558225" y="3504913"/>
            <a:ext cx="4326600" cy="30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Results</a:t>
            </a:r>
            <a:endParaRPr b="1"/>
          </a:p>
          <a:p>
            <a:pPr indent="0" lvl="0" marL="0" rtl="0" algn="l">
              <a:spcBef>
                <a:spcPts val="1600"/>
              </a:spcBef>
              <a:spcAft>
                <a:spcPts val="1600"/>
              </a:spcAft>
              <a:buNone/>
            </a:pPr>
            <a:r>
              <a:t/>
            </a:r>
            <a:endParaRPr/>
          </a:p>
        </p:txBody>
      </p:sp>
      <p:sp>
        <p:nvSpPr>
          <p:cNvPr id="384" name="Google Shape;384;p28"/>
          <p:cNvSpPr txBox="1"/>
          <p:nvPr/>
        </p:nvSpPr>
        <p:spPr>
          <a:xfrm>
            <a:off x="230400" y="1304250"/>
            <a:ext cx="2243100" cy="20082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100"/>
              </a:spcBef>
              <a:spcAft>
                <a:spcPts val="0"/>
              </a:spcAft>
              <a:buSzPts val="1200"/>
              <a:buChar char="●"/>
            </a:pPr>
            <a:r>
              <a:rPr lang="en" sz="1200"/>
              <a:t>max depth</a:t>
            </a:r>
            <a:endParaRPr sz="1200"/>
          </a:p>
          <a:p>
            <a:pPr indent="-304800" lvl="0" marL="457200" rtl="0" algn="l">
              <a:lnSpc>
                <a:spcPct val="115000"/>
              </a:lnSpc>
              <a:spcBef>
                <a:spcPts val="0"/>
              </a:spcBef>
              <a:spcAft>
                <a:spcPts val="0"/>
              </a:spcAft>
              <a:buSzPts val="1200"/>
              <a:buChar char="●"/>
            </a:pPr>
            <a:r>
              <a:rPr lang="en" sz="1200"/>
              <a:t>Learning rate</a:t>
            </a:r>
            <a:endParaRPr sz="1200"/>
          </a:p>
          <a:p>
            <a:pPr indent="-304800" lvl="0" marL="457200" rtl="0" algn="l">
              <a:lnSpc>
                <a:spcPct val="115000"/>
              </a:lnSpc>
              <a:spcBef>
                <a:spcPts val="0"/>
              </a:spcBef>
              <a:spcAft>
                <a:spcPts val="0"/>
              </a:spcAft>
              <a:buSzPts val="1200"/>
              <a:buChar char="●"/>
            </a:pPr>
            <a:r>
              <a:rPr lang="en" sz="1200"/>
              <a:t>n_estimators</a:t>
            </a:r>
            <a:endParaRPr sz="1200"/>
          </a:p>
          <a:p>
            <a:pPr indent="-304800" lvl="0" marL="457200" rtl="0" algn="l">
              <a:lnSpc>
                <a:spcPct val="115000"/>
              </a:lnSpc>
              <a:spcBef>
                <a:spcPts val="0"/>
              </a:spcBef>
              <a:spcAft>
                <a:spcPts val="0"/>
              </a:spcAft>
              <a:buSzPts val="1200"/>
              <a:buChar char="●"/>
            </a:pPr>
            <a:r>
              <a:rPr lang="en" sz="1200"/>
              <a:t>subsample</a:t>
            </a:r>
            <a:endParaRPr sz="1200"/>
          </a:p>
          <a:p>
            <a:pPr indent="-304800" lvl="0" marL="457200" rtl="0" algn="l">
              <a:lnSpc>
                <a:spcPct val="115000"/>
              </a:lnSpc>
              <a:spcBef>
                <a:spcPts val="0"/>
              </a:spcBef>
              <a:spcAft>
                <a:spcPts val="0"/>
              </a:spcAft>
              <a:buSzPts val="1200"/>
              <a:buChar char="●"/>
            </a:pPr>
            <a:r>
              <a:rPr lang="en" sz="1200"/>
              <a:t>Column Sample by Tree</a:t>
            </a:r>
            <a:endParaRPr sz="1200"/>
          </a:p>
          <a:p>
            <a:pPr indent="-304800" lvl="0" marL="457200" rtl="0" algn="l">
              <a:lnSpc>
                <a:spcPct val="115000"/>
              </a:lnSpc>
              <a:spcBef>
                <a:spcPts val="0"/>
              </a:spcBef>
              <a:spcAft>
                <a:spcPts val="0"/>
              </a:spcAft>
              <a:buSzPts val="1200"/>
              <a:buChar char="●"/>
            </a:pPr>
            <a:r>
              <a:rPr lang="en" sz="1200"/>
              <a:t>Column sample by level</a:t>
            </a:r>
            <a:endParaRPr sz="1200"/>
          </a:p>
          <a:p>
            <a:pPr indent="0" lvl="0" marL="457200" rtl="0" algn="l">
              <a:lnSpc>
                <a:spcPct val="115000"/>
              </a:lnSpc>
              <a:spcBef>
                <a:spcPts val="1100"/>
              </a:spcBef>
              <a:spcAft>
                <a:spcPts val="700"/>
              </a:spcAft>
              <a:buNone/>
            </a:pPr>
            <a:r>
              <a:t/>
            </a:r>
            <a:endParaRPr sz="1200"/>
          </a:p>
        </p:txBody>
      </p:sp>
      <p:pic>
        <p:nvPicPr>
          <p:cNvPr id="385" name="Google Shape;385;p28"/>
          <p:cNvPicPr preferRelativeResize="0"/>
          <p:nvPr/>
        </p:nvPicPr>
        <p:blipFill>
          <a:blip r:embed="rId3">
            <a:alphaModFix/>
          </a:blip>
          <a:stretch>
            <a:fillRect/>
          </a:stretch>
        </p:blipFill>
        <p:spPr>
          <a:xfrm>
            <a:off x="2428875" y="1371600"/>
            <a:ext cx="3940450" cy="2054550"/>
          </a:xfrm>
          <a:prstGeom prst="rect">
            <a:avLst/>
          </a:prstGeom>
          <a:noFill/>
          <a:ln>
            <a:noFill/>
          </a:ln>
        </p:spPr>
      </p:pic>
      <p:pic>
        <p:nvPicPr>
          <p:cNvPr id="386" name="Google Shape;386;p28"/>
          <p:cNvPicPr preferRelativeResize="0"/>
          <p:nvPr/>
        </p:nvPicPr>
        <p:blipFill>
          <a:blip r:embed="rId4">
            <a:alphaModFix/>
          </a:blip>
          <a:stretch>
            <a:fillRect/>
          </a:stretch>
        </p:blipFill>
        <p:spPr>
          <a:xfrm>
            <a:off x="230400" y="3885175"/>
            <a:ext cx="8839199" cy="576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t>
            </a:r>
            <a:r>
              <a:rPr lang="en"/>
              <a:t>Comparison</a:t>
            </a:r>
            <a:endParaRPr/>
          </a:p>
        </p:txBody>
      </p:sp>
      <p:sp>
        <p:nvSpPr>
          <p:cNvPr id="392" name="Google Shape;392;p29"/>
          <p:cNvSpPr txBox="1"/>
          <p:nvPr>
            <p:ph idx="1" type="body"/>
          </p:nvPr>
        </p:nvSpPr>
        <p:spPr>
          <a:xfrm>
            <a:off x="1303800" y="1228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metrics used to evaluate the models are the </a:t>
            </a:r>
            <a:r>
              <a:rPr lang="en"/>
              <a:t>accuracy</a:t>
            </a:r>
            <a:r>
              <a:rPr lang="en"/>
              <a:t> score and the ROC/AUC.</a:t>
            </a:r>
            <a:endParaRPr/>
          </a:p>
          <a:p>
            <a:pPr indent="0" lvl="0" marL="0" rtl="0" algn="l">
              <a:spcBef>
                <a:spcPts val="1600"/>
              </a:spcBef>
              <a:spcAft>
                <a:spcPts val="0"/>
              </a:spcAft>
              <a:buNone/>
            </a:pPr>
            <a:r>
              <a:rPr lang="en"/>
              <a:t>AUC is the area under the ROC (receiver operating characteristics) curve. ROC shows the performance of the classification at all classification thresholds. </a:t>
            </a:r>
            <a:endParaRPr/>
          </a:p>
          <a:p>
            <a:pPr indent="-311150" lvl="0" marL="457200" rtl="0" algn="l">
              <a:spcBef>
                <a:spcPts val="1600"/>
              </a:spcBef>
              <a:spcAft>
                <a:spcPts val="0"/>
              </a:spcAft>
              <a:buSzPts val="1300"/>
              <a:buChar char="-"/>
            </a:pPr>
            <a:r>
              <a:rPr lang="en"/>
              <a:t>True positive rate = TP/(TP+FN)</a:t>
            </a:r>
            <a:endParaRPr/>
          </a:p>
          <a:p>
            <a:pPr indent="-311150" lvl="0" marL="457200" rtl="0" algn="l">
              <a:spcBef>
                <a:spcPts val="0"/>
              </a:spcBef>
              <a:spcAft>
                <a:spcPts val="0"/>
              </a:spcAft>
              <a:buSzPts val="1300"/>
              <a:buChar char="-"/>
            </a:pPr>
            <a:r>
              <a:rPr lang="en"/>
              <a:t>False positive rate = FP/(FP+TN)</a:t>
            </a:r>
            <a:endParaRPr/>
          </a:p>
          <a:p>
            <a:pPr indent="0" lvl="0" marL="0" rtl="0" algn="l">
              <a:spcBef>
                <a:spcPts val="1600"/>
              </a:spcBef>
              <a:spcAft>
                <a:spcPts val="0"/>
              </a:spcAft>
              <a:buNone/>
            </a:pPr>
            <a:r>
              <a:rPr lang="en"/>
              <a:t>The goal is to predict if someone would invest in a bank term deposit.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93" name="Google Shape;393;p29"/>
          <p:cNvPicPr preferRelativeResize="0"/>
          <p:nvPr/>
        </p:nvPicPr>
        <p:blipFill>
          <a:blip r:embed="rId3">
            <a:alphaModFix/>
          </a:blip>
          <a:stretch>
            <a:fillRect/>
          </a:stretch>
        </p:blipFill>
        <p:spPr>
          <a:xfrm>
            <a:off x="2986088" y="3429000"/>
            <a:ext cx="1800225" cy="1638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ROC/AUC Model Comparison</a:t>
            </a:r>
            <a:endParaRPr/>
          </a:p>
        </p:txBody>
      </p:sp>
      <p:sp>
        <p:nvSpPr>
          <p:cNvPr id="399" name="Google Shape;399;p30"/>
          <p:cNvSpPr txBox="1"/>
          <p:nvPr>
            <p:ph idx="1" type="body"/>
          </p:nvPr>
        </p:nvSpPr>
        <p:spPr>
          <a:xfrm>
            <a:off x="732225" y="1455550"/>
            <a:ext cx="4110900" cy="14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-Logistics Regression has the best score</a:t>
            </a:r>
            <a:endParaRPr b="1"/>
          </a:p>
          <a:p>
            <a:pPr indent="0" lvl="0" marL="0" rtl="0" algn="l">
              <a:spcBef>
                <a:spcPts val="1600"/>
              </a:spcBef>
              <a:spcAft>
                <a:spcPts val="1600"/>
              </a:spcAft>
              <a:buNone/>
            </a:pPr>
            <a:r>
              <a:rPr b="1" lang="en"/>
              <a:t>-SVM is the most stable</a:t>
            </a:r>
            <a:endParaRPr b="1"/>
          </a:p>
        </p:txBody>
      </p:sp>
      <p:pic>
        <p:nvPicPr>
          <p:cNvPr id="400" name="Google Shape;400;p30"/>
          <p:cNvPicPr preferRelativeResize="0"/>
          <p:nvPr/>
        </p:nvPicPr>
        <p:blipFill>
          <a:blip r:embed="rId3">
            <a:alphaModFix/>
          </a:blip>
          <a:stretch>
            <a:fillRect/>
          </a:stretch>
        </p:blipFill>
        <p:spPr>
          <a:xfrm>
            <a:off x="1347197" y="2571760"/>
            <a:ext cx="2757225" cy="1913325"/>
          </a:xfrm>
          <a:prstGeom prst="rect">
            <a:avLst/>
          </a:prstGeom>
          <a:noFill/>
          <a:ln>
            <a:noFill/>
          </a:ln>
        </p:spPr>
      </p:pic>
      <p:pic>
        <p:nvPicPr>
          <p:cNvPr id="401" name="Google Shape;401;p30"/>
          <p:cNvPicPr preferRelativeResize="0"/>
          <p:nvPr/>
        </p:nvPicPr>
        <p:blipFill>
          <a:blip r:embed="rId4">
            <a:alphaModFix/>
          </a:blip>
          <a:stretch>
            <a:fillRect/>
          </a:stretch>
        </p:blipFill>
        <p:spPr>
          <a:xfrm>
            <a:off x="4843350" y="2278613"/>
            <a:ext cx="3826775" cy="271594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 Score Model Comparison</a:t>
            </a:r>
            <a:endParaRPr/>
          </a:p>
        </p:txBody>
      </p:sp>
      <p:sp>
        <p:nvSpPr>
          <p:cNvPr id="407" name="Google Shape;407;p31"/>
          <p:cNvSpPr txBox="1"/>
          <p:nvPr>
            <p:ph idx="1" type="body"/>
          </p:nvPr>
        </p:nvSpPr>
        <p:spPr>
          <a:xfrm>
            <a:off x="116150" y="1476913"/>
            <a:ext cx="4384500" cy="85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Logistics regression has the best score</a:t>
            </a:r>
            <a:endParaRPr b="1"/>
          </a:p>
          <a:p>
            <a:pPr indent="-311150" lvl="0" marL="457200" rtl="0" algn="l">
              <a:spcBef>
                <a:spcPts val="0"/>
              </a:spcBef>
              <a:spcAft>
                <a:spcPts val="0"/>
              </a:spcAft>
              <a:buSzPts val="1300"/>
              <a:buChar char="-"/>
            </a:pPr>
            <a:r>
              <a:rPr b="1" lang="en"/>
              <a:t>SVM is the most stable</a:t>
            </a:r>
            <a:endParaRPr b="1"/>
          </a:p>
        </p:txBody>
      </p:sp>
      <p:pic>
        <p:nvPicPr>
          <p:cNvPr id="408" name="Google Shape;408;p31"/>
          <p:cNvPicPr preferRelativeResize="0"/>
          <p:nvPr/>
        </p:nvPicPr>
        <p:blipFill>
          <a:blip r:embed="rId3">
            <a:alphaModFix/>
          </a:blip>
          <a:stretch>
            <a:fillRect/>
          </a:stretch>
        </p:blipFill>
        <p:spPr>
          <a:xfrm>
            <a:off x="366100" y="2571750"/>
            <a:ext cx="2508825" cy="1666575"/>
          </a:xfrm>
          <a:prstGeom prst="rect">
            <a:avLst/>
          </a:prstGeom>
          <a:noFill/>
          <a:ln>
            <a:noFill/>
          </a:ln>
        </p:spPr>
      </p:pic>
      <p:pic>
        <p:nvPicPr>
          <p:cNvPr id="409" name="Google Shape;409;p31"/>
          <p:cNvPicPr preferRelativeResize="0"/>
          <p:nvPr/>
        </p:nvPicPr>
        <p:blipFill>
          <a:blip r:embed="rId4">
            <a:alphaModFix/>
          </a:blip>
          <a:stretch>
            <a:fillRect/>
          </a:stretch>
        </p:blipFill>
        <p:spPr>
          <a:xfrm>
            <a:off x="3589900" y="2223550"/>
            <a:ext cx="4277150" cy="2849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Dataset</a:t>
            </a:r>
            <a:endParaRPr sz="3600"/>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solidFill>
                  <a:schemeClr val="hlink"/>
                </a:solidFill>
                <a:latin typeface="Arial"/>
                <a:ea typeface="Arial"/>
                <a:cs typeface="Arial"/>
                <a:sym typeface="Arial"/>
                <a:hlinkClick r:id="rId3"/>
              </a:rPr>
              <a:t>https://archive.ics.uci.edu/ml/datasets/bank+marketing</a:t>
            </a:r>
            <a:endParaRPr sz="1400"/>
          </a:p>
          <a:p>
            <a:pPr indent="0" lvl="0" marL="0" rtl="0" algn="l">
              <a:spcBef>
                <a:spcPts val="1600"/>
              </a:spcBef>
              <a:spcAft>
                <a:spcPts val="0"/>
              </a:spcAft>
              <a:buNone/>
            </a:pPr>
            <a:r>
              <a:rPr lang="en" sz="1400"/>
              <a:t>This dataset contains 21 attributes. The ‘y’ field shows if the client subscribes to a bank term deposit or not.</a:t>
            </a:r>
            <a:endParaRPr sz="1400"/>
          </a:p>
          <a:p>
            <a:pPr indent="0" lvl="0" marL="0" rtl="0" algn="l">
              <a:spcBef>
                <a:spcPts val="1600"/>
              </a:spcBef>
              <a:spcAft>
                <a:spcPts val="1600"/>
              </a:spcAft>
              <a:buNone/>
            </a:pPr>
            <a:r>
              <a:t/>
            </a:r>
            <a:endParaRPr sz="1400"/>
          </a:p>
        </p:txBody>
      </p:sp>
      <p:pic>
        <p:nvPicPr>
          <p:cNvPr id="285" name="Google Shape;285;p14"/>
          <p:cNvPicPr preferRelativeResize="0"/>
          <p:nvPr/>
        </p:nvPicPr>
        <p:blipFill>
          <a:blip r:embed="rId4">
            <a:alphaModFix/>
          </a:blip>
          <a:stretch>
            <a:fillRect/>
          </a:stretch>
        </p:blipFill>
        <p:spPr>
          <a:xfrm>
            <a:off x="84238" y="3195875"/>
            <a:ext cx="8975525" cy="15172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pic>
        <p:nvPicPr>
          <p:cNvPr id="414" name="Google Shape;414;p32"/>
          <p:cNvPicPr preferRelativeResize="0"/>
          <p:nvPr/>
        </p:nvPicPr>
        <p:blipFill>
          <a:blip r:embed="rId3">
            <a:alphaModFix/>
          </a:blip>
          <a:stretch>
            <a:fillRect/>
          </a:stretch>
        </p:blipFill>
        <p:spPr>
          <a:xfrm>
            <a:off x="4773000" y="748775"/>
            <a:ext cx="2973750" cy="4345751"/>
          </a:xfrm>
          <a:prstGeom prst="rect">
            <a:avLst/>
          </a:prstGeom>
          <a:noFill/>
          <a:ln>
            <a:noFill/>
          </a:ln>
        </p:spPr>
      </p:pic>
      <p:sp>
        <p:nvSpPr>
          <p:cNvPr id="415" name="Google Shape;415;p32"/>
          <p:cNvSpPr txBox="1"/>
          <p:nvPr/>
        </p:nvSpPr>
        <p:spPr>
          <a:xfrm>
            <a:off x="559825" y="1896450"/>
            <a:ext cx="3079200" cy="16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The LR results show P values under .05 being significant</a:t>
            </a:r>
            <a:endParaRPr>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Model Wins?</a:t>
            </a:r>
            <a:endParaRPr/>
          </a:p>
        </p:txBody>
      </p:sp>
      <p:sp>
        <p:nvSpPr>
          <p:cNvPr id="421" name="Google Shape;421;p3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LR (Logistics Regression) is the winning model with the tuned average score of 90% and tuned roc/auc score of 89%.</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815350" y="509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attributes</a:t>
            </a:r>
            <a:endParaRPr/>
          </a:p>
        </p:txBody>
      </p:sp>
      <p:sp>
        <p:nvSpPr>
          <p:cNvPr id="291" name="Google Shape;291;p15"/>
          <p:cNvSpPr txBox="1"/>
          <p:nvPr>
            <p:ph idx="1" type="body"/>
          </p:nvPr>
        </p:nvSpPr>
        <p:spPr>
          <a:xfrm>
            <a:off x="1240300" y="414325"/>
            <a:ext cx="7030500" cy="4696500"/>
          </a:xfrm>
          <a:prstGeom prst="rect">
            <a:avLst/>
          </a:prstGeom>
        </p:spPr>
        <p:txBody>
          <a:bodyPr anchorCtr="0" anchor="t" bIns="91425" lIns="91425" spcFirstLastPara="1" rIns="91425" wrap="square" tIns="91425">
            <a:noAutofit/>
          </a:bodyPr>
          <a:lstStyle/>
          <a:p>
            <a:pPr indent="-304800" lvl="0" marL="457200" rtl="0" algn="l">
              <a:spcBef>
                <a:spcPts val="1100"/>
              </a:spcBef>
              <a:spcAft>
                <a:spcPts val="0"/>
              </a:spcAft>
              <a:buClr>
                <a:srgbClr val="000000"/>
              </a:buClr>
              <a:buSzPts val="1200"/>
              <a:buFont typeface="Arial"/>
              <a:buChar char="●"/>
            </a:pPr>
            <a:r>
              <a:rPr lang="en" sz="1200">
                <a:solidFill>
                  <a:srgbClr val="000000"/>
                </a:solidFill>
                <a:latin typeface="Arial"/>
                <a:ea typeface="Arial"/>
                <a:cs typeface="Arial"/>
                <a:sym typeface="Arial"/>
              </a:rPr>
              <a:t>age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job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marital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education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default</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housing</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Loan</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contact: contact communication type (categorical: 'cellular','telephone')</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month</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day_of_week</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duration</a:t>
            </a:r>
            <a:endParaRPr b="1"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Campaign</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Pdays</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Previous:</a:t>
            </a:r>
            <a:r>
              <a:rPr lang="en" sz="1050">
                <a:solidFill>
                  <a:srgbClr val="000000"/>
                </a:solidFill>
                <a:highlight>
                  <a:srgbClr val="FFFFFF"/>
                </a:highlight>
                <a:latin typeface="Arial"/>
                <a:ea typeface="Arial"/>
                <a:cs typeface="Arial"/>
                <a:sym typeface="Arial"/>
              </a:rPr>
              <a:t>number of contacts performed before this campaign and for this client (numeric)</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Poutcome:</a:t>
            </a:r>
            <a:r>
              <a:rPr lang="en" sz="1050">
                <a:solidFill>
                  <a:srgbClr val="000000"/>
                </a:solidFill>
                <a:highlight>
                  <a:srgbClr val="FFFFFF"/>
                </a:highlight>
                <a:latin typeface="Arial"/>
                <a:ea typeface="Arial"/>
                <a:cs typeface="Arial"/>
                <a:sym typeface="Arial"/>
              </a:rPr>
              <a:t>outcome of the previous marketing campaign (categorical: 'failure','nonexistent','success')</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Emp.var.rate: </a:t>
            </a:r>
            <a:r>
              <a:rPr lang="en" sz="1050">
                <a:solidFill>
                  <a:srgbClr val="000000"/>
                </a:solidFill>
                <a:highlight>
                  <a:srgbClr val="FFFFFF"/>
                </a:highlight>
                <a:latin typeface="Arial"/>
                <a:ea typeface="Arial"/>
                <a:cs typeface="Arial"/>
                <a:sym typeface="Arial"/>
              </a:rPr>
              <a:t>employment variation rate - quarterly indicator (numeric)</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Cons.price.idx: </a:t>
            </a:r>
            <a:r>
              <a:rPr lang="en" sz="1050">
                <a:solidFill>
                  <a:srgbClr val="000000"/>
                </a:solidFill>
                <a:highlight>
                  <a:srgbClr val="FFFFFF"/>
                </a:highlight>
                <a:latin typeface="Arial"/>
                <a:ea typeface="Arial"/>
                <a:cs typeface="Arial"/>
                <a:sym typeface="Arial"/>
              </a:rPr>
              <a:t>consumer price index - monthly indicator (numeric)</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Cons.conf.idx: </a:t>
            </a:r>
            <a:r>
              <a:rPr lang="en" sz="1050">
                <a:solidFill>
                  <a:srgbClr val="000000"/>
                </a:solidFill>
                <a:highlight>
                  <a:srgbClr val="FFFFFF"/>
                </a:highlight>
                <a:latin typeface="Arial"/>
                <a:ea typeface="Arial"/>
                <a:cs typeface="Arial"/>
                <a:sym typeface="Arial"/>
              </a:rPr>
              <a:t>consumer confidence index - monthly indicator (numeric)</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Euribor3m: </a:t>
            </a:r>
            <a:r>
              <a:rPr lang="en" sz="1050">
                <a:solidFill>
                  <a:srgbClr val="000000"/>
                </a:solidFill>
                <a:highlight>
                  <a:srgbClr val="FFFFFF"/>
                </a:highlight>
                <a:latin typeface="Arial"/>
                <a:ea typeface="Arial"/>
                <a:cs typeface="Arial"/>
                <a:sym typeface="Arial"/>
              </a:rPr>
              <a:t>euribor 3 month rate - daily indicator (numeric)</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Nr.employed: </a:t>
            </a:r>
            <a:r>
              <a:rPr lang="en" sz="1050">
                <a:solidFill>
                  <a:srgbClr val="000000"/>
                </a:solidFill>
                <a:highlight>
                  <a:srgbClr val="FFFFFF"/>
                </a:highlight>
                <a:latin typeface="Arial"/>
                <a:ea typeface="Arial"/>
                <a:cs typeface="Arial"/>
                <a:sym typeface="Arial"/>
              </a:rPr>
              <a:t>number of employees - quarterly indicator (numeric)</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y - has the client subscribed a term deposit? (binary: 'yes','no')</a:t>
            </a:r>
            <a:endParaRPr sz="1200">
              <a:solidFill>
                <a:srgbClr val="000000"/>
              </a:solidFill>
              <a:latin typeface="Arial"/>
              <a:ea typeface="Arial"/>
              <a:cs typeface="Arial"/>
              <a:sym typeface="Arial"/>
            </a:endParaRPr>
          </a:p>
          <a:p>
            <a:pPr indent="0" lvl="0" marL="0" rtl="0" algn="l">
              <a:spcBef>
                <a:spcPts val="700"/>
              </a:spcBef>
              <a:spcAft>
                <a:spcPts val="160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Design</a:t>
            </a:r>
            <a:endParaRPr/>
          </a:p>
        </p:txBody>
      </p:sp>
      <p:sp>
        <p:nvSpPr>
          <p:cNvPr id="297" name="Google Shape;297;p16"/>
          <p:cNvSpPr txBox="1"/>
          <p:nvPr>
            <p:ph idx="1" type="body"/>
          </p:nvPr>
        </p:nvSpPr>
        <p:spPr>
          <a:xfrm>
            <a:off x="1205825" y="15978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 is to accurately predict if the client will subscribe to a bank term deposit or not, based on the attributes of the data.</a:t>
            </a:r>
            <a:endParaRPr/>
          </a:p>
          <a:p>
            <a:pPr indent="0" lvl="0" marL="0" rtl="0" algn="l">
              <a:spcBef>
                <a:spcPts val="1600"/>
              </a:spcBef>
              <a:spcAft>
                <a:spcPts val="0"/>
              </a:spcAft>
              <a:buNone/>
            </a:pPr>
            <a:r>
              <a:rPr lang="en"/>
              <a:t>The object is to create the best model by increasing accuracy.</a:t>
            </a:r>
            <a:endParaRPr/>
          </a:p>
          <a:p>
            <a:pPr indent="0" lvl="0" marL="0" rtl="0" algn="l">
              <a:spcBef>
                <a:spcPts val="1600"/>
              </a:spcBef>
              <a:spcAft>
                <a:spcPts val="0"/>
              </a:spcAft>
              <a:buNone/>
            </a:pPr>
            <a:r>
              <a:rPr lang="en"/>
              <a:t>Took the data, cleaned the data. Check for null values. Dumified it. Check VIF looking for correlated variables.  Scale the data then fit the models. Test each model and tune to maximum possible. Compare output of each model. Figure out most predictive variables in the model.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3033000" cy="55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 and signup</a:t>
            </a:r>
            <a:endParaRPr/>
          </a:p>
        </p:txBody>
      </p:sp>
      <p:sp>
        <p:nvSpPr>
          <p:cNvPr id="303" name="Google Shape;303;p17"/>
          <p:cNvSpPr txBox="1"/>
          <p:nvPr>
            <p:ph idx="1" type="body"/>
          </p:nvPr>
        </p:nvSpPr>
        <p:spPr>
          <a:xfrm>
            <a:off x="303425" y="1494950"/>
            <a:ext cx="2264400" cy="263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average age of people who signed up for bank term deposits is slightly higher than those who do not.</a:t>
            </a:r>
            <a:endParaRPr/>
          </a:p>
          <a:p>
            <a:pPr indent="0" lvl="0" marL="0" rtl="0" algn="l">
              <a:spcBef>
                <a:spcPts val="1600"/>
              </a:spcBef>
              <a:spcAft>
                <a:spcPts val="0"/>
              </a:spcAft>
              <a:buNone/>
            </a:pPr>
            <a:r>
              <a:rPr lang="en"/>
              <a:t>Slight increase in users who sign up after 60 years old.</a:t>
            </a:r>
            <a:endParaRPr/>
          </a:p>
          <a:p>
            <a:pPr indent="0" lvl="0" marL="0" rtl="0" algn="l">
              <a:spcBef>
                <a:spcPts val="1600"/>
              </a:spcBef>
              <a:spcAft>
                <a:spcPts val="1600"/>
              </a:spcAft>
              <a:buNone/>
            </a:pPr>
            <a:r>
              <a:t/>
            </a:r>
            <a:endParaRPr/>
          </a:p>
        </p:txBody>
      </p:sp>
      <p:pic>
        <p:nvPicPr>
          <p:cNvPr id="304" name="Google Shape;304;p17"/>
          <p:cNvPicPr preferRelativeResize="0"/>
          <p:nvPr/>
        </p:nvPicPr>
        <p:blipFill>
          <a:blip r:embed="rId3">
            <a:alphaModFix/>
          </a:blip>
          <a:stretch>
            <a:fillRect/>
          </a:stretch>
        </p:blipFill>
        <p:spPr>
          <a:xfrm>
            <a:off x="4370700" y="62925"/>
            <a:ext cx="3534632" cy="2295525"/>
          </a:xfrm>
          <a:prstGeom prst="rect">
            <a:avLst/>
          </a:prstGeom>
          <a:noFill/>
          <a:ln>
            <a:noFill/>
          </a:ln>
        </p:spPr>
      </p:pic>
      <p:pic>
        <p:nvPicPr>
          <p:cNvPr id="305" name="Google Shape;305;p17"/>
          <p:cNvPicPr preferRelativeResize="0"/>
          <p:nvPr/>
        </p:nvPicPr>
        <p:blipFill>
          <a:blip r:embed="rId4">
            <a:alphaModFix/>
          </a:blip>
          <a:stretch>
            <a:fillRect/>
          </a:stretch>
        </p:blipFill>
        <p:spPr>
          <a:xfrm>
            <a:off x="2673750" y="2654473"/>
            <a:ext cx="6355149" cy="1943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3510900" cy="9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Marketing duration</a:t>
            </a:r>
            <a:endParaRPr/>
          </a:p>
          <a:p>
            <a:pPr indent="0" lvl="0" marL="0" rtl="0" algn="l">
              <a:spcBef>
                <a:spcPts val="0"/>
              </a:spcBef>
              <a:spcAft>
                <a:spcPts val="0"/>
              </a:spcAft>
              <a:buNone/>
            </a:pPr>
            <a:r>
              <a:rPr lang="en"/>
              <a:t> and signup</a:t>
            </a:r>
            <a:endParaRPr/>
          </a:p>
        </p:txBody>
      </p:sp>
      <p:pic>
        <p:nvPicPr>
          <p:cNvPr id="311" name="Google Shape;311;p18"/>
          <p:cNvPicPr preferRelativeResize="0"/>
          <p:nvPr/>
        </p:nvPicPr>
        <p:blipFill>
          <a:blip r:embed="rId3">
            <a:alphaModFix/>
          </a:blip>
          <a:stretch>
            <a:fillRect/>
          </a:stretch>
        </p:blipFill>
        <p:spPr>
          <a:xfrm>
            <a:off x="4814700" y="315675"/>
            <a:ext cx="3220625" cy="2113525"/>
          </a:xfrm>
          <a:prstGeom prst="rect">
            <a:avLst/>
          </a:prstGeom>
          <a:noFill/>
          <a:ln>
            <a:noFill/>
          </a:ln>
        </p:spPr>
      </p:pic>
      <p:pic>
        <p:nvPicPr>
          <p:cNvPr id="312" name="Google Shape;312;p18"/>
          <p:cNvPicPr preferRelativeResize="0"/>
          <p:nvPr/>
        </p:nvPicPr>
        <p:blipFill>
          <a:blip r:embed="rId4">
            <a:alphaModFix/>
          </a:blip>
          <a:stretch>
            <a:fillRect/>
          </a:stretch>
        </p:blipFill>
        <p:spPr>
          <a:xfrm>
            <a:off x="3018200" y="2571750"/>
            <a:ext cx="5962699" cy="1641550"/>
          </a:xfrm>
          <a:prstGeom prst="rect">
            <a:avLst/>
          </a:prstGeom>
          <a:noFill/>
          <a:ln>
            <a:noFill/>
          </a:ln>
        </p:spPr>
      </p:pic>
      <p:sp>
        <p:nvSpPr>
          <p:cNvPr id="313" name="Google Shape;313;p18"/>
          <p:cNvSpPr txBox="1"/>
          <p:nvPr/>
        </p:nvSpPr>
        <p:spPr>
          <a:xfrm>
            <a:off x="496850" y="1700575"/>
            <a:ext cx="2197500" cy="14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There is a correlation with marketers spending more time with users to result in bank term deposit signups.</a:t>
            </a: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of the data</a:t>
            </a:r>
            <a:endParaRPr/>
          </a:p>
        </p:txBody>
      </p:sp>
      <p:sp>
        <p:nvSpPr>
          <p:cNvPr id="319" name="Google Shape;319;p1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0" name="Google Shape;320;p19"/>
          <p:cNvPicPr preferRelativeResize="0"/>
          <p:nvPr/>
        </p:nvPicPr>
        <p:blipFill>
          <a:blip r:embed="rId3">
            <a:alphaModFix/>
          </a:blip>
          <a:stretch>
            <a:fillRect/>
          </a:stretch>
        </p:blipFill>
        <p:spPr>
          <a:xfrm>
            <a:off x="1247775" y="1466850"/>
            <a:ext cx="7715250" cy="3581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VIF to check for </a:t>
            </a:r>
            <a:r>
              <a:rPr lang="en"/>
              <a:t>multicollinearity</a:t>
            </a:r>
            <a:endParaRPr/>
          </a:p>
        </p:txBody>
      </p:sp>
      <p:sp>
        <p:nvSpPr>
          <p:cNvPr id="326" name="Google Shape;326;p20"/>
          <p:cNvSpPr txBox="1"/>
          <p:nvPr>
            <p:ph idx="1" type="body"/>
          </p:nvPr>
        </p:nvSpPr>
        <p:spPr>
          <a:xfrm>
            <a:off x="1532400" y="1242050"/>
            <a:ext cx="5307600" cy="46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VIF is low which means that there is no correlation between the dependent variables.</a:t>
            </a:r>
            <a:endParaRPr b="1"/>
          </a:p>
        </p:txBody>
      </p:sp>
      <p:pic>
        <p:nvPicPr>
          <p:cNvPr id="327" name="Google Shape;327;p20"/>
          <p:cNvPicPr preferRelativeResize="0"/>
          <p:nvPr/>
        </p:nvPicPr>
        <p:blipFill>
          <a:blip r:embed="rId3">
            <a:alphaModFix/>
          </a:blip>
          <a:stretch>
            <a:fillRect/>
          </a:stretch>
        </p:blipFill>
        <p:spPr>
          <a:xfrm>
            <a:off x="1066800" y="1852613"/>
            <a:ext cx="7010400" cy="3114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Categorical variables were dummied</a:t>
            </a:r>
            <a:endParaRPr/>
          </a:p>
        </p:txBody>
      </p:sp>
      <p:sp>
        <p:nvSpPr>
          <p:cNvPr id="333" name="Google Shape;333;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job','marital','education','default', 'housing', 'loan', 'contact', 'month','poutcome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