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3" r:id="rId5"/>
    <p:sldId id="262" r:id="rId6"/>
    <p:sldId id="259" r:id="rId7"/>
    <p:sldId id="260" r:id="rId8"/>
    <p:sldId id="277" r:id="rId9"/>
    <p:sldId id="268" r:id="rId10"/>
    <p:sldId id="272" r:id="rId11"/>
    <p:sldId id="273" r:id="rId12"/>
    <p:sldId id="265" r:id="rId13"/>
    <p:sldId id="271" r:id="rId14"/>
    <p:sldId id="266" r:id="rId15"/>
    <p:sldId id="274"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5223" autoAdjust="0"/>
  </p:normalViewPr>
  <p:slideViewPr>
    <p:cSldViewPr snapToGrid="0">
      <p:cViewPr varScale="1">
        <p:scale>
          <a:sx n="88" d="100"/>
          <a:sy n="88" d="100"/>
        </p:scale>
        <p:origin x="210" y="57"/>
      </p:cViewPr>
      <p:guideLst/>
    </p:cSldViewPr>
  </p:slideViewPr>
  <p:outlineViewPr>
    <p:cViewPr>
      <p:scale>
        <a:sx n="33" d="100"/>
        <a:sy n="33" d="100"/>
      </p:scale>
      <p:origin x="0" y="-3771"/>
    </p:cViewPr>
  </p:outlineViewPr>
  <p:notesTextViewPr>
    <p:cViewPr>
      <p:scale>
        <a:sx n="1" d="1"/>
        <a:sy n="1" d="1"/>
      </p:scale>
      <p:origin x="0" y="0"/>
    </p:cViewPr>
  </p:notesTextViewPr>
  <p:sorterViewPr>
    <p:cViewPr>
      <p:scale>
        <a:sx n="100" d="100"/>
        <a:sy n="100" d="100"/>
      </p:scale>
      <p:origin x="0" y="-32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0547C-0CB6-43B6-9AD2-ABF058EFC5F1}" type="datetimeFigureOut">
              <a:rPr lang="en-US" smtClean="0"/>
              <a:t>3/13/2025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DE74F8-DF67-4730-BBE8-040046616733}" type="slidenum">
              <a:rPr lang="en-US" smtClean="0"/>
              <a:t>‹#›</a:t>
            </a:fld>
            <a:endParaRPr lang="en-US"/>
          </a:p>
        </p:txBody>
      </p:sp>
    </p:spTree>
    <p:extLst>
      <p:ext uri="{BB962C8B-B14F-4D97-AF65-F5344CB8AC3E}">
        <p14:creationId xmlns:p14="http://schemas.microsoft.com/office/powerpoint/2010/main" val="4131643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DE74F8-DF67-4730-BBE8-040046616733}" type="slidenum">
              <a:rPr lang="en-US" smtClean="0"/>
              <a:t>1</a:t>
            </a:fld>
            <a:endParaRPr lang="en-US"/>
          </a:p>
        </p:txBody>
      </p:sp>
    </p:spTree>
    <p:extLst>
      <p:ext uri="{BB962C8B-B14F-4D97-AF65-F5344CB8AC3E}">
        <p14:creationId xmlns:p14="http://schemas.microsoft.com/office/powerpoint/2010/main" val="3359625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265B8-69E3-2CEF-5217-F44D2B4CD6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AA2B0E-C5B5-4D8E-D505-6A88014E7E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705668-425B-D5B6-6EC4-006C73B7FBCE}"/>
              </a:ext>
            </a:extLst>
          </p:cNvPr>
          <p:cNvSpPr>
            <a:spLocks noGrp="1"/>
          </p:cNvSpPr>
          <p:nvPr>
            <p:ph type="body" idx="1"/>
          </p:nvPr>
        </p:nvSpPr>
        <p:spPr/>
        <p:txBody>
          <a:bodyPr/>
          <a:lstStyle/>
          <a:p>
            <a:r>
              <a:rPr lang="en-US" b="0" i="0" dirty="0">
                <a:solidFill>
                  <a:srgbClr val="E2E2E5"/>
                </a:solidFill>
                <a:effectLst/>
                <a:latin typeface="Google Sans Text"/>
              </a:rPr>
              <a:t>To optimize the performance of our Random Forest model, I used </a:t>
            </a:r>
            <a:r>
              <a:rPr lang="en-US" b="0" i="0" dirty="0" err="1">
                <a:solidFill>
                  <a:srgbClr val="E2E2E5"/>
                </a:solidFill>
                <a:effectLst/>
                <a:latin typeface="Google Sans Text"/>
              </a:rPr>
              <a:t>GridSearchCV</a:t>
            </a:r>
            <a:r>
              <a:rPr lang="en-US" b="0" i="0" dirty="0">
                <a:solidFill>
                  <a:srgbClr val="E2E2E5"/>
                </a:solidFill>
                <a:effectLst/>
                <a:latin typeface="Google Sans Text"/>
              </a:rPr>
              <a:t> for hyperparameter tuning. This involved systematically searching through a predefined set of hyperparameters, using cross-validation to evaluate each combination and selecting the one that yielded the best performance based on the negative mean squared error. This process ensures that we are using the optimal model configuration for our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n_estimators</a:t>
            </a:r>
            <a:r>
              <a:rPr lang="en-US" dirty="0"/>
              <a:t> (number of trees)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max_depth</a:t>
            </a:r>
            <a:r>
              <a:rPr lang="en-US" dirty="0"/>
              <a:t> (depth of each tree)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min_samples_split</a:t>
            </a:r>
            <a:r>
              <a:rPr lang="en-US" dirty="0"/>
              <a:t> (minimum samples needed to split a node)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min_samples_leaf</a:t>
            </a:r>
            <a:r>
              <a:rPr lang="en-US" dirty="0"/>
              <a:t> (minimum samples needed at a leaf node)</a:t>
            </a:r>
            <a:endParaRPr lang="en-US" b="0" i="0" dirty="0">
              <a:solidFill>
                <a:srgbClr val="E2E2E5"/>
              </a:solidFill>
              <a:effectLst/>
              <a:latin typeface="Google Sans Text"/>
            </a:endParaRPr>
          </a:p>
          <a:p>
            <a:endParaRPr lang="en-US" dirty="0"/>
          </a:p>
        </p:txBody>
      </p:sp>
      <p:sp>
        <p:nvSpPr>
          <p:cNvPr id="4" name="Slide Number Placeholder 3">
            <a:extLst>
              <a:ext uri="{FF2B5EF4-FFF2-40B4-BE49-F238E27FC236}">
                <a16:creationId xmlns:a16="http://schemas.microsoft.com/office/drawing/2014/main" id="{601F5DAE-7F9F-C7EB-6CFD-52A39E9ABFB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DE74F8-DF67-4730-BBE8-040046616733}"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51757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9BC05-3293-3981-4DF0-23E0099472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35F9A3-4036-4CD7-4805-2BD7AB97FC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E14828-7263-2138-25E4-1BF3E0038575}"/>
              </a:ext>
            </a:extLst>
          </p:cNvPr>
          <p:cNvSpPr>
            <a:spLocks noGrp="1"/>
          </p:cNvSpPr>
          <p:nvPr>
            <p:ph type="body" idx="1"/>
          </p:nvPr>
        </p:nvSpPr>
        <p:spPr/>
        <p:txBody>
          <a:bodyPr/>
          <a:lstStyle/>
          <a:p>
            <a:pPr>
              <a:buNone/>
            </a:pPr>
            <a:r>
              <a:rPr lang="en-US" dirty="0"/>
              <a:t>After tuning, the best parameters for our model were:</a:t>
            </a:r>
          </a:p>
          <a:p>
            <a:pPr>
              <a:buFont typeface="Arial" panose="020B0604020202020204" pitchFamily="34" charset="0"/>
              <a:buChar char="•"/>
            </a:pPr>
            <a:r>
              <a:rPr lang="en-US" b="1" dirty="0" err="1"/>
              <a:t>n_estimators</a:t>
            </a:r>
            <a:r>
              <a:rPr lang="en-US" dirty="0"/>
              <a:t>: 300 (meaning the model uses 300 decision trees).</a:t>
            </a:r>
          </a:p>
          <a:p>
            <a:pPr>
              <a:buFont typeface="Arial" panose="020B0604020202020204" pitchFamily="34" charset="0"/>
              <a:buChar char="•"/>
            </a:pPr>
            <a:r>
              <a:rPr lang="en-US" b="1" dirty="0" err="1"/>
              <a:t>max_depth</a:t>
            </a:r>
            <a:r>
              <a:rPr lang="en-US" dirty="0"/>
              <a:t>: 4 (limiting tree depth to avoid overfitting).</a:t>
            </a:r>
          </a:p>
          <a:p>
            <a:pPr>
              <a:buFont typeface="Arial" panose="020B0604020202020204" pitchFamily="34" charset="0"/>
              <a:buChar char="•"/>
            </a:pPr>
            <a:r>
              <a:rPr lang="en-US" b="1" dirty="0" err="1"/>
              <a:t>min_samples_split</a:t>
            </a:r>
            <a:r>
              <a:rPr lang="en-US" dirty="0"/>
              <a:t>: 2 (ensuring splits occur only when needed).</a:t>
            </a:r>
          </a:p>
          <a:p>
            <a:pPr>
              <a:buFont typeface="Arial" panose="020B0604020202020204" pitchFamily="34" charset="0"/>
              <a:buChar char="•"/>
            </a:pPr>
            <a:r>
              <a:rPr lang="en-US" b="1" dirty="0" err="1"/>
              <a:t>min_samples_leaf</a:t>
            </a:r>
            <a:r>
              <a:rPr lang="en-US" dirty="0"/>
              <a:t>: 3 (preventing small splits that reduce generalization).</a:t>
            </a:r>
            <a:br>
              <a:rPr lang="en-US" dirty="0"/>
            </a:br>
            <a:r>
              <a:rPr lang="en-US" dirty="0"/>
              <a:t>These settings provide the best trade-off between accuracy and computational efficiency</a:t>
            </a:r>
          </a:p>
        </p:txBody>
      </p:sp>
      <p:sp>
        <p:nvSpPr>
          <p:cNvPr id="4" name="Slide Number Placeholder 3">
            <a:extLst>
              <a:ext uri="{FF2B5EF4-FFF2-40B4-BE49-F238E27FC236}">
                <a16:creationId xmlns:a16="http://schemas.microsoft.com/office/drawing/2014/main" id="{967CE602-6662-C0CD-3944-57687EFBB78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DE74F8-DF67-4730-BBE8-040046616733}"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76661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training the model with the best parameters, we evaluated its performance using the test set. The Mean Squared Error (MSE) was approximately 19.5 million, and the R-squared (R²) value was 0.8743. An R-squared value of 0.8743 indicates that our model explains approximately 87.43% of the variance in medical insurance costs. This means that 87% of the variability in the 'charges' column in our dataset can be predicted by our model based on the features we included, such as age, BMI, smoking status, and so on. Generally, an R-squared value close to 1 suggests a strong relationship between the features and the target variable, making this a good indicator.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FF0000"/>
                </a:solidFill>
                <a:effectLst/>
                <a:latin typeface="Aptos (Body)"/>
              </a:rPr>
              <a:t>(RMSE)This means that, on average, our model's predictions are about $4417.60 away from the actual medical costs. (The acceptability of this error level depends on the specific application of the model. For premium pricing, a 37% error may be unacceptable, as it could lead to significant financial risk for the insurance company if premiums are set too low. Further model refinement or the incorporation of additional predictive variables may be necessary.)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FF0000"/>
              </a:solidFill>
              <a:effectLst/>
              <a:latin typeface="Aptos (Body)"/>
            </a:endParaRPr>
          </a:p>
          <a:p>
            <a:endParaRPr lang="en-US" dirty="0"/>
          </a:p>
        </p:txBody>
      </p:sp>
      <p:sp>
        <p:nvSpPr>
          <p:cNvPr id="4" name="Slide Number Placeholder 3"/>
          <p:cNvSpPr>
            <a:spLocks noGrp="1"/>
          </p:cNvSpPr>
          <p:nvPr>
            <p:ph type="sldNum" sz="quarter" idx="5"/>
          </p:nvPr>
        </p:nvSpPr>
        <p:spPr/>
        <p:txBody>
          <a:bodyPr/>
          <a:lstStyle/>
          <a:p>
            <a:fld id="{90DE74F8-DF67-4730-BBE8-040046616733}" type="slidenum">
              <a:rPr lang="en-US" smtClean="0"/>
              <a:t>12</a:t>
            </a:fld>
            <a:endParaRPr lang="en-US"/>
          </a:p>
        </p:txBody>
      </p:sp>
    </p:spTree>
    <p:extLst>
      <p:ext uri="{BB962C8B-B14F-4D97-AF65-F5344CB8AC3E}">
        <p14:creationId xmlns:p14="http://schemas.microsoft.com/office/powerpoint/2010/main" val="4136076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further assess the model's performance, we compared the actual charges with the predicted charges using a scatter plot. As illustrated in the plot, the predicted values closely align with the actual values, indicating a good fit. The diagonal line represents the ideal scenario where predicted values equal actual values. The closer the points are to this line, the better the model's performance.</a:t>
            </a:r>
          </a:p>
          <a:p>
            <a:endParaRPr lang="en-US" dirty="0"/>
          </a:p>
          <a:p>
            <a:r>
              <a:rPr lang="en-US" dirty="0"/>
              <a:t>To evaluate our model visually, we compared </a:t>
            </a:r>
            <a:r>
              <a:rPr lang="en-US" b="1" dirty="0"/>
              <a:t>actual vs. predicted charges</a:t>
            </a:r>
            <a:r>
              <a:rPr lang="en-US" dirty="0"/>
              <a:t>.</a:t>
            </a:r>
            <a:br>
              <a:rPr lang="en-US" dirty="0"/>
            </a:br>
            <a:r>
              <a:rPr lang="en-US" dirty="0"/>
              <a:t>A good model will have predicted values close to the actual ones.</a:t>
            </a:r>
            <a:br>
              <a:rPr lang="en-US" dirty="0"/>
            </a:br>
            <a:r>
              <a:rPr lang="en-US" dirty="0"/>
              <a:t>The plot helps us identify how well our model generalizes across different cost ranges.</a:t>
            </a:r>
          </a:p>
        </p:txBody>
      </p:sp>
      <p:sp>
        <p:nvSpPr>
          <p:cNvPr id="4" name="Slide Number Placeholder 3"/>
          <p:cNvSpPr>
            <a:spLocks noGrp="1"/>
          </p:cNvSpPr>
          <p:nvPr>
            <p:ph type="sldNum" sz="quarter" idx="5"/>
          </p:nvPr>
        </p:nvSpPr>
        <p:spPr/>
        <p:txBody>
          <a:bodyPr/>
          <a:lstStyle/>
          <a:p>
            <a:fld id="{90DE74F8-DF67-4730-BBE8-040046616733}" type="slidenum">
              <a:rPr lang="en-US" smtClean="0"/>
              <a:t>13</a:t>
            </a:fld>
            <a:endParaRPr lang="en-US"/>
          </a:p>
        </p:txBody>
      </p:sp>
    </p:spTree>
    <p:extLst>
      <p:ext uri="{BB962C8B-B14F-4D97-AF65-F5344CB8AC3E}">
        <p14:creationId xmlns:p14="http://schemas.microsoft.com/office/powerpoint/2010/main" val="165812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Forest's feature importance analysis shows that smoking status, BMI, and age are the most significant predictors of medical costs. These insights can help insurers refine risk assessment strategies. </a:t>
            </a:r>
          </a:p>
          <a:p>
            <a:r>
              <a:rPr lang="en-US" dirty="0"/>
              <a:t>(Understanding feature importance helps us identify the key drivers of medical insurance costs. In our Random Forest model, smoking status emerged as the most significant predictor, followed by BMI and age. These insights highlight the impact of lifestyle factors and personal characteristics on healthcare expenses. Such information can be invaluable for designing targeted interventions and insurance policies.)</a:t>
            </a:r>
          </a:p>
        </p:txBody>
      </p:sp>
      <p:sp>
        <p:nvSpPr>
          <p:cNvPr id="4" name="Slide Number Placeholder 3"/>
          <p:cNvSpPr>
            <a:spLocks noGrp="1"/>
          </p:cNvSpPr>
          <p:nvPr>
            <p:ph type="sldNum" sz="quarter" idx="5"/>
          </p:nvPr>
        </p:nvSpPr>
        <p:spPr/>
        <p:txBody>
          <a:bodyPr/>
          <a:lstStyle/>
          <a:p>
            <a:fld id="{90DE74F8-DF67-4730-BBE8-040046616733}" type="slidenum">
              <a:rPr lang="en-US" smtClean="0"/>
              <a:t>14</a:t>
            </a:fld>
            <a:endParaRPr lang="en-US"/>
          </a:p>
        </p:txBody>
      </p:sp>
    </p:spTree>
    <p:extLst>
      <p:ext uri="{BB962C8B-B14F-4D97-AF65-F5344CB8AC3E}">
        <p14:creationId xmlns:p14="http://schemas.microsoft.com/office/powerpoint/2010/main" val="3808922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we successfully developed a Random Forest Regression model to predict medical insurance costs with an R-squared value of 87%. Key drivers such as smoking status, BMI, and age were identified, providing valuable insights into the factors influencing healthcare expenses. Our model can be used to estimate individual medical costs and inform policy decisions aimed at managing healthcare expenditures.</a:t>
            </a:r>
          </a:p>
          <a:p>
            <a:endParaRPr lang="en-US" dirty="0"/>
          </a:p>
        </p:txBody>
      </p:sp>
      <p:sp>
        <p:nvSpPr>
          <p:cNvPr id="4" name="Slide Number Placeholder 3"/>
          <p:cNvSpPr>
            <a:spLocks noGrp="1"/>
          </p:cNvSpPr>
          <p:nvPr>
            <p:ph type="sldNum" sz="quarter" idx="5"/>
          </p:nvPr>
        </p:nvSpPr>
        <p:spPr/>
        <p:txBody>
          <a:bodyPr/>
          <a:lstStyle/>
          <a:p>
            <a:fld id="{90DE74F8-DF67-4730-BBE8-040046616733}" type="slidenum">
              <a:rPr lang="en-US" smtClean="0"/>
              <a:t>15</a:t>
            </a:fld>
            <a:endParaRPr lang="en-US"/>
          </a:p>
        </p:txBody>
      </p:sp>
    </p:spTree>
    <p:extLst>
      <p:ext uri="{BB962C8B-B14F-4D97-AF65-F5344CB8AC3E}">
        <p14:creationId xmlns:p14="http://schemas.microsoft.com/office/powerpoint/2010/main" val="25533307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our model performs well, it has some limitations. The dataset used is relatively small and may not capture the full complexity of the healthcare system. Additionally, other factors such as socioeconomic status, pre-existing conditions, and access to healthcare were not considered in this analysis. Future work could involve exploring additional features and datasets to improve the model's accuracy. Comparing the performance of different machine learning models, such as Gradient Boosting, could also provide further insights. </a:t>
            </a:r>
          </a:p>
        </p:txBody>
      </p:sp>
      <p:sp>
        <p:nvSpPr>
          <p:cNvPr id="4" name="Slide Number Placeholder 3"/>
          <p:cNvSpPr>
            <a:spLocks noGrp="1"/>
          </p:cNvSpPr>
          <p:nvPr>
            <p:ph type="sldNum" sz="quarter" idx="5"/>
          </p:nvPr>
        </p:nvSpPr>
        <p:spPr/>
        <p:txBody>
          <a:bodyPr/>
          <a:lstStyle/>
          <a:p>
            <a:fld id="{90DE74F8-DF67-4730-BBE8-040046616733}" type="slidenum">
              <a:rPr lang="en-US" smtClean="0"/>
              <a:t>16</a:t>
            </a:fld>
            <a:endParaRPr lang="en-US"/>
          </a:p>
        </p:txBody>
      </p:sp>
    </p:spTree>
    <p:extLst>
      <p:ext uri="{BB962C8B-B14F-4D97-AF65-F5344CB8AC3E}">
        <p14:creationId xmlns:p14="http://schemas.microsoft.com/office/powerpoint/2010/main" val="2995742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Random Forest Regression</a:t>
            </a:r>
            <a:r>
              <a:rPr lang="en-US" dirty="0"/>
              <a:t> is a Machine Learning technique that uses multiple decision trees to make predictions. Instead of relying on a single tree, it combines multiple weak models to get a more accurate and reliable prediction.</a:t>
            </a:r>
            <a:br>
              <a:rPr lang="en-US" dirty="0"/>
            </a:br>
            <a:r>
              <a:rPr lang="en-US" dirty="0"/>
              <a:t>This method helps improve accuracy and prevents overfitting, which is when a model memorizes data instead of learning patterns.</a:t>
            </a:r>
          </a:p>
        </p:txBody>
      </p:sp>
      <p:sp>
        <p:nvSpPr>
          <p:cNvPr id="4" name="Slide Number Placeholder 3"/>
          <p:cNvSpPr>
            <a:spLocks noGrp="1"/>
          </p:cNvSpPr>
          <p:nvPr>
            <p:ph type="sldNum" sz="quarter" idx="5"/>
          </p:nvPr>
        </p:nvSpPr>
        <p:spPr/>
        <p:txBody>
          <a:bodyPr/>
          <a:lstStyle/>
          <a:p>
            <a:fld id="{90DE74F8-DF67-4730-BBE8-040046616733}" type="slidenum">
              <a:rPr lang="en-US" smtClean="0"/>
              <a:t>2</a:t>
            </a:fld>
            <a:endParaRPr lang="en-US"/>
          </a:p>
        </p:txBody>
      </p:sp>
    </p:spTree>
    <p:extLst>
      <p:ext uri="{BB962C8B-B14F-4D97-AF65-F5344CB8AC3E}">
        <p14:creationId xmlns:p14="http://schemas.microsoft.com/office/powerpoint/2010/main" val="2415135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advantages of using </a:t>
            </a:r>
            <a:r>
              <a:rPr lang="en-US" b="1" dirty="0"/>
              <a:t>Random Forest Regression like:</a:t>
            </a:r>
            <a:endParaRPr lang="en-US" dirty="0"/>
          </a:p>
        </p:txBody>
      </p:sp>
      <p:sp>
        <p:nvSpPr>
          <p:cNvPr id="4" name="Slide Number Placeholder 3"/>
          <p:cNvSpPr>
            <a:spLocks noGrp="1"/>
          </p:cNvSpPr>
          <p:nvPr>
            <p:ph type="sldNum" sz="quarter" idx="5"/>
          </p:nvPr>
        </p:nvSpPr>
        <p:spPr/>
        <p:txBody>
          <a:bodyPr/>
          <a:lstStyle/>
          <a:p>
            <a:fld id="{90DE74F8-DF67-4730-BBE8-040046616733}" type="slidenum">
              <a:rPr lang="en-US" smtClean="0"/>
              <a:t>3</a:t>
            </a:fld>
            <a:endParaRPr lang="en-US"/>
          </a:p>
        </p:txBody>
      </p:sp>
    </p:spTree>
    <p:extLst>
      <p:ext uri="{BB962C8B-B14F-4D97-AF65-F5344CB8AC3E}">
        <p14:creationId xmlns:p14="http://schemas.microsoft.com/office/powerpoint/2010/main" val="1160005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are also some drawbacks which are:</a:t>
            </a:r>
          </a:p>
        </p:txBody>
      </p:sp>
      <p:sp>
        <p:nvSpPr>
          <p:cNvPr id="4" name="Slide Number Placeholder 3"/>
          <p:cNvSpPr>
            <a:spLocks noGrp="1"/>
          </p:cNvSpPr>
          <p:nvPr>
            <p:ph type="sldNum" sz="quarter" idx="5"/>
          </p:nvPr>
        </p:nvSpPr>
        <p:spPr/>
        <p:txBody>
          <a:bodyPr/>
          <a:lstStyle/>
          <a:p>
            <a:fld id="{90DE74F8-DF67-4730-BBE8-040046616733}" type="slidenum">
              <a:rPr lang="en-US" smtClean="0"/>
              <a:t>4</a:t>
            </a:fld>
            <a:endParaRPr lang="en-US"/>
          </a:p>
        </p:txBody>
      </p:sp>
    </p:spTree>
    <p:extLst>
      <p:ext uri="{BB962C8B-B14F-4D97-AF65-F5344CB8AC3E}">
        <p14:creationId xmlns:p14="http://schemas.microsoft.com/office/powerpoint/2010/main" val="4065081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 goal of this project is to predict </a:t>
            </a:r>
            <a:r>
              <a:rPr lang="en-US" b="1" dirty="0"/>
              <a:t>medical insurance costs</a:t>
            </a:r>
            <a:r>
              <a:rPr lang="en-US" dirty="0"/>
              <a:t> based on personal attributes like:</a:t>
            </a:r>
          </a:p>
          <a:p>
            <a:pPr>
              <a:buFont typeface="Arial" panose="020B0604020202020204" pitchFamily="34" charset="0"/>
              <a:buChar char="•"/>
            </a:pPr>
            <a:r>
              <a:rPr lang="en-US" b="1" dirty="0"/>
              <a:t>Age, gender, BMI, number of children, smoking status, and location.</a:t>
            </a:r>
            <a:br>
              <a:rPr lang="en-US" dirty="0"/>
            </a:br>
            <a:r>
              <a:rPr lang="en-US" dirty="0"/>
              <a:t>We use </a:t>
            </a:r>
            <a:r>
              <a:rPr lang="en-US" b="1" dirty="0"/>
              <a:t>Random Forest Regression</a:t>
            </a:r>
            <a:r>
              <a:rPr lang="en-US" dirty="0"/>
              <a:t> to estimate the medical charges billed by insurance companies.</a:t>
            </a:r>
            <a:br>
              <a:rPr lang="en-US" dirty="0"/>
            </a:br>
            <a:r>
              <a:rPr lang="en-US" dirty="0"/>
              <a:t>This can help insurers and policymakers understand the factors driving medical costs and set better policies.</a:t>
            </a:r>
          </a:p>
          <a:p>
            <a:endParaRPr lang="en-US" dirty="0"/>
          </a:p>
        </p:txBody>
      </p:sp>
      <p:sp>
        <p:nvSpPr>
          <p:cNvPr id="4" name="Slide Number Placeholder 3"/>
          <p:cNvSpPr>
            <a:spLocks noGrp="1"/>
          </p:cNvSpPr>
          <p:nvPr>
            <p:ph type="sldNum" sz="quarter" idx="5"/>
          </p:nvPr>
        </p:nvSpPr>
        <p:spPr/>
        <p:txBody>
          <a:bodyPr/>
          <a:lstStyle/>
          <a:p>
            <a:fld id="{90DE74F8-DF67-4730-BBE8-040046616733}" type="slidenum">
              <a:rPr lang="en-US" smtClean="0"/>
              <a:t>5</a:t>
            </a:fld>
            <a:endParaRPr lang="en-US"/>
          </a:p>
        </p:txBody>
      </p:sp>
    </p:spTree>
    <p:extLst>
      <p:ext uri="{BB962C8B-B14F-4D97-AF65-F5344CB8AC3E}">
        <p14:creationId xmlns:p14="http://schemas.microsoft.com/office/powerpoint/2010/main" val="4244306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Before diving into the modeling process, it's crucial to understand the features within our dataset. The dataset includes several key attributes: </a:t>
            </a:r>
            <a:r>
              <a:rPr lang="en-US" b="1" dirty="0"/>
              <a:t>Age</a:t>
            </a:r>
            <a:r>
              <a:rPr lang="en-US" dirty="0"/>
              <a:t> – How old the person is.</a:t>
            </a:r>
          </a:p>
          <a:p>
            <a:pPr>
              <a:buFont typeface="Arial" panose="020B0604020202020204" pitchFamily="34" charset="0"/>
              <a:buChar char="•"/>
            </a:pPr>
            <a:r>
              <a:rPr lang="en-US" b="1" dirty="0"/>
              <a:t>Sex</a:t>
            </a:r>
            <a:r>
              <a:rPr lang="en-US" dirty="0"/>
              <a:t> – Male or Female.</a:t>
            </a:r>
          </a:p>
          <a:p>
            <a:pPr>
              <a:buFont typeface="Arial" panose="020B0604020202020204" pitchFamily="34" charset="0"/>
              <a:buChar char="•"/>
            </a:pPr>
            <a:r>
              <a:rPr lang="en-US" b="1" dirty="0"/>
              <a:t>BMI</a:t>
            </a:r>
            <a:r>
              <a:rPr lang="en-US" dirty="0"/>
              <a:t> – Body Mass Index, an indicator of body fat.</a:t>
            </a:r>
          </a:p>
          <a:p>
            <a:pPr>
              <a:buFont typeface="Arial" panose="020B0604020202020204" pitchFamily="34" charset="0"/>
              <a:buChar char="•"/>
            </a:pPr>
            <a:r>
              <a:rPr lang="en-US" b="1" dirty="0"/>
              <a:t>Children</a:t>
            </a:r>
            <a:r>
              <a:rPr lang="en-US" dirty="0"/>
              <a:t> – Number of dependents covered by insurance.</a:t>
            </a:r>
          </a:p>
          <a:p>
            <a:pPr>
              <a:buFont typeface="Arial" panose="020B0604020202020204" pitchFamily="34" charset="0"/>
              <a:buChar char="•"/>
            </a:pPr>
            <a:r>
              <a:rPr lang="en-US" b="1" dirty="0"/>
              <a:t>Smoker</a:t>
            </a:r>
            <a:r>
              <a:rPr lang="en-US" dirty="0"/>
              <a:t> – Whether the person smokes or not.</a:t>
            </a:r>
          </a:p>
          <a:p>
            <a:pPr>
              <a:buFont typeface="Arial" panose="020B0604020202020204" pitchFamily="34" charset="0"/>
              <a:buChar char="•"/>
            </a:pPr>
            <a:r>
              <a:rPr lang="en-US" b="1" dirty="0"/>
              <a:t>Region</a:t>
            </a:r>
            <a:r>
              <a:rPr lang="en-US" dirty="0"/>
              <a:t> – The geographic location in the U.S.</a:t>
            </a:r>
          </a:p>
          <a:p>
            <a:pPr>
              <a:buFont typeface="Arial" panose="020B0604020202020204" pitchFamily="34" charset="0"/>
              <a:buChar char="•"/>
            </a:pPr>
            <a:r>
              <a:rPr lang="en-US" b="1" dirty="0"/>
              <a:t>Charges</a:t>
            </a:r>
            <a:r>
              <a:rPr lang="en-US" dirty="0"/>
              <a:t> – The actual medical costs billed by insurance (this is our target variable to predict).</a:t>
            </a:r>
          </a:p>
          <a:p>
            <a:pPr>
              <a:buFont typeface="Arial" panose="020B0604020202020204" pitchFamily="34" charset="0"/>
              <a:buNone/>
            </a:pPr>
            <a:r>
              <a:rPr lang="en-US" dirty="0"/>
              <a:t>These features provide a rich source of information that can significantly influence medical insurance costs. The target variable, 'charges,' represents the individual medical costs billed by health insurance. Understanding these features helps us build a more accurate and interpretable model.</a:t>
            </a:r>
          </a:p>
          <a:p>
            <a:endParaRPr lang="en-US" dirty="0"/>
          </a:p>
          <a:p>
            <a:endParaRPr lang="en-US" dirty="0"/>
          </a:p>
        </p:txBody>
      </p:sp>
      <p:sp>
        <p:nvSpPr>
          <p:cNvPr id="4" name="Slide Number Placeholder 3"/>
          <p:cNvSpPr>
            <a:spLocks noGrp="1"/>
          </p:cNvSpPr>
          <p:nvPr>
            <p:ph type="sldNum" sz="quarter" idx="5"/>
          </p:nvPr>
        </p:nvSpPr>
        <p:spPr/>
        <p:txBody>
          <a:bodyPr/>
          <a:lstStyle/>
          <a:p>
            <a:fld id="{90DE74F8-DF67-4730-BBE8-040046616733}" type="slidenum">
              <a:rPr lang="en-US" smtClean="0"/>
              <a:t>6</a:t>
            </a:fld>
            <a:endParaRPr lang="en-US"/>
          </a:p>
        </p:txBody>
      </p:sp>
    </p:spTree>
    <p:extLst>
      <p:ext uri="{BB962C8B-B14F-4D97-AF65-F5344CB8AC3E}">
        <p14:creationId xmlns:p14="http://schemas.microsoft.com/office/powerpoint/2010/main" val="1610158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Visualizing the data distribution is an essential step in understanding the relationships between different features and the target variable. For instance, one notable relationship is between smoking status and medical costs. Our visualizations showed that Smokers, on average, have </a:t>
            </a:r>
            <a:r>
              <a:rPr lang="en-US" b="1" dirty="0"/>
              <a:t>much higher</a:t>
            </a:r>
            <a:r>
              <a:rPr lang="en-US" dirty="0"/>
              <a:t> medical charges compared to non-smokers. This makes sense because smoking is linked to various health risks like lung disease and heart conditions, leading to higher medical expenses.</a:t>
            </a:r>
          </a:p>
          <a:p>
            <a:br>
              <a:rPr lang="en-US" dirty="0"/>
            </a:br>
            <a:endParaRPr lang="en-US" dirty="0"/>
          </a:p>
        </p:txBody>
      </p:sp>
      <p:sp>
        <p:nvSpPr>
          <p:cNvPr id="4" name="Slide Number Placeholder 3"/>
          <p:cNvSpPr>
            <a:spLocks noGrp="1"/>
          </p:cNvSpPr>
          <p:nvPr>
            <p:ph type="sldNum" sz="quarter" idx="5"/>
          </p:nvPr>
        </p:nvSpPr>
        <p:spPr/>
        <p:txBody>
          <a:bodyPr/>
          <a:lstStyle/>
          <a:p>
            <a:fld id="{90DE74F8-DF67-4730-BBE8-040046616733}" type="slidenum">
              <a:rPr lang="en-US" smtClean="0"/>
              <a:t>7</a:t>
            </a:fld>
            <a:endParaRPr lang="en-US"/>
          </a:p>
        </p:txBody>
      </p:sp>
    </p:spTree>
    <p:extLst>
      <p:ext uri="{BB962C8B-B14F-4D97-AF65-F5344CB8AC3E}">
        <p14:creationId xmlns:p14="http://schemas.microsoft.com/office/powerpoint/2010/main" val="3649553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98210-C81D-8A28-9DF5-36A169CC68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4E4DE0-99D5-C731-4B67-FC9F107B6F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37C6C9-8A59-B172-02D0-EC6421C4680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prepare the data for modeling, we needed to convert categorical features into numerical representations. We achieved this using One-Hot Encoding, which transforms categorical variables into binary columns. For example, the 'sex' feature was converted into '</a:t>
            </a:r>
            <a:r>
              <a:rPr lang="en-US" dirty="0" err="1"/>
              <a:t>sex_male</a:t>
            </a:r>
            <a:r>
              <a:rPr lang="en-US" dirty="0"/>
              <a:t>' and '</a:t>
            </a:r>
            <a:r>
              <a:rPr lang="en-US" dirty="0" err="1"/>
              <a:t>sex_female</a:t>
            </a:r>
            <a:r>
              <a:rPr lang="en-US" dirty="0"/>
              <a:t>' columns. This step ensures that our machine learning algorithm can effectively utilize these features without any confusion.</a:t>
            </a:r>
          </a:p>
        </p:txBody>
      </p:sp>
      <p:sp>
        <p:nvSpPr>
          <p:cNvPr id="4" name="Slide Number Placeholder 3">
            <a:extLst>
              <a:ext uri="{FF2B5EF4-FFF2-40B4-BE49-F238E27FC236}">
                <a16:creationId xmlns:a16="http://schemas.microsoft.com/office/drawing/2014/main" id="{8C66BDCE-2D81-76C6-5FAB-A0C5B8C403C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DE74F8-DF67-4730-BBE8-040046616733}"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08919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Scaling numerical features is another critical preprocessing step. We used </a:t>
            </a:r>
            <a:r>
              <a:rPr lang="en-US" dirty="0" err="1"/>
              <a:t>StandardScaler</a:t>
            </a:r>
            <a:r>
              <a:rPr lang="en-US" dirty="0"/>
              <a:t> to scale features such as age, BMI, and the number of children. Scaling ensures that features with different scales do not disproportionately influence the model, leading to more accurate predictions. It's important to fit the scaler on the training data only to prevent data leakage and ensure the model generalizes well to new data.</a:t>
            </a:r>
          </a:p>
          <a:p>
            <a:endParaRPr lang="en-US" dirty="0"/>
          </a:p>
        </p:txBody>
      </p:sp>
      <p:sp>
        <p:nvSpPr>
          <p:cNvPr id="4" name="Slide Number Placeholder 3"/>
          <p:cNvSpPr>
            <a:spLocks noGrp="1"/>
          </p:cNvSpPr>
          <p:nvPr>
            <p:ph type="sldNum" sz="quarter" idx="5"/>
          </p:nvPr>
        </p:nvSpPr>
        <p:spPr/>
        <p:txBody>
          <a:bodyPr/>
          <a:lstStyle/>
          <a:p>
            <a:fld id="{90DE74F8-DF67-4730-BBE8-040046616733}" type="slidenum">
              <a:rPr lang="en-US" smtClean="0"/>
              <a:t>9</a:t>
            </a:fld>
            <a:endParaRPr lang="en-US"/>
          </a:p>
        </p:txBody>
      </p:sp>
    </p:spTree>
    <p:extLst>
      <p:ext uri="{BB962C8B-B14F-4D97-AF65-F5344CB8AC3E}">
        <p14:creationId xmlns:p14="http://schemas.microsoft.com/office/powerpoint/2010/main" val="1296423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3587D-3404-22F4-928A-7942EE9494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346A06-BD5F-CA9C-056F-C0D7D8CE72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DF00F0-0028-8DFB-5AB5-3E471AA7E38F}"/>
              </a:ext>
            </a:extLst>
          </p:cNvPr>
          <p:cNvSpPr>
            <a:spLocks noGrp="1"/>
          </p:cNvSpPr>
          <p:nvPr>
            <p:ph type="dt" sz="half" idx="10"/>
          </p:nvPr>
        </p:nvSpPr>
        <p:spPr/>
        <p:txBody>
          <a:bodyPr/>
          <a:lstStyle/>
          <a:p>
            <a:fld id="{D12023EB-F782-40C9-9D52-F9196ABCA87F}" type="datetimeFigureOut">
              <a:rPr lang="en-US" smtClean="0"/>
              <a:t>3/13/2025</a:t>
            </a:fld>
            <a:endParaRPr lang="en-US"/>
          </a:p>
        </p:txBody>
      </p:sp>
      <p:sp>
        <p:nvSpPr>
          <p:cNvPr id="5" name="Footer Placeholder 4">
            <a:extLst>
              <a:ext uri="{FF2B5EF4-FFF2-40B4-BE49-F238E27FC236}">
                <a16:creationId xmlns:a16="http://schemas.microsoft.com/office/drawing/2014/main" id="{C6BDD1BD-EFEB-4A23-F06D-EAFF3DB0C6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D342B-7703-7637-E94A-AF642A46DDFE}"/>
              </a:ext>
            </a:extLst>
          </p:cNvPr>
          <p:cNvSpPr>
            <a:spLocks noGrp="1"/>
          </p:cNvSpPr>
          <p:nvPr>
            <p:ph type="sldNum" sz="quarter" idx="12"/>
          </p:nvPr>
        </p:nvSpPr>
        <p:spPr/>
        <p:txBody>
          <a:bodyPr/>
          <a:lstStyle/>
          <a:p>
            <a:fld id="{C9699B98-EF77-43C3-A209-359A5314EC11}" type="slidenum">
              <a:rPr lang="en-US" smtClean="0"/>
              <a:t>‹#›</a:t>
            </a:fld>
            <a:endParaRPr lang="en-US"/>
          </a:p>
        </p:txBody>
      </p:sp>
    </p:spTree>
    <p:extLst>
      <p:ext uri="{BB962C8B-B14F-4D97-AF65-F5344CB8AC3E}">
        <p14:creationId xmlns:p14="http://schemas.microsoft.com/office/powerpoint/2010/main" val="279216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B6A72-10D1-26A5-FB86-1512DEEB8A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413FD7-A0C2-51A8-230C-2F8A54B1BE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D560A0-AA17-AA83-FCE8-5E2B10F720D3}"/>
              </a:ext>
            </a:extLst>
          </p:cNvPr>
          <p:cNvSpPr>
            <a:spLocks noGrp="1"/>
          </p:cNvSpPr>
          <p:nvPr>
            <p:ph type="dt" sz="half" idx="10"/>
          </p:nvPr>
        </p:nvSpPr>
        <p:spPr/>
        <p:txBody>
          <a:bodyPr/>
          <a:lstStyle/>
          <a:p>
            <a:fld id="{D12023EB-F782-40C9-9D52-F9196ABCA87F}" type="datetimeFigureOut">
              <a:rPr lang="en-US" smtClean="0"/>
              <a:t>3/13/2025</a:t>
            </a:fld>
            <a:endParaRPr lang="en-US"/>
          </a:p>
        </p:txBody>
      </p:sp>
      <p:sp>
        <p:nvSpPr>
          <p:cNvPr id="5" name="Footer Placeholder 4">
            <a:extLst>
              <a:ext uri="{FF2B5EF4-FFF2-40B4-BE49-F238E27FC236}">
                <a16:creationId xmlns:a16="http://schemas.microsoft.com/office/drawing/2014/main" id="{76AB9389-1CD2-C135-AE95-2F84ABF94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DDD5CD-3558-0507-9389-BFD0B69F85D7}"/>
              </a:ext>
            </a:extLst>
          </p:cNvPr>
          <p:cNvSpPr>
            <a:spLocks noGrp="1"/>
          </p:cNvSpPr>
          <p:nvPr>
            <p:ph type="sldNum" sz="quarter" idx="12"/>
          </p:nvPr>
        </p:nvSpPr>
        <p:spPr/>
        <p:txBody>
          <a:bodyPr/>
          <a:lstStyle/>
          <a:p>
            <a:fld id="{C9699B98-EF77-43C3-A209-359A5314EC11}" type="slidenum">
              <a:rPr lang="en-US" smtClean="0"/>
              <a:t>‹#›</a:t>
            </a:fld>
            <a:endParaRPr lang="en-US"/>
          </a:p>
        </p:txBody>
      </p:sp>
    </p:spTree>
    <p:extLst>
      <p:ext uri="{BB962C8B-B14F-4D97-AF65-F5344CB8AC3E}">
        <p14:creationId xmlns:p14="http://schemas.microsoft.com/office/powerpoint/2010/main" val="162530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B49C2C-689E-B10B-73D5-A1FC69EF4A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9088C3-A503-F5F1-23BD-62843BEF42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3B2FAA-5AFD-A577-FB7E-122734EB243F}"/>
              </a:ext>
            </a:extLst>
          </p:cNvPr>
          <p:cNvSpPr>
            <a:spLocks noGrp="1"/>
          </p:cNvSpPr>
          <p:nvPr>
            <p:ph type="dt" sz="half" idx="10"/>
          </p:nvPr>
        </p:nvSpPr>
        <p:spPr/>
        <p:txBody>
          <a:bodyPr/>
          <a:lstStyle/>
          <a:p>
            <a:fld id="{D12023EB-F782-40C9-9D52-F9196ABCA87F}" type="datetimeFigureOut">
              <a:rPr lang="en-US" smtClean="0"/>
              <a:t>3/13/2025</a:t>
            </a:fld>
            <a:endParaRPr lang="en-US"/>
          </a:p>
        </p:txBody>
      </p:sp>
      <p:sp>
        <p:nvSpPr>
          <p:cNvPr id="5" name="Footer Placeholder 4">
            <a:extLst>
              <a:ext uri="{FF2B5EF4-FFF2-40B4-BE49-F238E27FC236}">
                <a16:creationId xmlns:a16="http://schemas.microsoft.com/office/drawing/2014/main" id="{4452D281-914E-D68E-DA24-A1E26F7343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B99456-BD8B-B373-611E-957F81E7D1BD}"/>
              </a:ext>
            </a:extLst>
          </p:cNvPr>
          <p:cNvSpPr>
            <a:spLocks noGrp="1"/>
          </p:cNvSpPr>
          <p:nvPr>
            <p:ph type="sldNum" sz="quarter" idx="12"/>
          </p:nvPr>
        </p:nvSpPr>
        <p:spPr/>
        <p:txBody>
          <a:bodyPr/>
          <a:lstStyle/>
          <a:p>
            <a:fld id="{C9699B98-EF77-43C3-A209-359A5314EC11}" type="slidenum">
              <a:rPr lang="en-US" smtClean="0"/>
              <a:t>‹#›</a:t>
            </a:fld>
            <a:endParaRPr lang="en-US"/>
          </a:p>
        </p:txBody>
      </p:sp>
    </p:spTree>
    <p:extLst>
      <p:ext uri="{BB962C8B-B14F-4D97-AF65-F5344CB8AC3E}">
        <p14:creationId xmlns:p14="http://schemas.microsoft.com/office/powerpoint/2010/main" val="350960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BA216-586D-0AF9-20D1-629BEB3C2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2EEC4F-6694-C312-6673-BA22432035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0D5EA-1291-2D92-B68E-74C91BBD8A7E}"/>
              </a:ext>
            </a:extLst>
          </p:cNvPr>
          <p:cNvSpPr>
            <a:spLocks noGrp="1"/>
          </p:cNvSpPr>
          <p:nvPr>
            <p:ph type="dt" sz="half" idx="10"/>
          </p:nvPr>
        </p:nvSpPr>
        <p:spPr/>
        <p:txBody>
          <a:bodyPr/>
          <a:lstStyle/>
          <a:p>
            <a:fld id="{D12023EB-F782-40C9-9D52-F9196ABCA87F}" type="datetimeFigureOut">
              <a:rPr lang="en-US" smtClean="0"/>
              <a:t>3/13/2025</a:t>
            </a:fld>
            <a:endParaRPr lang="en-US"/>
          </a:p>
        </p:txBody>
      </p:sp>
      <p:sp>
        <p:nvSpPr>
          <p:cNvPr id="5" name="Footer Placeholder 4">
            <a:extLst>
              <a:ext uri="{FF2B5EF4-FFF2-40B4-BE49-F238E27FC236}">
                <a16:creationId xmlns:a16="http://schemas.microsoft.com/office/drawing/2014/main" id="{82F712A8-B323-0BF0-3240-2A4FD484F6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56755-97B3-8178-00A0-74F0ED5DFDF7}"/>
              </a:ext>
            </a:extLst>
          </p:cNvPr>
          <p:cNvSpPr>
            <a:spLocks noGrp="1"/>
          </p:cNvSpPr>
          <p:nvPr>
            <p:ph type="sldNum" sz="quarter" idx="12"/>
          </p:nvPr>
        </p:nvSpPr>
        <p:spPr/>
        <p:txBody>
          <a:bodyPr/>
          <a:lstStyle/>
          <a:p>
            <a:fld id="{C9699B98-EF77-43C3-A209-359A5314EC11}" type="slidenum">
              <a:rPr lang="en-US" smtClean="0"/>
              <a:t>‹#›</a:t>
            </a:fld>
            <a:endParaRPr lang="en-US"/>
          </a:p>
        </p:txBody>
      </p:sp>
    </p:spTree>
    <p:extLst>
      <p:ext uri="{BB962C8B-B14F-4D97-AF65-F5344CB8AC3E}">
        <p14:creationId xmlns:p14="http://schemas.microsoft.com/office/powerpoint/2010/main" val="2497278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04801-E1CB-1341-A52B-645276255A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EA68A3-4EA8-BFD4-97CD-DABC4A846EB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939EF-966A-653A-7FB2-BE530A516837}"/>
              </a:ext>
            </a:extLst>
          </p:cNvPr>
          <p:cNvSpPr>
            <a:spLocks noGrp="1"/>
          </p:cNvSpPr>
          <p:nvPr>
            <p:ph type="dt" sz="half" idx="10"/>
          </p:nvPr>
        </p:nvSpPr>
        <p:spPr/>
        <p:txBody>
          <a:bodyPr/>
          <a:lstStyle/>
          <a:p>
            <a:fld id="{D12023EB-F782-40C9-9D52-F9196ABCA87F}" type="datetimeFigureOut">
              <a:rPr lang="en-US" smtClean="0"/>
              <a:t>3/13/2025</a:t>
            </a:fld>
            <a:endParaRPr lang="en-US"/>
          </a:p>
        </p:txBody>
      </p:sp>
      <p:sp>
        <p:nvSpPr>
          <p:cNvPr id="5" name="Footer Placeholder 4">
            <a:extLst>
              <a:ext uri="{FF2B5EF4-FFF2-40B4-BE49-F238E27FC236}">
                <a16:creationId xmlns:a16="http://schemas.microsoft.com/office/drawing/2014/main" id="{206B56A1-257B-707D-33B2-DA1D6673C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73521B-BEAA-A874-B63F-D9477CF027F9}"/>
              </a:ext>
            </a:extLst>
          </p:cNvPr>
          <p:cNvSpPr>
            <a:spLocks noGrp="1"/>
          </p:cNvSpPr>
          <p:nvPr>
            <p:ph type="sldNum" sz="quarter" idx="12"/>
          </p:nvPr>
        </p:nvSpPr>
        <p:spPr/>
        <p:txBody>
          <a:bodyPr/>
          <a:lstStyle/>
          <a:p>
            <a:fld id="{C9699B98-EF77-43C3-A209-359A5314EC11}" type="slidenum">
              <a:rPr lang="en-US" smtClean="0"/>
              <a:t>‹#›</a:t>
            </a:fld>
            <a:endParaRPr lang="en-US"/>
          </a:p>
        </p:txBody>
      </p:sp>
    </p:spTree>
    <p:extLst>
      <p:ext uri="{BB962C8B-B14F-4D97-AF65-F5344CB8AC3E}">
        <p14:creationId xmlns:p14="http://schemas.microsoft.com/office/powerpoint/2010/main" val="3104519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2E493-D128-73BD-456C-76E6F17D35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079FD5-4DE2-1DAC-C584-486499EC83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30946-F5FC-8499-F15E-C32F733EBE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BE57B0-F6F4-10B2-4634-D5938A8AE3C9}"/>
              </a:ext>
            </a:extLst>
          </p:cNvPr>
          <p:cNvSpPr>
            <a:spLocks noGrp="1"/>
          </p:cNvSpPr>
          <p:nvPr>
            <p:ph type="dt" sz="half" idx="10"/>
          </p:nvPr>
        </p:nvSpPr>
        <p:spPr/>
        <p:txBody>
          <a:bodyPr/>
          <a:lstStyle/>
          <a:p>
            <a:fld id="{D12023EB-F782-40C9-9D52-F9196ABCA87F}" type="datetimeFigureOut">
              <a:rPr lang="en-US" smtClean="0"/>
              <a:t>3/13/2025</a:t>
            </a:fld>
            <a:endParaRPr lang="en-US"/>
          </a:p>
        </p:txBody>
      </p:sp>
      <p:sp>
        <p:nvSpPr>
          <p:cNvPr id="6" name="Footer Placeholder 5">
            <a:extLst>
              <a:ext uri="{FF2B5EF4-FFF2-40B4-BE49-F238E27FC236}">
                <a16:creationId xmlns:a16="http://schemas.microsoft.com/office/drawing/2014/main" id="{6F480D1C-FD23-74CE-713A-780327A93C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052E06-0CEB-C641-449F-2A4A1CA88CFF}"/>
              </a:ext>
            </a:extLst>
          </p:cNvPr>
          <p:cNvSpPr>
            <a:spLocks noGrp="1"/>
          </p:cNvSpPr>
          <p:nvPr>
            <p:ph type="sldNum" sz="quarter" idx="12"/>
          </p:nvPr>
        </p:nvSpPr>
        <p:spPr/>
        <p:txBody>
          <a:bodyPr/>
          <a:lstStyle/>
          <a:p>
            <a:fld id="{C9699B98-EF77-43C3-A209-359A5314EC11}" type="slidenum">
              <a:rPr lang="en-US" smtClean="0"/>
              <a:t>‹#›</a:t>
            </a:fld>
            <a:endParaRPr lang="en-US"/>
          </a:p>
        </p:txBody>
      </p:sp>
    </p:spTree>
    <p:extLst>
      <p:ext uri="{BB962C8B-B14F-4D97-AF65-F5344CB8AC3E}">
        <p14:creationId xmlns:p14="http://schemas.microsoft.com/office/powerpoint/2010/main" val="3972624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C310-700B-AB00-84D4-BCD27655BE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126B76-1793-C492-A51D-F4C541360D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55EF6D-D21C-EB74-5415-D11B0329E5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C87A3A-DB57-4AC4-3351-2C92DA8D5E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ABB61B-09F2-7432-30D6-B274F3EF2E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22B0B1-418A-B96D-061B-24938AA3A499}"/>
              </a:ext>
            </a:extLst>
          </p:cNvPr>
          <p:cNvSpPr>
            <a:spLocks noGrp="1"/>
          </p:cNvSpPr>
          <p:nvPr>
            <p:ph type="dt" sz="half" idx="10"/>
          </p:nvPr>
        </p:nvSpPr>
        <p:spPr/>
        <p:txBody>
          <a:bodyPr/>
          <a:lstStyle/>
          <a:p>
            <a:fld id="{D12023EB-F782-40C9-9D52-F9196ABCA87F}" type="datetimeFigureOut">
              <a:rPr lang="en-US" smtClean="0"/>
              <a:t>3/13/2025</a:t>
            </a:fld>
            <a:endParaRPr lang="en-US"/>
          </a:p>
        </p:txBody>
      </p:sp>
      <p:sp>
        <p:nvSpPr>
          <p:cNvPr id="8" name="Footer Placeholder 7">
            <a:extLst>
              <a:ext uri="{FF2B5EF4-FFF2-40B4-BE49-F238E27FC236}">
                <a16:creationId xmlns:a16="http://schemas.microsoft.com/office/drawing/2014/main" id="{7F27A0C3-1B15-F534-2CFE-E88F949973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7A4E1E-6805-CEA3-C6F6-3A3E9B3E651F}"/>
              </a:ext>
            </a:extLst>
          </p:cNvPr>
          <p:cNvSpPr>
            <a:spLocks noGrp="1"/>
          </p:cNvSpPr>
          <p:nvPr>
            <p:ph type="sldNum" sz="quarter" idx="12"/>
          </p:nvPr>
        </p:nvSpPr>
        <p:spPr/>
        <p:txBody>
          <a:bodyPr/>
          <a:lstStyle/>
          <a:p>
            <a:fld id="{C9699B98-EF77-43C3-A209-359A5314EC11}" type="slidenum">
              <a:rPr lang="en-US" smtClean="0"/>
              <a:t>‹#›</a:t>
            </a:fld>
            <a:endParaRPr lang="en-US"/>
          </a:p>
        </p:txBody>
      </p:sp>
    </p:spTree>
    <p:extLst>
      <p:ext uri="{BB962C8B-B14F-4D97-AF65-F5344CB8AC3E}">
        <p14:creationId xmlns:p14="http://schemas.microsoft.com/office/powerpoint/2010/main" val="3044943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8898-CA9B-2650-F08E-829EF4297C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1CC83A-6A7B-F241-7695-C345A6D2C1E1}"/>
              </a:ext>
            </a:extLst>
          </p:cNvPr>
          <p:cNvSpPr>
            <a:spLocks noGrp="1"/>
          </p:cNvSpPr>
          <p:nvPr>
            <p:ph type="dt" sz="half" idx="10"/>
          </p:nvPr>
        </p:nvSpPr>
        <p:spPr/>
        <p:txBody>
          <a:bodyPr/>
          <a:lstStyle/>
          <a:p>
            <a:fld id="{D12023EB-F782-40C9-9D52-F9196ABCA87F}" type="datetimeFigureOut">
              <a:rPr lang="en-US" smtClean="0"/>
              <a:t>3/13/2025</a:t>
            </a:fld>
            <a:endParaRPr lang="en-US"/>
          </a:p>
        </p:txBody>
      </p:sp>
      <p:sp>
        <p:nvSpPr>
          <p:cNvPr id="4" name="Footer Placeholder 3">
            <a:extLst>
              <a:ext uri="{FF2B5EF4-FFF2-40B4-BE49-F238E27FC236}">
                <a16:creationId xmlns:a16="http://schemas.microsoft.com/office/drawing/2014/main" id="{B6078CE8-C9A9-07AD-7560-B48EF560CD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AC6B28-52F4-3E0A-0593-1701FEF26121}"/>
              </a:ext>
            </a:extLst>
          </p:cNvPr>
          <p:cNvSpPr>
            <a:spLocks noGrp="1"/>
          </p:cNvSpPr>
          <p:nvPr>
            <p:ph type="sldNum" sz="quarter" idx="12"/>
          </p:nvPr>
        </p:nvSpPr>
        <p:spPr/>
        <p:txBody>
          <a:bodyPr/>
          <a:lstStyle/>
          <a:p>
            <a:fld id="{C9699B98-EF77-43C3-A209-359A5314EC11}" type="slidenum">
              <a:rPr lang="en-US" smtClean="0"/>
              <a:t>‹#›</a:t>
            </a:fld>
            <a:endParaRPr lang="en-US"/>
          </a:p>
        </p:txBody>
      </p:sp>
    </p:spTree>
    <p:extLst>
      <p:ext uri="{BB962C8B-B14F-4D97-AF65-F5344CB8AC3E}">
        <p14:creationId xmlns:p14="http://schemas.microsoft.com/office/powerpoint/2010/main" val="1860274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FDB521-1FB5-8097-F2C3-373E43E8B669}"/>
              </a:ext>
            </a:extLst>
          </p:cNvPr>
          <p:cNvSpPr>
            <a:spLocks noGrp="1"/>
          </p:cNvSpPr>
          <p:nvPr>
            <p:ph type="dt" sz="half" idx="10"/>
          </p:nvPr>
        </p:nvSpPr>
        <p:spPr/>
        <p:txBody>
          <a:bodyPr/>
          <a:lstStyle/>
          <a:p>
            <a:fld id="{D12023EB-F782-40C9-9D52-F9196ABCA87F}" type="datetimeFigureOut">
              <a:rPr lang="en-US" smtClean="0"/>
              <a:t>3/13/2025</a:t>
            </a:fld>
            <a:endParaRPr lang="en-US"/>
          </a:p>
        </p:txBody>
      </p:sp>
      <p:sp>
        <p:nvSpPr>
          <p:cNvPr id="3" name="Footer Placeholder 2">
            <a:extLst>
              <a:ext uri="{FF2B5EF4-FFF2-40B4-BE49-F238E27FC236}">
                <a16:creationId xmlns:a16="http://schemas.microsoft.com/office/drawing/2014/main" id="{512C164A-B8D3-16D3-EEA1-1D6B3BF54B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400CAB-BCE7-5EB8-410A-07DD3C44ABB6}"/>
              </a:ext>
            </a:extLst>
          </p:cNvPr>
          <p:cNvSpPr>
            <a:spLocks noGrp="1"/>
          </p:cNvSpPr>
          <p:nvPr>
            <p:ph type="sldNum" sz="quarter" idx="12"/>
          </p:nvPr>
        </p:nvSpPr>
        <p:spPr/>
        <p:txBody>
          <a:bodyPr/>
          <a:lstStyle/>
          <a:p>
            <a:fld id="{C9699B98-EF77-43C3-A209-359A5314EC11}" type="slidenum">
              <a:rPr lang="en-US" smtClean="0"/>
              <a:t>‹#›</a:t>
            </a:fld>
            <a:endParaRPr lang="en-US"/>
          </a:p>
        </p:txBody>
      </p:sp>
    </p:spTree>
    <p:extLst>
      <p:ext uri="{BB962C8B-B14F-4D97-AF65-F5344CB8AC3E}">
        <p14:creationId xmlns:p14="http://schemas.microsoft.com/office/powerpoint/2010/main" val="71279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71F4-5F76-FCD5-5AFB-0CDC4689C1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51D351-8517-6DE3-4AE0-309C79ECAC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CE152F-0DFF-F1BA-6701-DBB7F776A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E4FAD4-71EC-9C5F-4842-890D65CF82F9}"/>
              </a:ext>
            </a:extLst>
          </p:cNvPr>
          <p:cNvSpPr>
            <a:spLocks noGrp="1"/>
          </p:cNvSpPr>
          <p:nvPr>
            <p:ph type="dt" sz="half" idx="10"/>
          </p:nvPr>
        </p:nvSpPr>
        <p:spPr/>
        <p:txBody>
          <a:bodyPr/>
          <a:lstStyle/>
          <a:p>
            <a:fld id="{D12023EB-F782-40C9-9D52-F9196ABCA87F}" type="datetimeFigureOut">
              <a:rPr lang="en-US" smtClean="0"/>
              <a:t>3/13/2025</a:t>
            </a:fld>
            <a:endParaRPr lang="en-US"/>
          </a:p>
        </p:txBody>
      </p:sp>
      <p:sp>
        <p:nvSpPr>
          <p:cNvPr id="6" name="Footer Placeholder 5">
            <a:extLst>
              <a:ext uri="{FF2B5EF4-FFF2-40B4-BE49-F238E27FC236}">
                <a16:creationId xmlns:a16="http://schemas.microsoft.com/office/drawing/2014/main" id="{BA7ECAC1-8FA3-E91E-E77F-9809F98C12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26CE64-B3DD-A0F2-D655-E17F5A743C4A}"/>
              </a:ext>
            </a:extLst>
          </p:cNvPr>
          <p:cNvSpPr>
            <a:spLocks noGrp="1"/>
          </p:cNvSpPr>
          <p:nvPr>
            <p:ph type="sldNum" sz="quarter" idx="12"/>
          </p:nvPr>
        </p:nvSpPr>
        <p:spPr/>
        <p:txBody>
          <a:bodyPr/>
          <a:lstStyle/>
          <a:p>
            <a:fld id="{C9699B98-EF77-43C3-A209-359A5314EC11}" type="slidenum">
              <a:rPr lang="en-US" smtClean="0"/>
              <a:t>‹#›</a:t>
            </a:fld>
            <a:endParaRPr lang="en-US"/>
          </a:p>
        </p:txBody>
      </p:sp>
    </p:spTree>
    <p:extLst>
      <p:ext uri="{BB962C8B-B14F-4D97-AF65-F5344CB8AC3E}">
        <p14:creationId xmlns:p14="http://schemas.microsoft.com/office/powerpoint/2010/main" val="367011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7711A-0DF8-A110-94D7-30729C0769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9BA199-77C5-A31C-D461-55B3ECA544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A766D2-A127-EC43-8AAC-434398488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61CCC3-9213-8B78-E19F-70196C6AE0F6}"/>
              </a:ext>
            </a:extLst>
          </p:cNvPr>
          <p:cNvSpPr>
            <a:spLocks noGrp="1"/>
          </p:cNvSpPr>
          <p:nvPr>
            <p:ph type="dt" sz="half" idx="10"/>
          </p:nvPr>
        </p:nvSpPr>
        <p:spPr/>
        <p:txBody>
          <a:bodyPr/>
          <a:lstStyle/>
          <a:p>
            <a:fld id="{D12023EB-F782-40C9-9D52-F9196ABCA87F}" type="datetimeFigureOut">
              <a:rPr lang="en-US" smtClean="0"/>
              <a:t>3/13/2025</a:t>
            </a:fld>
            <a:endParaRPr lang="en-US"/>
          </a:p>
        </p:txBody>
      </p:sp>
      <p:sp>
        <p:nvSpPr>
          <p:cNvPr id="6" name="Footer Placeholder 5">
            <a:extLst>
              <a:ext uri="{FF2B5EF4-FFF2-40B4-BE49-F238E27FC236}">
                <a16:creationId xmlns:a16="http://schemas.microsoft.com/office/drawing/2014/main" id="{CEE60F39-26A6-D3B3-45C0-58049D988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D24C27-CFF4-B20F-5D6B-A6717D3521CA}"/>
              </a:ext>
            </a:extLst>
          </p:cNvPr>
          <p:cNvSpPr>
            <a:spLocks noGrp="1"/>
          </p:cNvSpPr>
          <p:nvPr>
            <p:ph type="sldNum" sz="quarter" idx="12"/>
          </p:nvPr>
        </p:nvSpPr>
        <p:spPr/>
        <p:txBody>
          <a:bodyPr/>
          <a:lstStyle/>
          <a:p>
            <a:fld id="{C9699B98-EF77-43C3-A209-359A5314EC11}" type="slidenum">
              <a:rPr lang="en-US" smtClean="0"/>
              <a:t>‹#›</a:t>
            </a:fld>
            <a:endParaRPr lang="en-US"/>
          </a:p>
        </p:txBody>
      </p:sp>
    </p:spTree>
    <p:extLst>
      <p:ext uri="{BB962C8B-B14F-4D97-AF65-F5344CB8AC3E}">
        <p14:creationId xmlns:p14="http://schemas.microsoft.com/office/powerpoint/2010/main" val="139451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DB00F4-70EE-96DA-55B4-7C5E8255B2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24D9D2-7FAA-A0E3-8A0F-736DBC52F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7B65B-F203-6FD9-5084-3FC05975E7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12023EB-F782-40C9-9D52-F9196ABCA87F}" type="datetimeFigureOut">
              <a:rPr lang="en-US" smtClean="0"/>
              <a:t>3/13/2025</a:t>
            </a:fld>
            <a:endParaRPr lang="en-US"/>
          </a:p>
        </p:txBody>
      </p:sp>
      <p:sp>
        <p:nvSpPr>
          <p:cNvPr id="5" name="Footer Placeholder 4">
            <a:extLst>
              <a:ext uri="{FF2B5EF4-FFF2-40B4-BE49-F238E27FC236}">
                <a16:creationId xmlns:a16="http://schemas.microsoft.com/office/drawing/2014/main" id="{F72D952A-46E8-9AE6-D256-D5CC8C033F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26C2F04-2BF5-D310-CA49-398E5B1ADF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699B98-EF77-43C3-A209-359A5314EC11}" type="slidenum">
              <a:rPr lang="en-US" smtClean="0"/>
              <a:t>‹#›</a:t>
            </a:fld>
            <a:endParaRPr lang="en-US"/>
          </a:p>
        </p:txBody>
      </p:sp>
    </p:spTree>
    <p:extLst>
      <p:ext uri="{BB962C8B-B14F-4D97-AF65-F5344CB8AC3E}">
        <p14:creationId xmlns:p14="http://schemas.microsoft.com/office/powerpoint/2010/main" val="2125060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59911D-34B3-CEEB-5ADB-124A8028217B}"/>
              </a:ext>
            </a:extLst>
          </p:cNvPr>
          <p:cNvSpPr>
            <a:spLocks noGrp="1"/>
          </p:cNvSpPr>
          <p:nvPr>
            <p:ph type="ctrTitle"/>
          </p:nvPr>
        </p:nvSpPr>
        <p:spPr>
          <a:xfrm>
            <a:off x="2026693" y="1030406"/>
            <a:ext cx="8147713" cy="3081242"/>
          </a:xfrm>
        </p:spPr>
        <p:txBody>
          <a:bodyPr anchor="ctr">
            <a:normAutofit/>
          </a:bodyPr>
          <a:lstStyle/>
          <a:p>
            <a:r>
              <a:rPr lang="en-US" sz="4800" i="0" dirty="0">
                <a:solidFill>
                  <a:schemeClr val="bg1"/>
                </a:solidFill>
                <a:effectLst/>
                <a:latin typeface="Google Sans Text"/>
              </a:rPr>
              <a:t>Predicting Medical Insurance Costs with Machine Learning</a:t>
            </a:r>
            <a:endParaRPr lang="en-US" sz="4800" dirty="0">
              <a:solidFill>
                <a:schemeClr val="bg1"/>
              </a:solidFill>
            </a:endParaRPr>
          </a:p>
        </p:txBody>
      </p:sp>
      <p:sp>
        <p:nvSpPr>
          <p:cNvPr id="3" name="Subtitle 2">
            <a:extLst>
              <a:ext uri="{FF2B5EF4-FFF2-40B4-BE49-F238E27FC236}">
                <a16:creationId xmlns:a16="http://schemas.microsoft.com/office/drawing/2014/main" id="{6066E71B-6B16-D441-2860-756DB8DD8B84}"/>
              </a:ext>
            </a:extLst>
          </p:cNvPr>
          <p:cNvSpPr>
            <a:spLocks noGrp="1"/>
          </p:cNvSpPr>
          <p:nvPr>
            <p:ph type="subTitle" idx="1"/>
          </p:nvPr>
        </p:nvSpPr>
        <p:spPr>
          <a:xfrm>
            <a:off x="1559943" y="5171093"/>
            <a:ext cx="9078628" cy="860620"/>
          </a:xfrm>
        </p:spPr>
        <p:txBody>
          <a:bodyPr anchor="ctr">
            <a:normAutofit lnSpcReduction="10000"/>
          </a:bodyPr>
          <a:lstStyle/>
          <a:p>
            <a:r>
              <a:rPr lang="en-US" dirty="0">
                <a:solidFill>
                  <a:schemeClr val="bg1"/>
                </a:solidFill>
              </a:rPr>
              <a:t>Atoosa Ebrahimabadi</a:t>
            </a:r>
          </a:p>
          <a:p>
            <a:r>
              <a:rPr lang="en-US" dirty="0">
                <a:solidFill>
                  <a:schemeClr val="bg1"/>
                </a:solidFill>
              </a:rPr>
              <a:t>University of </a:t>
            </a:r>
            <a:r>
              <a:rPr lang="en-US" dirty="0" err="1">
                <a:solidFill>
                  <a:schemeClr val="bg1"/>
                </a:solidFill>
              </a:rPr>
              <a:t>genova</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389344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D6DACC-FFB9-CF8D-878A-E9234D6659FE}"/>
            </a:ext>
          </a:extLst>
        </p:cNvPr>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D2435E-6253-CC92-0154-B177375D2960}"/>
              </a:ext>
            </a:extLst>
          </p:cNvPr>
          <p:cNvSpPr>
            <a:spLocks noGrp="1"/>
          </p:cNvSpPr>
          <p:nvPr>
            <p:ph type="title"/>
          </p:nvPr>
        </p:nvSpPr>
        <p:spPr>
          <a:xfrm>
            <a:off x="1136397" y="502021"/>
            <a:ext cx="9688296" cy="1642969"/>
          </a:xfrm>
        </p:spPr>
        <p:txBody>
          <a:bodyPr anchor="b">
            <a:normAutofit/>
          </a:bodyPr>
          <a:lstStyle/>
          <a:p>
            <a:r>
              <a:rPr lang="en-US" sz="4000" b="0" i="0">
                <a:effectLst/>
                <a:latin typeface="Google Sans Text"/>
              </a:rPr>
              <a:t>Hyperparameter Tuning with GridSearchCV</a:t>
            </a:r>
            <a:endParaRPr lang="en-US" sz="4000"/>
          </a:p>
        </p:txBody>
      </p:sp>
      <p:sp>
        <p:nvSpPr>
          <p:cNvPr id="4" name="Content Placeholder 3">
            <a:extLst>
              <a:ext uri="{FF2B5EF4-FFF2-40B4-BE49-F238E27FC236}">
                <a16:creationId xmlns:a16="http://schemas.microsoft.com/office/drawing/2014/main" id="{4D6A3F1F-117C-03D5-9CAC-431F4BE8AFC7}"/>
              </a:ext>
            </a:extLst>
          </p:cNvPr>
          <p:cNvSpPr>
            <a:spLocks noGrp="1"/>
          </p:cNvSpPr>
          <p:nvPr>
            <p:ph idx="1"/>
          </p:nvPr>
        </p:nvSpPr>
        <p:spPr>
          <a:xfrm>
            <a:off x="1136397" y="2418409"/>
            <a:ext cx="9688296" cy="3454358"/>
          </a:xfrm>
        </p:spPr>
        <p:txBody>
          <a:bodyPr anchor="t">
            <a:normAutofit/>
          </a:bodyPr>
          <a:lstStyle/>
          <a:p>
            <a:pPr>
              <a:spcAft>
                <a:spcPts val="225"/>
              </a:spcAft>
              <a:buFont typeface="Arial" panose="020B0604020202020204" pitchFamily="34" charset="0"/>
              <a:buChar char="•"/>
            </a:pPr>
            <a:r>
              <a:rPr lang="en-US" sz="1800" dirty="0">
                <a:solidFill>
                  <a:schemeClr val="tx2"/>
                </a:solidFill>
                <a:latin typeface="Aptos (Body)"/>
              </a:rPr>
              <a:t>I fine-tuned the Random Forest model using </a:t>
            </a:r>
            <a:r>
              <a:rPr lang="en-US" sz="1600" i="1" dirty="0" err="1">
                <a:solidFill>
                  <a:schemeClr val="tx2"/>
                </a:solidFill>
                <a:latin typeface="Aptos (Body)"/>
              </a:rPr>
              <a:t>GridSearchCV</a:t>
            </a:r>
            <a:r>
              <a:rPr lang="en-US" sz="1800" dirty="0">
                <a:solidFill>
                  <a:schemeClr val="tx2"/>
                </a:solidFill>
                <a:latin typeface="Aptos (Body)"/>
              </a:rPr>
              <a:t>. The best parameters were selected on cross-validation, optimizing Mean Squared Error(MSE)</a:t>
            </a:r>
            <a:endParaRPr lang="en-US" sz="1800" b="0" i="0" dirty="0">
              <a:solidFill>
                <a:schemeClr val="tx2"/>
              </a:solidFill>
              <a:effectLst/>
              <a:latin typeface="Aptos (Body)"/>
            </a:endParaRPr>
          </a:p>
          <a:p>
            <a:pPr>
              <a:spcAft>
                <a:spcPts val="225"/>
              </a:spcAft>
              <a:buFont typeface="Arial" panose="020B0604020202020204" pitchFamily="34" charset="0"/>
              <a:buChar char="•"/>
            </a:pPr>
            <a:r>
              <a:rPr lang="en-US" sz="1800" b="0" i="0" dirty="0">
                <a:solidFill>
                  <a:schemeClr val="tx2"/>
                </a:solidFill>
                <a:effectLst/>
                <a:latin typeface="Aptos (Body)"/>
              </a:rPr>
              <a:t>Hyperparameters tuned: </a:t>
            </a:r>
          </a:p>
          <a:p>
            <a:pPr marL="0" indent="0">
              <a:spcAft>
                <a:spcPts val="225"/>
              </a:spcAft>
              <a:buNone/>
            </a:pPr>
            <a:r>
              <a:rPr lang="en-US" sz="1800" dirty="0">
                <a:solidFill>
                  <a:schemeClr val="tx2"/>
                </a:solidFill>
                <a:latin typeface="Aptos (Body)"/>
              </a:rPr>
              <a:t>           “</a:t>
            </a:r>
            <a:r>
              <a:rPr lang="en-US" sz="1800" b="0" i="0" dirty="0" err="1">
                <a:solidFill>
                  <a:schemeClr val="tx2"/>
                </a:solidFill>
                <a:effectLst/>
                <a:latin typeface="Aptos (Body)"/>
              </a:rPr>
              <a:t>n_estimators</a:t>
            </a:r>
            <a:r>
              <a:rPr lang="en-US" sz="1800" b="0" i="0" dirty="0">
                <a:solidFill>
                  <a:schemeClr val="tx2"/>
                </a:solidFill>
                <a:effectLst/>
                <a:latin typeface="Aptos (Body)"/>
              </a:rPr>
              <a:t>, </a:t>
            </a:r>
            <a:r>
              <a:rPr lang="en-US" sz="1800" b="0" i="0" dirty="0" err="1">
                <a:solidFill>
                  <a:schemeClr val="tx2"/>
                </a:solidFill>
                <a:effectLst/>
                <a:latin typeface="Aptos (Body)"/>
              </a:rPr>
              <a:t>max_depth</a:t>
            </a:r>
            <a:r>
              <a:rPr lang="en-US" sz="1800" b="0" i="0" dirty="0">
                <a:solidFill>
                  <a:schemeClr val="tx2"/>
                </a:solidFill>
                <a:effectLst/>
                <a:latin typeface="Aptos (Body)"/>
              </a:rPr>
              <a:t>, </a:t>
            </a:r>
            <a:r>
              <a:rPr lang="en-US" sz="1800" b="0" i="0" dirty="0" err="1">
                <a:solidFill>
                  <a:schemeClr val="tx2"/>
                </a:solidFill>
                <a:effectLst/>
                <a:latin typeface="Aptos (Body)"/>
              </a:rPr>
              <a:t>min_samples_split</a:t>
            </a:r>
            <a:r>
              <a:rPr lang="en-US" sz="1800" b="0" i="0" dirty="0">
                <a:solidFill>
                  <a:schemeClr val="tx2"/>
                </a:solidFill>
                <a:effectLst/>
                <a:latin typeface="Aptos (Body)"/>
              </a:rPr>
              <a:t>, </a:t>
            </a:r>
            <a:r>
              <a:rPr lang="en-US" sz="1800" b="0" i="0" dirty="0" err="1">
                <a:solidFill>
                  <a:schemeClr val="tx2"/>
                </a:solidFill>
                <a:effectLst/>
                <a:latin typeface="Aptos (Body)"/>
              </a:rPr>
              <a:t>min_samples_leaf</a:t>
            </a:r>
            <a:r>
              <a:rPr lang="en-US" sz="1800" dirty="0">
                <a:solidFill>
                  <a:schemeClr val="tx2"/>
                </a:solidFill>
                <a:latin typeface="Aptos (Body)"/>
              </a:rPr>
              <a:t>”</a:t>
            </a:r>
            <a:endParaRPr lang="en-US" sz="1800" b="0" i="0" dirty="0">
              <a:solidFill>
                <a:schemeClr val="tx2"/>
              </a:solidFill>
              <a:effectLst/>
              <a:latin typeface="Aptos (Body)"/>
            </a:endParaRPr>
          </a:p>
          <a:p>
            <a:pPr>
              <a:spcAft>
                <a:spcPts val="225"/>
              </a:spcAft>
              <a:buFont typeface="Arial" panose="020B0604020202020204" pitchFamily="34" charset="0"/>
              <a:buChar char="•"/>
            </a:pPr>
            <a:r>
              <a:rPr lang="en-US" sz="1800" b="0" i="0" dirty="0">
                <a:solidFill>
                  <a:schemeClr val="tx2"/>
                </a:solidFill>
                <a:effectLst/>
                <a:latin typeface="Aptos (Body)"/>
              </a:rPr>
              <a:t>Cross-validation (CV=3) was used to evaluate the performance of each hyperparameter combination.</a:t>
            </a:r>
          </a:p>
          <a:p>
            <a:pPr>
              <a:spcAft>
                <a:spcPts val="225"/>
              </a:spcAft>
              <a:buFont typeface="Arial" panose="020B0604020202020204" pitchFamily="34" charset="0"/>
              <a:buChar char="•"/>
            </a:pPr>
            <a:r>
              <a:rPr lang="en-US" sz="1800" b="0" i="0" dirty="0">
                <a:solidFill>
                  <a:schemeClr val="tx2"/>
                </a:solidFill>
                <a:effectLst/>
                <a:latin typeface="Aptos (Body)"/>
              </a:rPr>
              <a:t>Scoring metric: Negative Mean Squared Error (</a:t>
            </a:r>
            <a:r>
              <a:rPr lang="en-US" sz="1800" b="0" i="0" dirty="0" err="1">
                <a:solidFill>
                  <a:schemeClr val="tx2"/>
                </a:solidFill>
                <a:effectLst/>
                <a:latin typeface="Aptos (Body)"/>
              </a:rPr>
              <a:t>neg_mean_squared_error</a:t>
            </a:r>
            <a:r>
              <a:rPr lang="en-US" sz="1800" b="0" i="0" dirty="0">
                <a:solidFill>
                  <a:schemeClr val="tx2"/>
                </a:solidFill>
                <a:effectLst/>
                <a:latin typeface="Aptos (Body)"/>
              </a:rPr>
              <a:t>).</a:t>
            </a:r>
          </a:p>
        </p:txBody>
      </p:sp>
      <p:sp>
        <p:nvSpPr>
          <p:cNvPr id="42" name="Rectangle 4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2823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817D7E-0A34-8C92-EAB0-94B24D04EF61}"/>
            </a:ext>
          </a:extLst>
        </p:cNvPr>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C41B83-F107-2BB9-7F94-5E9A6142612C}"/>
              </a:ext>
            </a:extLst>
          </p:cNvPr>
          <p:cNvSpPr>
            <a:spLocks noGrp="1"/>
          </p:cNvSpPr>
          <p:nvPr>
            <p:ph type="title"/>
          </p:nvPr>
        </p:nvSpPr>
        <p:spPr>
          <a:xfrm>
            <a:off x="1136397" y="502021"/>
            <a:ext cx="9688296" cy="1642969"/>
          </a:xfrm>
        </p:spPr>
        <p:txBody>
          <a:bodyPr anchor="b">
            <a:normAutofit/>
          </a:bodyPr>
          <a:lstStyle/>
          <a:p>
            <a:r>
              <a:rPr lang="en-US" sz="4000" i="0" dirty="0">
                <a:solidFill>
                  <a:schemeClr val="tx2"/>
                </a:solidFill>
                <a:effectLst/>
                <a:latin typeface="Google Sans Text"/>
              </a:rPr>
              <a:t>Best Model Parameters (From </a:t>
            </a:r>
            <a:r>
              <a:rPr lang="en-US" sz="4000" i="0" dirty="0" err="1">
                <a:solidFill>
                  <a:schemeClr val="tx2"/>
                </a:solidFill>
                <a:effectLst/>
                <a:latin typeface="Google Sans Text"/>
              </a:rPr>
              <a:t>GridSearchCV</a:t>
            </a:r>
            <a:r>
              <a:rPr lang="en-US" sz="4000" i="0" dirty="0">
                <a:solidFill>
                  <a:schemeClr val="tx2"/>
                </a:solidFill>
                <a:effectLst/>
                <a:latin typeface="Google Sans Text"/>
              </a:rPr>
              <a:t>)</a:t>
            </a:r>
            <a:endParaRPr lang="en-US" sz="4000" dirty="0">
              <a:solidFill>
                <a:schemeClr val="tx2"/>
              </a:solidFill>
              <a:latin typeface="Google Sans Text"/>
            </a:endParaRPr>
          </a:p>
        </p:txBody>
      </p:sp>
      <p:sp>
        <p:nvSpPr>
          <p:cNvPr id="4" name="Content Placeholder 3">
            <a:extLst>
              <a:ext uri="{FF2B5EF4-FFF2-40B4-BE49-F238E27FC236}">
                <a16:creationId xmlns:a16="http://schemas.microsoft.com/office/drawing/2014/main" id="{F9A6010B-BC33-AE6F-C302-A606F8A7AEFD}"/>
              </a:ext>
            </a:extLst>
          </p:cNvPr>
          <p:cNvSpPr>
            <a:spLocks noGrp="1"/>
          </p:cNvSpPr>
          <p:nvPr>
            <p:ph idx="1"/>
          </p:nvPr>
        </p:nvSpPr>
        <p:spPr>
          <a:xfrm>
            <a:off x="1136397" y="2418409"/>
            <a:ext cx="9688296" cy="3454358"/>
          </a:xfrm>
        </p:spPr>
        <p:txBody>
          <a:bodyPr anchor="t">
            <a:normAutofit/>
          </a:bodyPr>
          <a:lstStyle/>
          <a:p>
            <a:pPr>
              <a:spcAft>
                <a:spcPts val="225"/>
              </a:spcAft>
            </a:pPr>
            <a:r>
              <a:rPr lang="en-US" sz="2000" b="0" i="0" dirty="0" err="1">
                <a:solidFill>
                  <a:schemeClr val="tx2"/>
                </a:solidFill>
              </a:rPr>
              <a:t>n_estimators</a:t>
            </a:r>
            <a:r>
              <a:rPr lang="en-US" sz="2000" b="0" i="0" dirty="0">
                <a:solidFill>
                  <a:schemeClr val="tx2"/>
                </a:solidFill>
              </a:rPr>
              <a:t>: </a:t>
            </a:r>
            <a:r>
              <a:rPr lang="en-US" sz="2000" b="0" dirty="0">
                <a:solidFill>
                  <a:schemeClr val="tx2"/>
                </a:solidFill>
              </a:rPr>
              <a:t>300</a:t>
            </a:r>
            <a:endParaRPr lang="en-US" sz="2000" dirty="0">
              <a:solidFill>
                <a:schemeClr val="tx2"/>
              </a:solidFill>
            </a:endParaRPr>
          </a:p>
          <a:p>
            <a:pPr>
              <a:spcAft>
                <a:spcPts val="225"/>
              </a:spcAft>
            </a:pPr>
            <a:r>
              <a:rPr lang="en-US" sz="2000" b="0" i="0" dirty="0" err="1">
                <a:solidFill>
                  <a:schemeClr val="tx2"/>
                </a:solidFill>
              </a:rPr>
              <a:t>max_depth</a:t>
            </a:r>
            <a:r>
              <a:rPr lang="en-US" sz="2000" b="0" i="0" dirty="0">
                <a:solidFill>
                  <a:schemeClr val="tx2"/>
                </a:solidFill>
              </a:rPr>
              <a:t>: </a:t>
            </a:r>
            <a:r>
              <a:rPr lang="en-US" sz="2000" b="0" dirty="0">
                <a:solidFill>
                  <a:schemeClr val="tx2"/>
                </a:solidFill>
              </a:rPr>
              <a:t>4</a:t>
            </a:r>
            <a:endParaRPr lang="en-US" sz="2000" dirty="0">
              <a:solidFill>
                <a:schemeClr val="tx2"/>
              </a:solidFill>
            </a:endParaRPr>
          </a:p>
          <a:p>
            <a:pPr>
              <a:spcAft>
                <a:spcPts val="225"/>
              </a:spcAft>
            </a:pPr>
            <a:r>
              <a:rPr lang="en-US" sz="2000" b="0" i="0" dirty="0" err="1">
                <a:solidFill>
                  <a:schemeClr val="tx2"/>
                </a:solidFill>
              </a:rPr>
              <a:t>min_samples_split</a:t>
            </a:r>
            <a:r>
              <a:rPr lang="en-US" sz="2000" b="0" i="0" dirty="0">
                <a:solidFill>
                  <a:schemeClr val="tx2"/>
                </a:solidFill>
              </a:rPr>
              <a:t>: </a:t>
            </a:r>
            <a:r>
              <a:rPr lang="en-US" sz="2000" b="0" dirty="0">
                <a:solidFill>
                  <a:schemeClr val="tx2"/>
                </a:solidFill>
              </a:rPr>
              <a:t>2</a:t>
            </a:r>
            <a:endParaRPr lang="en-US" sz="2000" dirty="0">
              <a:solidFill>
                <a:schemeClr val="tx2"/>
              </a:solidFill>
            </a:endParaRPr>
          </a:p>
          <a:p>
            <a:pPr>
              <a:spcAft>
                <a:spcPts val="225"/>
              </a:spcAft>
            </a:pPr>
            <a:r>
              <a:rPr lang="en-US" sz="2000" b="0" i="0" dirty="0" err="1">
                <a:solidFill>
                  <a:schemeClr val="tx2"/>
                </a:solidFill>
              </a:rPr>
              <a:t>min_samples_leaf</a:t>
            </a:r>
            <a:r>
              <a:rPr lang="en-US" sz="2000" b="0" i="0" dirty="0">
                <a:solidFill>
                  <a:schemeClr val="tx2"/>
                </a:solidFill>
              </a:rPr>
              <a:t>: </a:t>
            </a:r>
            <a:r>
              <a:rPr lang="en-US" sz="2000" b="0" dirty="0">
                <a:solidFill>
                  <a:schemeClr val="tx2"/>
                </a:solidFill>
              </a:rPr>
              <a:t>3</a:t>
            </a:r>
          </a:p>
          <a:p>
            <a:pPr marL="0" indent="0">
              <a:spcAft>
                <a:spcPts val="225"/>
              </a:spcAft>
              <a:buNone/>
            </a:pPr>
            <a:endParaRPr lang="en-US" sz="2000" b="0" dirty="0"/>
          </a:p>
          <a:p>
            <a:pPr marL="0" indent="0">
              <a:spcAft>
                <a:spcPts val="225"/>
              </a:spcAft>
              <a:buNone/>
            </a:pPr>
            <a:endParaRPr lang="en-US" sz="2000" dirty="0"/>
          </a:p>
        </p:txBody>
      </p:sp>
      <p:sp>
        <p:nvSpPr>
          <p:cNvPr id="42" name="Rectangle 4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3115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36355B-D470-5595-C522-220B10FDE395}"/>
              </a:ext>
            </a:extLst>
          </p:cNvPr>
          <p:cNvSpPr>
            <a:spLocks noGrp="1"/>
          </p:cNvSpPr>
          <p:nvPr>
            <p:ph type="title"/>
          </p:nvPr>
        </p:nvSpPr>
        <p:spPr>
          <a:xfrm>
            <a:off x="1371599" y="294538"/>
            <a:ext cx="9895951" cy="1033669"/>
          </a:xfrm>
        </p:spPr>
        <p:txBody>
          <a:bodyPr>
            <a:normAutofit/>
          </a:bodyPr>
          <a:lstStyle/>
          <a:p>
            <a:r>
              <a:rPr lang="en-US" sz="3600" b="0" i="0" dirty="0">
                <a:solidFill>
                  <a:schemeClr val="bg1"/>
                </a:solidFill>
                <a:effectLst/>
                <a:latin typeface="Google Sans Text"/>
              </a:rPr>
              <a:t>Model Evaluation: Results</a:t>
            </a:r>
            <a:endParaRPr lang="en-US" sz="4000" dirty="0">
              <a:solidFill>
                <a:schemeClr val="bg1"/>
              </a:solidFill>
            </a:endParaRPr>
          </a:p>
        </p:txBody>
      </p:sp>
      <p:sp>
        <p:nvSpPr>
          <p:cNvPr id="3" name="Content Placeholder 2">
            <a:extLst>
              <a:ext uri="{FF2B5EF4-FFF2-40B4-BE49-F238E27FC236}">
                <a16:creationId xmlns:a16="http://schemas.microsoft.com/office/drawing/2014/main" id="{3293B2BE-7AA0-53C4-6E09-1B0A0C8079C7}"/>
              </a:ext>
            </a:extLst>
          </p:cNvPr>
          <p:cNvSpPr>
            <a:spLocks noGrp="1"/>
          </p:cNvSpPr>
          <p:nvPr>
            <p:ph idx="1"/>
          </p:nvPr>
        </p:nvSpPr>
        <p:spPr>
          <a:xfrm>
            <a:off x="1371599" y="2457062"/>
            <a:ext cx="9724031" cy="3433666"/>
          </a:xfrm>
        </p:spPr>
        <p:txBody>
          <a:bodyPr anchor="ctr">
            <a:normAutofit/>
          </a:bodyPr>
          <a:lstStyle/>
          <a:p>
            <a:pPr>
              <a:lnSpc>
                <a:spcPts val="1500"/>
              </a:lnSpc>
              <a:spcAft>
                <a:spcPts val="225"/>
              </a:spcAft>
            </a:pPr>
            <a:r>
              <a:rPr lang="en-US" sz="1800" b="0" i="0" dirty="0">
                <a:solidFill>
                  <a:schemeClr val="tx2"/>
                </a:solidFill>
                <a:effectLst/>
                <a:latin typeface="Aptos (Body)"/>
              </a:rPr>
              <a:t>Mean Squared Error (MSE): 19515197.63</a:t>
            </a:r>
          </a:p>
          <a:p>
            <a:pPr algn="l">
              <a:lnSpc>
                <a:spcPts val="1500"/>
              </a:lnSpc>
              <a:spcAft>
                <a:spcPts val="225"/>
              </a:spcAft>
              <a:buFont typeface="Arial" panose="020B0604020202020204" pitchFamily="34" charset="0"/>
              <a:buChar char="•"/>
            </a:pPr>
            <a:r>
              <a:rPr lang="en-US" sz="1800" b="0" i="0" dirty="0">
                <a:solidFill>
                  <a:schemeClr val="tx2"/>
                </a:solidFill>
                <a:effectLst/>
                <a:latin typeface="Aptos (Body)"/>
              </a:rPr>
              <a:t>Average medical cost in the dataset: $13270</a:t>
            </a:r>
            <a:r>
              <a:rPr lang="en-US" sz="1200" b="0" i="0" dirty="0">
                <a:solidFill>
                  <a:srgbClr val="CCCCCC"/>
                </a:solidFill>
                <a:effectLst/>
                <a:latin typeface="Consolas" panose="020B0609020204030204" pitchFamily="49" charset="0"/>
              </a:rPr>
              <a:t> </a:t>
            </a:r>
          </a:p>
          <a:p>
            <a:pPr>
              <a:lnSpc>
                <a:spcPts val="1500"/>
              </a:lnSpc>
              <a:spcAft>
                <a:spcPts val="225"/>
              </a:spcAft>
            </a:pPr>
            <a:r>
              <a:rPr lang="en-US" sz="1800" b="0" i="0" dirty="0">
                <a:solidFill>
                  <a:schemeClr val="tx2"/>
                </a:solidFill>
                <a:effectLst/>
                <a:latin typeface="Aptos (Body)"/>
              </a:rPr>
              <a:t>R-squared (R²): </a:t>
            </a:r>
            <a:r>
              <a:rPr lang="en-US" sz="1800" dirty="0">
                <a:solidFill>
                  <a:schemeClr val="tx2"/>
                </a:solidFill>
                <a:latin typeface="Aptos (Body)"/>
              </a:rPr>
              <a:t>87%</a:t>
            </a:r>
            <a:endParaRPr lang="en-US" sz="2000" b="0" i="0" dirty="0">
              <a:solidFill>
                <a:schemeClr val="tx2"/>
              </a:solidFill>
              <a:effectLst/>
              <a:latin typeface="Aptos (Body)"/>
            </a:endParaRPr>
          </a:p>
        </p:txBody>
      </p:sp>
    </p:spTree>
    <p:extLst>
      <p:ext uri="{BB962C8B-B14F-4D97-AF65-F5344CB8AC3E}">
        <p14:creationId xmlns:p14="http://schemas.microsoft.com/office/powerpoint/2010/main" val="3178848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465A63-D783-3435-88F3-19539DC73EF1}"/>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5C38C74-7256-DCFD-C134-C358D07987BE}"/>
              </a:ext>
            </a:extLst>
          </p:cNvPr>
          <p:cNvSpPr>
            <a:spLocks noGrp="1"/>
          </p:cNvSpPr>
          <p:nvPr>
            <p:ph type="title"/>
          </p:nvPr>
        </p:nvSpPr>
        <p:spPr>
          <a:xfrm>
            <a:off x="660041" y="1343891"/>
            <a:ext cx="2880828" cy="4495121"/>
          </a:xfrm>
        </p:spPr>
        <p:txBody>
          <a:bodyPr vert="horz" lIns="91440" tIns="45720" rIns="91440" bIns="45720" rtlCol="0" anchor="t">
            <a:normAutofit/>
          </a:bodyPr>
          <a:lstStyle/>
          <a:p>
            <a:r>
              <a:rPr lang="en-US" sz="3400" b="0" i="0" kern="1200" dirty="0">
                <a:solidFill>
                  <a:srgbClr val="FFFFFF"/>
                </a:solidFill>
                <a:effectLst/>
                <a:latin typeface="+mj-lt"/>
                <a:ea typeface="+mj-ea"/>
                <a:cs typeface="+mj-cs"/>
              </a:rPr>
              <a:t>Visualizing Model Performance: Actual vs. Predicted Charges</a:t>
            </a:r>
            <a:endParaRPr lang="en-US" sz="3400" kern="1200" dirty="0">
              <a:solidFill>
                <a:srgbClr val="FFFFFF"/>
              </a:solidFill>
              <a:latin typeface="+mj-lt"/>
              <a:ea typeface="+mj-ea"/>
              <a:cs typeface="+mj-cs"/>
            </a:endParaRPr>
          </a:p>
        </p:txBody>
      </p:sp>
      <p:pic>
        <p:nvPicPr>
          <p:cNvPr id="4" name="Content Placeholder 4" descr="A diagram of a graph&#10;&#10;AI-generated content may be incorrect.">
            <a:extLst>
              <a:ext uri="{FF2B5EF4-FFF2-40B4-BE49-F238E27FC236}">
                <a16:creationId xmlns:a16="http://schemas.microsoft.com/office/drawing/2014/main" id="{613C5B26-7B22-34D1-4B84-9925FC41B4F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02428" y="1261276"/>
            <a:ext cx="7225748" cy="4335448"/>
          </a:xfrm>
          <a:prstGeom prst="rect">
            <a:avLst/>
          </a:prstGeom>
        </p:spPr>
      </p:pic>
    </p:spTree>
    <p:extLst>
      <p:ext uri="{BB962C8B-B14F-4D97-AF65-F5344CB8AC3E}">
        <p14:creationId xmlns:p14="http://schemas.microsoft.com/office/powerpoint/2010/main" val="2362015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E9EE9F0-E20C-607D-61F4-CDBE43732512}"/>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i="0" kern="1200">
                <a:solidFill>
                  <a:srgbClr val="FFFFFF"/>
                </a:solidFill>
                <a:effectLst/>
                <a:latin typeface="+mj-lt"/>
                <a:ea typeface="+mj-ea"/>
                <a:cs typeface="+mj-cs"/>
              </a:rPr>
              <a:t>Feature Importance</a:t>
            </a:r>
            <a:endParaRPr lang="en-US" sz="4000" kern="1200">
              <a:solidFill>
                <a:srgbClr val="FFFFFF"/>
              </a:solidFill>
              <a:latin typeface="+mj-lt"/>
              <a:ea typeface="+mj-ea"/>
              <a:cs typeface="+mj-cs"/>
            </a:endParaRPr>
          </a:p>
        </p:txBody>
      </p:sp>
      <p:pic>
        <p:nvPicPr>
          <p:cNvPr id="4" name="Content Placeholder 4" descr="A graph with a bar graph">
            <a:extLst>
              <a:ext uri="{FF2B5EF4-FFF2-40B4-BE49-F238E27FC236}">
                <a16:creationId xmlns:a16="http://schemas.microsoft.com/office/drawing/2014/main" id="{B1BE6DE3-E7E5-176F-CBA1-C9F31855889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02428" y="1261276"/>
            <a:ext cx="7225748" cy="4335448"/>
          </a:xfrm>
          <a:prstGeom prst="rect">
            <a:avLst/>
          </a:prstGeom>
        </p:spPr>
      </p:pic>
    </p:spTree>
    <p:extLst>
      <p:ext uri="{BB962C8B-B14F-4D97-AF65-F5344CB8AC3E}">
        <p14:creationId xmlns:p14="http://schemas.microsoft.com/office/powerpoint/2010/main" val="1815480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A75573-5E61-04F7-1778-1E90AF29735C}"/>
              </a:ext>
            </a:extLst>
          </p:cNvPr>
          <p:cNvSpPr>
            <a:spLocks noGrp="1"/>
          </p:cNvSpPr>
          <p:nvPr>
            <p:ph type="title"/>
          </p:nvPr>
        </p:nvSpPr>
        <p:spPr>
          <a:xfrm>
            <a:off x="804672" y="802955"/>
            <a:ext cx="4977976" cy="1454051"/>
          </a:xfrm>
        </p:spPr>
        <p:txBody>
          <a:bodyPr>
            <a:normAutofit/>
          </a:bodyPr>
          <a:lstStyle/>
          <a:p>
            <a:r>
              <a:rPr lang="en-US" sz="4000" i="0" kern="1200" dirty="0">
                <a:solidFill>
                  <a:schemeClr val="tx2"/>
                </a:solidFill>
                <a:effectLst/>
                <a:latin typeface="Google Sans Text"/>
              </a:rPr>
              <a:t>Conclusion</a:t>
            </a:r>
            <a:endParaRPr lang="en-US" sz="4000" dirty="0">
              <a:solidFill>
                <a:schemeClr val="tx2"/>
              </a:solidFill>
              <a:latin typeface="Google Sans Text"/>
            </a:endParaRPr>
          </a:p>
        </p:txBody>
      </p:sp>
      <p:sp>
        <p:nvSpPr>
          <p:cNvPr id="3" name="Content Placeholder 2">
            <a:extLst>
              <a:ext uri="{FF2B5EF4-FFF2-40B4-BE49-F238E27FC236}">
                <a16:creationId xmlns:a16="http://schemas.microsoft.com/office/drawing/2014/main" id="{617A8F60-495C-2AA5-758A-960B2C1F8948}"/>
              </a:ext>
            </a:extLst>
          </p:cNvPr>
          <p:cNvSpPr>
            <a:spLocks noGrp="1"/>
          </p:cNvSpPr>
          <p:nvPr>
            <p:ph idx="1"/>
          </p:nvPr>
        </p:nvSpPr>
        <p:spPr>
          <a:xfrm>
            <a:off x="804672" y="2421682"/>
            <a:ext cx="5612996" cy="3639289"/>
          </a:xfrm>
        </p:spPr>
        <p:txBody>
          <a:bodyPr anchor="ctr">
            <a:normAutofit/>
          </a:bodyPr>
          <a:lstStyle/>
          <a:p>
            <a:r>
              <a:rPr lang="en-US" sz="1800" dirty="0">
                <a:solidFill>
                  <a:schemeClr val="tx2"/>
                </a:solidFill>
                <a:latin typeface="Aptos (Body)"/>
              </a:rPr>
              <a:t>We developed a Random Forest Regression model to predict medical insurance costs, </a:t>
            </a:r>
            <a:r>
              <a:rPr lang="en-US" sz="1800" dirty="0" err="1">
                <a:solidFill>
                  <a:schemeClr val="tx2"/>
                </a:solidFill>
                <a:latin typeface="Aptos (Body)"/>
              </a:rPr>
              <a:t>achiving</a:t>
            </a:r>
            <a:r>
              <a:rPr lang="en-US" sz="1800" dirty="0">
                <a:solidFill>
                  <a:schemeClr val="tx2"/>
                </a:solidFill>
                <a:latin typeface="Aptos (Body)"/>
              </a:rPr>
              <a:t> an </a:t>
            </a:r>
            <a:r>
              <a:rPr lang="en-US" sz="1600" b="0" i="0" dirty="0">
                <a:solidFill>
                  <a:schemeClr val="tx2"/>
                </a:solidFill>
                <a:effectLst/>
                <a:latin typeface="Aptos (Body)"/>
              </a:rPr>
              <a:t>R²</a:t>
            </a:r>
            <a:r>
              <a:rPr lang="en-US" sz="1800" dirty="0">
                <a:solidFill>
                  <a:schemeClr val="tx2"/>
                </a:solidFill>
                <a:latin typeface="Aptos (Body)"/>
              </a:rPr>
              <a:t> Score of 87%. </a:t>
            </a:r>
            <a:r>
              <a:rPr lang="en-US" sz="1800" dirty="0" err="1">
                <a:solidFill>
                  <a:schemeClr val="tx2"/>
                </a:solidFill>
                <a:latin typeface="Aptos (Body)"/>
              </a:rPr>
              <a:t>Smoking,BMI</a:t>
            </a:r>
            <a:r>
              <a:rPr lang="en-US" sz="1800" dirty="0">
                <a:solidFill>
                  <a:schemeClr val="tx2"/>
                </a:solidFill>
                <a:latin typeface="Aptos (Body)"/>
              </a:rPr>
              <a:t>, and age were the most significant cost drivers. The model offers valuable insights for healthcare and insurance industries.</a:t>
            </a:r>
            <a:endParaRPr lang="en-US" sz="2400" dirty="0">
              <a:solidFill>
                <a:schemeClr val="tx2"/>
              </a:solidFill>
              <a:latin typeface="Aptos (Body)"/>
            </a:endParaRPr>
          </a:p>
          <a:p>
            <a:r>
              <a:rPr lang="en-US" sz="1800" b="0" i="0" dirty="0">
                <a:solidFill>
                  <a:schemeClr val="tx2"/>
                </a:solidFill>
                <a:latin typeface="Aptos (Body)"/>
              </a:rPr>
              <a:t>Key Drivers: Smoking status, BMI, and age were identified as the most important predictors.</a:t>
            </a:r>
            <a:endParaRPr lang="en-US" sz="1800" dirty="0">
              <a:solidFill>
                <a:schemeClr val="tx2"/>
              </a:solidFill>
              <a:latin typeface="Aptos (Body)"/>
            </a:endParaRPr>
          </a:p>
          <a:p>
            <a:r>
              <a:rPr lang="en-US" sz="1800" b="0" i="0" dirty="0">
                <a:solidFill>
                  <a:schemeClr val="tx2"/>
                </a:solidFill>
                <a:latin typeface="Aptos (Body)"/>
              </a:rPr>
              <a:t>Model can be used to estimate individual medical costs and identify factors influencing healthcare expenses.</a:t>
            </a:r>
            <a:endParaRPr lang="en-US" sz="1800" dirty="0">
              <a:solidFill>
                <a:schemeClr val="tx2"/>
              </a:solidFill>
              <a:latin typeface="Aptos (Body)"/>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Graphic 3" descr="Postit Notes outline">
            <a:extLst>
              <a:ext uri="{FF2B5EF4-FFF2-40B4-BE49-F238E27FC236}">
                <a16:creationId xmlns:a16="http://schemas.microsoft.com/office/drawing/2014/main" id="{5E764F5A-DF84-F600-0049-AF125C4D57EC}"/>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632319" y="2216359"/>
            <a:ext cx="2252548" cy="2252548"/>
          </a:xfrm>
          <a:prstGeom prst="rect">
            <a:avLst/>
          </a:prstGeom>
          <a:ln>
            <a:noFill/>
          </a:ln>
        </p:spPr>
      </p:pic>
    </p:spTree>
    <p:extLst>
      <p:ext uri="{BB962C8B-B14F-4D97-AF65-F5344CB8AC3E}">
        <p14:creationId xmlns:p14="http://schemas.microsoft.com/office/powerpoint/2010/main" val="3674998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4C891B-62D0-4250-AEB7-0F42BAD78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11C023-D861-4E97-5237-E0FC2914B944}"/>
              </a:ext>
            </a:extLst>
          </p:cNvPr>
          <p:cNvSpPr>
            <a:spLocks noGrp="1"/>
          </p:cNvSpPr>
          <p:nvPr>
            <p:ph type="title"/>
          </p:nvPr>
        </p:nvSpPr>
        <p:spPr>
          <a:xfrm>
            <a:off x="1190442" y="896076"/>
            <a:ext cx="9808067" cy="1113503"/>
          </a:xfrm>
        </p:spPr>
        <p:txBody>
          <a:bodyPr anchor="b">
            <a:normAutofit/>
          </a:bodyPr>
          <a:lstStyle/>
          <a:p>
            <a:pPr algn="ctr"/>
            <a:r>
              <a:rPr lang="en-US" sz="4000" i="0" dirty="0">
                <a:solidFill>
                  <a:schemeClr val="tx2"/>
                </a:solidFill>
                <a:effectLst/>
                <a:latin typeface="Google Sans Text"/>
              </a:rPr>
              <a:t>Limitations &amp; Future Work</a:t>
            </a:r>
            <a:endParaRPr lang="en-US" sz="4000" dirty="0">
              <a:solidFill>
                <a:schemeClr val="tx2"/>
              </a:solidFill>
            </a:endParaRPr>
          </a:p>
        </p:txBody>
      </p:sp>
      <p:sp>
        <p:nvSpPr>
          <p:cNvPr id="3" name="Content Placeholder 2">
            <a:extLst>
              <a:ext uri="{FF2B5EF4-FFF2-40B4-BE49-F238E27FC236}">
                <a16:creationId xmlns:a16="http://schemas.microsoft.com/office/drawing/2014/main" id="{82E94767-C952-C8BF-7455-2F08CBB675FD}"/>
              </a:ext>
            </a:extLst>
          </p:cNvPr>
          <p:cNvSpPr>
            <a:spLocks noGrp="1"/>
          </p:cNvSpPr>
          <p:nvPr>
            <p:ph idx="1"/>
          </p:nvPr>
        </p:nvSpPr>
        <p:spPr>
          <a:xfrm>
            <a:off x="1195459" y="2604656"/>
            <a:ext cx="9804575" cy="3524432"/>
          </a:xfrm>
        </p:spPr>
        <p:txBody>
          <a:bodyPr anchor="t">
            <a:normAutofit/>
          </a:bodyPr>
          <a:lstStyle/>
          <a:p>
            <a:pPr>
              <a:spcAft>
                <a:spcPts val="225"/>
              </a:spcAft>
              <a:buFont typeface="Arial" panose="020B0604020202020204" pitchFamily="34" charset="0"/>
              <a:buChar char="•"/>
            </a:pPr>
            <a:r>
              <a:rPr lang="en-US" sz="1800" b="0" i="0" dirty="0">
                <a:solidFill>
                  <a:schemeClr val="tx2"/>
                </a:solidFill>
                <a:effectLst/>
                <a:latin typeface="Aptos (Body)"/>
              </a:rPr>
              <a:t>Limited Data: The dataset is relatively small and may not capture the full complexity of the healthcare system.</a:t>
            </a:r>
          </a:p>
          <a:p>
            <a:pPr>
              <a:spcAft>
                <a:spcPts val="225"/>
              </a:spcAft>
              <a:buFont typeface="Arial" panose="020B0604020202020204" pitchFamily="34" charset="0"/>
              <a:buChar char="•"/>
            </a:pPr>
            <a:r>
              <a:rPr lang="en-US" sz="1800" b="0" i="0" dirty="0">
                <a:solidFill>
                  <a:schemeClr val="tx2"/>
                </a:solidFill>
                <a:effectLst/>
                <a:latin typeface="Aptos (Body)"/>
              </a:rPr>
              <a:t>Other factors: Could include socioeconomic factors, pre-existing conditions, and access to healthcare.</a:t>
            </a:r>
          </a:p>
          <a:p>
            <a:pPr>
              <a:spcAft>
                <a:spcPts val="225"/>
              </a:spcAft>
              <a:buFont typeface="Arial" panose="020B0604020202020204" pitchFamily="34" charset="0"/>
              <a:buChar char="•"/>
            </a:pPr>
            <a:r>
              <a:rPr lang="en-US" sz="1800" b="0" i="0" dirty="0">
                <a:solidFill>
                  <a:schemeClr val="tx2"/>
                </a:solidFill>
                <a:effectLst/>
                <a:latin typeface="Aptos (Body)"/>
              </a:rPr>
              <a:t>Future Work:</a:t>
            </a:r>
          </a:p>
          <a:p>
            <a:pPr marL="742950" lvl="1" indent="-285750">
              <a:spcAft>
                <a:spcPts val="225"/>
              </a:spcAft>
              <a:buFont typeface="Arial" panose="020B0604020202020204" pitchFamily="34" charset="0"/>
              <a:buChar char="•"/>
            </a:pPr>
            <a:r>
              <a:rPr lang="en-US" sz="1800" b="0" i="0" dirty="0">
                <a:solidFill>
                  <a:schemeClr val="tx2"/>
                </a:solidFill>
                <a:effectLst/>
                <a:latin typeface="Aptos (Body)"/>
              </a:rPr>
              <a:t>Explore additional features and datasets.</a:t>
            </a:r>
          </a:p>
          <a:p>
            <a:pPr marL="742950" lvl="1" indent="-285750">
              <a:spcAft>
                <a:spcPts val="225"/>
              </a:spcAft>
              <a:buFont typeface="Arial" panose="020B0604020202020204" pitchFamily="34" charset="0"/>
              <a:buChar char="•"/>
            </a:pPr>
            <a:r>
              <a:rPr lang="en-US" sz="1800" b="0" i="0" dirty="0">
                <a:solidFill>
                  <a:schemeClr val="tx2"/>
                </a:solidFill>
                <a:effectLst/>
                <a:latin typeface="Aptos (Body)"/>
              </a:rPr>
              <a:t>Compare performance with other machine learning models (e.g., Gradient Boosting).</a:t>
            </a:r>
          </a:p>
        </p:txBody>
      </p:sp>
    </p:spTree>
    <p:extLst>
      <p:ext uri="{BB962C8B-B14F-4D97-AF65-F5344CB8AC3E}">
        <p14:creationId xmlns:p14="http://schemas.microsoft.com/office/powerpoint/2010/main" val="1270758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58" descr="Handshake">
            <a:extLst>
              <a:ext uri="{FF2B5EF4-FFF2-40B4-BE49-F238E27FC236}">
                <a16:creationId xmlns:a16="http://schemas.microsoft.com/office/drawing/2014/main" id="{D1646505-AF74-AD52-BB44-C7BC5B47C7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275070"/>
            <a:ext cx="3876165" cy="3876165"/>
          </a:xfrm>
          <a:prstGeom prst="rect">
            <a:avLst/>
          </a:prstGeom>
        </p:spPr>
      </p:pic>
      <p:sp>
        <p:nvSpPr>
          <p:cNvPr id="3" name="Content Placeholder 2">
            <a:extLst>
              <a:ext uri="{FF2B5EF4-FFF2-40B4-BE49-F238E27FC236}">
                <a16:creationId xmlns:a16="http://schemas.microsoft.com/office/drawing/2014/main" id="{1BDD4494-C758-91C8-DF69-7F90BFBE0AE9}"/>
              </a:ext>
            </a:extLst>
          </p:cNvPr>
          <p:cNvSpPr>
            <a:spLocks noGrp="1"/>
          </p:cNvSpPr>
          <p:nvPr>
            <p:ph idx="1"/>
          </p:nvPr>
        </p:nvSpPr>
        <p:spPr>
          <a:xfrm>
            <a:off x="5846618" y="3006436"/>
            <a:ext cx="5504780" cy="2596922"/>
          </a:xfrm>
        </p:spPr>
        <p:txBody>
          <a:bodyPr anchor="t">
            <a:normAutofit/>
          </a:bodyPr>
          <a:lstStyle/>
          <a:p>
            <a:pPr marL="0" indent="0">
              <a:buNone/>
            </a:pPr>
            <a:r>
              <a:rPr lang="en-US" b="1" dirty="0">
                <a:solidFill>
                  <a:schemeClr val="tx2"/>
                </a:solidFill>
              </a:rPr>
              <a:t>Thank you for your attention</a:t>
            </a:r>
          </a:p>
        </p:txBody>
      </p:sp>
      <p:sp>
        <p:nvSpPr>
          <p:cNvPr id="17" name="Rectangle 16">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8320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99C6C0-105A-2023-EDE2-468C37B07491}"/>
              </a:ext>
            </a:extLst>
          </p:cNvPr>
          <p:cNvSpPr>
            <a:spLocks noGrp="1"/>
          </p:cNvSpPr>
          <p:nvPr>
            <p:ph type="title"/>
          </p:nvPr>
        </p:nvSpPr>
        <p:spPr>
          <a:xfrm>
            <a:off x="804672" y="802955"/>
            <a:ext cx="4977976" cy="1454051"/>
          </a:xfrm>
        </p:spPr>
        <p:txBody>
          <a:bodyPr>
            <a:normAutofit/>
          </a:bodyPr>
          <a:lstStyle/>
          <a:p>
            <a:r>
              <a:rPr lang="en-US" sz="3600" dirty="0">
                <a:solidFill>
                  <a:schemeClr val="tx2"/>
                </a:solidFill>
                <a:latin typeface="Google Sans Text"/>
              </a:rPr>
              <a:t>INTRODUCTION</a:t>
            </a:r>
          </a:p>
        </p:txBody>
      </p:sp>
      <p:sp>
        <p:nvSpPr>
          <p:cNvPr id="3" name="Content Placeholder 2">
            <a:extLst>
              <a:ext uri="{FF2B5EF4-FFF2-40B4-BE49-F238E27FC236}">
                <a16:creationId xmlns:a16="http://schemas.microsoft.com/office/drawing/2014/main" id="{79706B41-0134-64E9-618F-69E3F1AF45A3}"/>
              </a:ext>
            </a:extLst>
          </p:cNvPr>
          <p:cNvSpPr>
            <a:spLocks noGrp="1"/>
          </p:cNvSpPr>
          <p:nvPr>
            <p:ph idx="1"/>
          </p:nvPr>
        </p:nvSpPr>
        <p:spPr>
          <a:xfrm>
            <a:off x="804672" y="2421682"/>
            <a:ext cx="4977578" cy="3639289"/>
          </a:xfrm>
        </p:spPr>
        <p:txBody>
          <a:bodyPr anchor="ctr">
            <a:normAutofit/>
          </a:bodyPr>
          <a:lstStyle/>
          <a:p>
            <a:pPr marL="0" indent="0" algn="just">
              <a:buNone/>
            </a:pPr>
            <a:r>
              <a:rPr lang="en-US" sz="1800" dirty="0">
                <a:solidFill>
                  <a:schemeClr val="tx2"/>
                </a:solidFill>
              </a:rPr>
              <a:t>Random forest regression is a machine learning technique that uses multiple decision trees to perform regression tasks. It is based on the idea of combining the predictions of many weak learners (trees) to produce a more accurate and robust estimate.</a:t>
            </a:r>
          </a:p>
        </p:txBody>
      </p:sp>
      <p:grpSp>
        <p:nvGrpSpPr>
          <p:cNvPr id="27" name="Group 26">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8" name="Freeform: Shape 27">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Graphic 19" descr="Statistics">
            <a:extLst>
              <a:ext uri="{FF2B5EF4-FFF2-40B4-BE49-F238E27FC236}">
                <a16:creationId xmlns:a16="http://schemas.microsoft.com/office/drawing/2014/main" id="{297548F8-4ED3-0057-5B42-02F5650B01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47185" y="2066763"/>
            <a:ext cx="2551739" cy="2551739"/>
          </a:xfrm>
          <a:prstGeom prst="rect">
            <a:avLst/>
          </a:prstGeom>
        </p:spPr>
      </p:pic>
    </p:spTree>
    <p:extLst>
      <p:ext uri="{BB962C8B-B14F-4D97-AF65-F5344CB8AC3E}">
        <p14:creationId xmlns:p14="http://schemas.microsoft.com/office/powerpoint/2010/main" val="771944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5F55C16-BC21-49EF-A4FF-C3155BB93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534291-E230-7127-9B01-4FCD224063AA}"/>
              </a:ext>
            </a:extLst>
          </p:cNvPr>
          <p:cNvSpPr>
            <a:spLocks noGrp="1"/>
          </p:cNvSpPr>
          <p:nvPr>
            <p:ph type="title"/>
          </p:nvPr>
        </p:nvSpPr>
        <p:spPr>
          <a:xfrm>
            <a:off x="6248400" y="365125"/>
            <a:ext cx="5105398" cy="1952744"/>
          </a:xfrm>
        </p:spPr>
        <p:txBody>
          <a:bodyPr>
            <a:normAutofit/>
          </a:bodyPr>
          <a:lstStyle/>
          <a:p>
            <a:r>
              <a:rPr lang="en-US" dirty="0">
                <a:solidFill>
                  <a:schemeClr val="tx2"/>
                </a:solidFill>
                <a:latin typeface="Google Sans Text"/>
              </a:rPr>
              <a:t>ADVANTAGES</a:t>
            </a:r>
          </a:p>
        </p:txBody>
      </p:sp>
      <p:sp>
        <p:nvSpPr>
          <p:cNvPr id="38" name="Freeform: Shape 37">
            <a:extLst>
              <a:ext uri="{FF2B5EF4-FFF2-40B4-BE49-F238E27FC236}">
                <a16:creationId xmlns:a16="http://schemas.microsoft.com/office/drawing/2014/main" id="{0C5F069E-AFE6-4825-8945-46F2918A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6116569" cy="6858000"/>
          </a:xfrm>
          <a:custGeom>
            <a:avLst/>
            <a:gdLst>
              <a:gd name="connsiteX0" fmla="*/ 0 w 6116569"/>
              <a:gd name="connsiteY0" fmla="*/ 0 h 6879321"/>
              <a:gd name="connsiteX1" fmla="*/ 2935851 w 6116569"/>
              <a:gd name="connsiteY1" fmla="*/ 0 h 6879321"/>
              <a:gd name="connsiteX2" fmla="*/ 3238280 w 6116569"/>
              <a:gd name="connsiteY2" fmla="*/ 31980 h 6879321"/>
              <a:gd name="connsiteX3" fmla="*/ 3660541 w 6116569"/>
              <a:gd name="connsiteY3" fmla="*/ 550772 h 6879321"/>
              <a:gd name="connsiteX4" fmla="*/ 3808902 w 6116569"/>
              <a:gd name="connsiteY4" fmla="*/ 589860 h 6879321"/>
              <a:gd name="connsiteX5" fmla="*/ 4413762 w 6116569"/>
              <a:gd name="connsiteY5" fmla="*/ 625393 h 6879321"/>
              <a:gd name="connsiteX6" fmla="*/ 4567830 w 6116569"/>
              <a:gd name="connsiteY6" fmla="*/ 721333 h 6879321"/>
              <a:gd name="connsiteX7" fmla="*/ 4171247 w 6116569"/>
              <a:gd name="connsiteY7" fmla="*/ 792401 h 6879321"/>
              <a:gd name="connsiteX8" fmla="*/ 4376671 w 6116569"/>
              <a:gd name="connsiteY8" fmla="*/ 842148 h 6879321"/>
              <a:gd name="connsiteX9" fmla="*/ 4527887 w 6116569"/>
              <a:gd name="connsiteY9" fmla="*/ 813722 h 6879321"/>
              <a:gd name="connsiteX10" fmla="*/ 4633452 w 6116569"/>
              <a:gd name="connsiteY10" fmla="*/ 799508 h 6879321"/>
              <a:gd name="connsiteX11" fmla="*/ 4947293 w 6116569"/>
              <a:gd name="connsiteY11" fmla="*/ 870576 h 6879321"/>
              <a:gd name="connsiteX12" fmla="*/ 5263988 w 6116569"/>
              <a:gd name="connsiteY12" fmla="*/ 820828 h 6879321"/>
              <a:gd name="connsiteX13" fmla="*/ 5249723 w 6116569"/>
              <a:gd name="connsiteY13" fmla="*/ 895449 h 6879321"/>
              <a:gd name="connsiteX14" fmla="*/ 4744723 w 6116569"/>
              <a:gd name="connsiteY14" fmla="*/ 1197485 h 6879321"/>
              <a:gd name="connsiteX15" fmla="*/ 4767548 w 6116569"/>
              <a:gd name="connsiteY15" fmla="*/ 1346727 h 6879321"/>
              <a:gd name="connsiteX16" fmla="*/ 4539299 w 6116569"/>
              <a:gd name="connsiteY16" fmla="*/ 1421348 h 6879321"/>
              <a:gd name="connsiteX17" fmla="*/ 4607773 w 6116569"/>
              <a:gd name="connsiteY17" fmla="*/ 1485309 h 6879321"/>
              <a:gd name="connsiteX18" fmla="*/ 4579242 w 6116569"/>
              <a:gd name="connsiteY18" fmla="*/ 1535055 h 6879321"/>
              <a:gd name="connsiteX19" fmla="*/ 5278255 w 6116569"/>
              <a:gd name="connsiteY19" fmla="*/ 1609676 h 6879321"/>
              <a:gd name="connsiteX20" fmla="*/ 5771843 w 6116569"/>
              <a:gd name="connsiteY20" fmla="*/ 1630997 h 6879321"/>
              <a:gd name="connsiteX21" fmla="*/ 6105656 w 6116569"/>
              <a:gd name="connsiteY21" fmla="*/ 1748257 h 6879321"/>
              <a:gd name="connsiteX22" fmla="*/ 5691955 w 6116569"/>
              <a:gd name="connsiteY22" fmla="*/ 2167555 h 6879321"/>
              <a:gd name="connsiteX23" fmla="*/ 5475118 w 6116569"/>
              <a:gd name="connsiteY23" fmla="*/ 2348776 h 6879321"/>
              <a:gd name="connsiteX24" fmla="*/ 5826051 w 6116569"/>
              <a:gd name="connsiteY24" fmla="*/ 2291922 h 6879321"/>
              <a:gd name="connsiteX25" fmla="*/ 5552153 w 6116569"/>
              <a:gd name="connsiteY25" fmla="*/ 2597513 h 6879321"/>
              <a:gd name="connsiteX26" fmla="*/ 5603508 w 6116569"/>
              <a:gd name="connsiteY26" fmla="*/ 2647260 h 6879321"/>
              <a:gd name="connsiteX27" fmla="*/ 5700515 w 6116569"/>
              <a:gd name="connsiteY27" fmla="*/ 2679240 h 6879321"/>
              <a:gd name="connsiteX28" fmla="*/ 5246870 w 6116569"/>
              <a:gd name="connsiteY28" fmla="*/ 2888889 h 6879321"/>
              <a:gd name="connsiteX29" fmla="*/ 4836022 w 6116569"/>
              <a:gd name="connsiteY29" fmla="*/ 3169605 h 6879321"/>
              <a:gd name="connsiteX30" fmla="*/ 4736163 w 6116569"/>
              <a:gd name="connsiteY30" fmla="*/ 3233565 h 6879321"/>
              <a:gd name="connsiteX31" fmla="*/ 4853141 w 6116569"/>
              <a:gd name="connsiteY31" fmla="*/ 3233565 h 6879321"/>
              <a:gd name="connsiteX32" fmla="*/ 4944440 w 6116569"/>
              <a:gd name="connsiteY32" fmla="*/ 3226459 h 6879321"/>
              <a:gd name="connsiteX33" fmla="*/ 5109921 w 6116569"/>
              <a:gd name="connsiteY33" fmla="*/ 3283313 h 6879321"/>
              <a:gd name="connsiteX34" fmla="*/ 5694809 w 6116569"/>
              <a:gd name="connsiteY34" fmla="*/ 3141178 h 6879321"/>
              <a:gd name="connsiteX35" fmla="*/ 5566419 w 6116569"/>
              <a:gd name="connsiteY35" fmla="*/ 3301079 h 6879321"/>
              <a:gd name="connsiteX36" fmla="*/ 5415203 w 6116569"/>
              <a:gd name="connsiteY36" fmla="*/ 3397020 h 6879321"/>
              <a:gd name="connsiteX37" fmla="*/ 5612068 w 6116569"/>
              <a:gd name="connsiteY37" fmla="*/ 3432554 h 6879321"/>
              <a:gd name="connsiteX38" fmla="*/ 5206927 w 6116569"/>
              <a:gd name="connsiteY38" fmla="*/ 3599562 h 6879321"/>
              <a:gd name="connsiteX39" fmla="*/ 5301079 w 6116569"/>
              <a:gd name="connsiteY39" fmla="*/ 3723930 h 6879321"/>
              <a:gd name="connsiteX40" fmla="*/ 4507915 w 6116569"/>
              <a:gd name="connsiteY40" fmla="*/ 4306683 h 6879321"/>
              <a:gd name="connsiteX41" fmla="*/ 3982942 w 6116569"/>
              <a:gd name="connsiteY41" fmla="*/ 4587399 h 6879321"/>
              <a:gd name="connsiteX42" fmla="*/ 4185513 w 6116569"/>
              <a:gd name="connsiteY42" fmla="*/ 4541205 h 6879321"/>
              <a:gd name="connsiteX43" fmla="*/ 5212633 w 6116569"/>
              <a:gd name="connsiteY43" fmla="*/ 4455924 h 6879321"/>
              <a:gd name="connsiteX44" fmla="*/ 5312492 w 6116569"/>
              <a:gd name="connsiteY44" fmla="*/ 4473691 h 6879321"/>
              <a:gd name="connsiteX45" fmla="*/ 4596361 w 6116569"/>
              <a:gd name="connsiteY45" fmla="*/ 4818368 h 6879321"/>
              <a:gd name="connsiteX46" fmla="*/ 4873113 w 6116569"/>
              <a:gd name="connsiteY46" fmla="*/ 4885882 h 6879321"/>
              <a:gd name="connsiteX47" fmla="*/ 4935881 w 6116569"/>
              <a:gd name="connsiteY47" fmla="*/ 4914309 h 6879321"/>
              <a:gd name="connsiteX48" fmla="*/ 4873113 w 6116569"/>
              <a:gd name="connsiteY48" fmla="*/ 5003143 h 6879321"/>
              <a:gd name="connsiteX49" fmla="*/ 4721898 w 6116569"/>
              <a:gd name="connsiteY49" fmla="*/ 5095530 h 6879321"/>
              <a:gd name="connsiteX50" fmla="*/ 5132745 w 6116569"/>
              <a:gd name="connsiteY50" fmla="*/ 4949842 h 6879321"/>
              <a:gd name="connsiteX51" fmla="*/ 5101362 w 6116569"/>
              <a:gd name="connsiteY51" fmla="*/ 5081317 h 6879321"/>
              <a:gd name="connsiteX52" fmla="*/ 5138452 w 6116569"/>
              <a:gd name="connsiteY52" fmla="*/ 5198578 h 6879321"/>
              <a:gd name="connsiteX53" fmla="*/ 4904497 w 6116569"/>
              <a:gd name="connsiteY53" fmla="*/ 5362033 h 6879321"/>
              <a:gd name="connsiteX54" fmla="*/ 4579242 w 6116569"/>
              <a:gd name="connsiteY54" fmla="*/ 5674729 h 6879321"/>
              <a:gd name="connsiteX55" fmla="*/ 4253988 w 6116569"/>
              <a:gd name="connsiteY55" fmla="*/ 5884379 h 6879321"/>
              <a:gd name="connsiteX56" fmla="*/ 3985795 w 6116569"/>
              <a:gd name="connsiteY56" fmla="*/ 6069153 h 6879321"/>
              <a:gd name="connsiteX57" fmla="*/ 4231163 w 6116569"/>
              <a:gd name="connsiteY57" fmla="*/ 6030066 h 6879321"/>
              <a:gd name="connsiteX58" fmla="*/ 3814609 w 6116569"/>
              <a:gd name="connsiteY58" fmla="*/ 6317889 h 6879321"/>
              <a:gd name="connsiteX59" fmla="*/ 3751840 w 6116569"/>
              <a:gd name="connsiteY59" fmla="*/ 6339209 h 6879321"/>
              <a:gd name="connsiteX60" fmla="*/ 3089919 w 6116569"/>
              <a:gd name="connsiteY60" fmla="*/ 6563071 h 6879321"/>
              <a:gd name="connsiteX61" fmla="*/ 2961529 w 6116569"/>
              <a:gd name="connsiteY61" fmla="*/ 6662566 h 6879321"/>
              <a:gd name="connsiteX62" fmla="*/ 3107038 w 6116569"/>
              <a:gd name="connsiteY62" fmla="*/ 6673226 h 6879321"/>
              <a:gd name="connsiteX63" fmla="*/ 3594919 w 6116569"/>
              <a:gd name="connsiteY63" fmla="*/ 6591499 h 6879321"/>
              <a:gd name="connsiteX64" fmla="*/ 3261106 w 6116569"/>
              <a:gd name="connsiteY64" fmla="*/ 6726527 h 6879321"/>
              <a:gd name="connsiteX65" fmla="*/ 3620597 w 6116569"/>
              <a:gd name="connsiteY65" fmla="*/ 6740740 h 6879321"/>
              <a:gd name="connsiteX66" fmla="*/ 3703337 w 6116569"/>
              <a:gd name="connsiteY66" fmla="*/ 6826020 h 6879321"/>
              <a:gd name="connsiteX67" fmla="*/ 3689072 w 6116569"/>
              <a:gd name="connsiteY67" fmla="*/ 6879321 h 6879321"/>
              <a:gd name="connsiteX68" fmla="*/ 0 w 6116569"/>
              <a:gd name="connsiteY68" fmla="*/ 6879321 h 687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20" name="Graphic 19" descr="Badge Follow with solid fill">
            <a:extLst>
              <a:ext uri="{FF2B5EF4-FFF2-40B4-BE49-F238E27FC236}">
                <a16:creationId xmlns:a16="http://schemas.microsoft.com/office/drawing/2014/main" id="{A05A71BF-8812-AE0A-2563-FB3639C84CF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143800" y="2366340"/>
            <a:ext cx="2125320" cy="2125320"/>
          </a:xfrm>
          <a:prstGeom prst="rect">
            <a:avLst/>
          </a:prstGeom>
        </p:spPr>
      </p:pic>
      <p:sp>
        <p:nvSpPr>
          <p:cNvPr id="3" name="Content Placeholder 2">
            <a:extLst>
              <a:ext uri="{FF2B5EF4-FFF2-40B4-BE49-F238E27FC236}">
                <a16:creationId xmlns:a16="http://schemas.microsoft.com/office/drawing/2014/main" id="{2EF419F0-7A27-C3E6-093A-74C678EC2BC0}"/>
              </a:ext>
            </a:extLst>
          </p:cNvPr>
          <p:cNvSpPr>
            <a:spLocks noGrp="1"/>
          </p:cNvSpPr>
          <p:nvPr>
            <p:ph idx="1"/>
          </p:nvPr>
        </p:nvSpPr>
        <p:spPr>
          <a:xfrm>
            <a:off x="6248400" y="2497257"/>
            <a:ext cx="5105398" cy="3679705"/>
          </a:xfrm>
        </p:spPr>
        <p:txBody>
          <a:bodyPr>
            <a:normAutofit/>
          </a:bodyPr>
          <a:lstStyle/>
          <a:p>
            <a:pPr marL="285750" lvl="0" indent="-285750" rtl="0">
              <a:spcBef>
                <a:spcPts val="0"/>
              </a:spcBef>
              <a:spcAft>
                <a:spcPts val="0"/>
              </a:spcAft>
              <a:buClr>
                <a:schemeClr val="dk1"/>
              </a:buClr>
              <a:buSzPts val="1400"/>
              <a:buFont typeface="Arial"/>
              <a:buChar char="•"/>
            </a:pPr>
            <a:r>
              <a:rPr lang="en-US" sz="2000" dirty="0">
                <a:solidFill>
                  <a:schemeClr val="tx2"/>
                </a:solidFill>
              </a:rPr>
              <a:t>It can handle high-dimensional and nonlinear data</a:t>
            </a:r>
          </a:p>
          <a:p>
            <a:pPr marL="285750" lvl="0" indent="-285750" rtl="0">
              <a:spcBef>
                <a:spcPts val="1000"/>
              </a:spcBef>
              <a:spcAft>
                <a:spcPts val="0"/>
              </a:spcAft>
              <a:buClr>
                <a:schemeClr val="dk1"/>
              </a:buClr>
              <a:buSzPts val="1400"/>
              <a:buFont typeface="Arial"/>
              <a:buChar char="•"/>
            </a:pPr>
            <a:r>
              <a:rPr lang="en-US" sz="2000" dirty="0">
                <a:solidFill>
                  <a:schemeClr val="tx2"/>
                </a:solidFill>
              </a:rPr>
              <a:t>It can reduce overfitting and variance by averaging the results of different trees</a:t>
            </a:r>
          </a:p>
          <a:p>
            <a:pPr marL="285750" lvl="0" indent="-285750" rtl="0">
              <a:spcBef>
                <a:spcPts val="1000"/>
              </a:spcBef>
              <a:spcAft>
                <a:spcPts val="0"/>
              </a:spcAft>
              <a:buClr>
                <a:schemeClr val="dk1"/>
              </a:buClr>
              <a:buSzPts val="1400"/>
              <a:buFont typeface="Arial"/>
              <a:buChar char="•"/>
            </a:pPr>
            <a:r>
              <a:rPr lang="en-US" sz="2000" dirty="0">
                <a:solidFill>
                  <a:schemeClr val="tx2"/>
                </a:solidFill>
              </a:rPr>
              <a:t>It can provide measures of variable importance and feature selection</a:t>
            </a:r>
          </a:p>
          <a:p>
            <a:pPr marL="285750" lvl="0" indent="-285750" rtl="0">
              <a:spcBef>
                <a:spcPts val="1000"/>
              </a:spcBef>
              <a:spcAft>
                <a:spcPts val="0"/>
              </a:spcAft>
              <a:buClr>
                <a:schemeClr val="dk1"/>
              </a:buClr>
              <a:buSzPts val="1400"/>
              <a:buFont typeface="Arial"/>
              <a:buChar char="•"/>
            </a:pPr>
            <a:r>
              <a:rPr lang="en-US" sz="2000" dirty="0">
                <a:solidFill>
                  <a:schemeClr val="tx2"/>
                </a:solidFill>
              </a:rPr>
              <a:t>It can deal with missing values and outliers</a:t>
            </a:r>
          </a:p>
        </p:txBody>
      </p:sp>
    </p:spTree>
    <p:extLst>
      <p:ext uri="{BB962C8B-B14F-4D97-AF65-F5344CB8AC3E}">
        <p14:creationId xmlns:p14="http://schemas.microsoft.com/office/powerpoint/2010/main" val="2656339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C0C55B-A7EA-D5C2-D57E-2E28DE0838DF}"/>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5F55C16-BC21-49EF-A4FF-C3155BB93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882261-109B-C222-1421-AFB29AFF46A2}"/>
              </a:ext>
            </a:extLst>
          </p:cNvPr>
          <p:cNvSpPr>
            <a:spLocks noGrp="1"/>
          </p:cNvSpPr>
          <p:nvPr>
            <p:ph type="title"/>
          </p:nvPr>
        </p:nvSpPr>
        <p:spPr>
          <a:xfrm>
            <a:off x="6248400" y="365125"/>
            <a:ext cx="5105398" cy="1952744"/>
          </a:xfrm>
        </p:spPr>
        <p:txBody>
          <a:bodyPr>
            <a:normAutofit/>
          </a:bodyPr>
          <a:lstStyle/>
          <a:p>
            <a:r>
              <a:rPr lang="en-US" dirty="0">
                <a:solidFill>
                  <a:schemeClr val="tx2"/>
                </a:solidFill>
                <a:latin typeface="Google Sans Text"/>
              </a:rPr>
              <a:t>DISADVANTAGES</a:t>
            </a:r>
          </a:p>
        </p:txBody>
      </p:sp>
      <p:sp>
        <p:nvSpPr>
          <p:cNvPr id="25" name="Freeform: Shape 24">
            <a:extLst>
              <a:ext uri="{FF2B5EF4-FFF2-40B4-BE49-F238E27FC236}">
                <a16:creationId xmlns:a16="http://schemas.microsoft.com/office/drawing/2014/main" id="{0C5F069E-AFE6-4825-8945-46F2918A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6116569" cy="6858000"/>
          </a:xfrm>
          <a:custGeom>
            <a:avLst/>
            <a:gdLst>
              <a:gd name="connsiteX0" fmla="*/ 0 w 6116569"/>
              <a:gd name="connsiteY0" fmla="*/ 0 h 6879321"/>
              <a:gd name="connsiteX1" fmla="*/ 2935851 w 6116569"/>
              <a:gd name="connsiteY1" fmla="*/ 0 h 6879321"/>
              <a:gd name="connsiteX2" fmla="*/ 3238280 w 6116569"/>
              <a:gd name="connsiteY2" fmla="*/ 31980 h 6879321"/>
              <a:gd name="connsiteX3" fmla="*/ 3660541 w 6116569"/>
              <a:gd name="connsiteY3" fmla="*/ 550772 h 6879321"/>
              <a:gd name="connsiteX4" fmla="*/ 3808902 w 6116569"/>
              <a:gd name="connsiteY4" fmla="*/ 589860 h 6879321"/>
              <a:gd name="connsiteX5" fmla="*/ 4413762 w 6116569"/>
              <a:gd name="connsiteY5" fmla="*/ 625393 h 6879321"/>
              <a:gd name="connsiteX6" fmla="*/ 4567830 w 6116569"/>
              <a:gd name="connsiteY6" fmla="*/ 721333 h 6879321"/>
              <a:gd name="connsiteX7" fmla="*/ 4171247 w 6116569"/>
              <a:gd name="connsiteY7" fmla="*/ 792401 h 6879321"/>
              <a:gd name="connsiteX8" fmla="*/ 4376671 w 6116569"/>
              <a:gd name="connsiteY8" fmla="*/ 842148 h 6879321"/>
              <a:gd name="connsiteX9" fmla="*/ 4527887 w 6116569"/>
              <a:gd name="connsiteY9" fmla="*/ 813722 h 6879321"/>
              <a:gd name="connsiteX10" fmla="*/ 4633452 w 6116569"/>
              <a:gd name="connsiteY10" fmla="*/ 799508 h 6879321"/>
              <a:gd name="connsiteX11" fmla="*/ 4947293 w 6116569"/>
              <a:gd name="connsiteY11" fmla="*/ 870576 h 6879321"/>
              <a:gd name="connsiteX12" fmla="*/ 5263988 w 6116569"/>
              <a:gd name="connsiteY12" fmla="*/ 820828 h 6879321"/>
              <a:gd name="connsiteX13" fmla="*/ 5249723 w 6116569"/>
              <a:gd name="connsiteY13" fmla="*/ 895449 h 6879321"/>
              <a:gd name="connsiteX14" fmla="*/ 4744723 w 6116569"/>
              <a:gd name="connsiteY14" fmla="*/ 1197485 h 6879321"/>
              <a:gd name="connsiteX15" fmla="*/ 4767548 w 6116569"/>
              <a:gd name="connsiteY15" fmla="*/ 1346727 h 6879321"/>
              <a:gd name="connsiteX16" fmla="*/ 4539299 w 6116569"/>
              <a:gd name="connsiteY16" fmla="*/ 1421348 h 6879321"/>
              <a:gd name="connsiteX17" fmla="*/ 4607773 w 6116569"/>
              <a:gd name="connsiteY17" fmla="*/ 1485309 h 6879321"/>
              <a:gd name="connsiteX18" fmla="*/ 4579242 w 6116569"/>
              <a:gd name="connsiteY18" fmla="*/ 1535055 h 6879321"/>
              <a:gd name="connsiteX19" fmla="*/ 5278255 w 6116569"/>
              <a:gd name="connsiteY19" fmla="*/ 1609676 h 6879321"/>
              <a:gd name="connsiteX20" fmla="*/ 5771843 w 6116569"/>
              <a:gd name="connsiteY20" fmla="*/ 1630997 h 6879321"/>
              <a:gd name="connsiteX21" fmla="*/ 6105656 w 6116569"/>
              <a:gd name="connsiteY21" fmla="*/ 1748257 h 6879321"/>
              <a:gd name="connsiteX22" fmla="*/ 5691955 w 6116569"/>
              <a:gd name="connsiteY22" fmla="*/ 2167555 h 6879321"/>
              <a:gd name="connsiteX23" fmla="*/ 5475118 w 6116569"/>
              <a:gd name="connsiteY23" fmla="*/ 2348776 h 6879321"/>
              <a:gd name="connsiteX24" fmla="*/ 5826051 w 6116569"/>
              <a:gd name="connsiteY24" fmla="*/ 2291922 h 6879321"/>
              <a:gd name="connsiteX25" fmla="*/ 5552153 w 6116569"/>
              <a:gd name="connsiteY25" fmla="*/ 2597513 h 6879321"/>
              <a:gd name="connsiteX26" fmla="*/ 5603508 w 6116569"/>
              <a:gd name="connsiteY26" fmla="*/ 2647260 h 6879321"/>
              <a:gd name="connsiteX27" fmla="*/ 5700515 w 6116569"/>
              <a:gd name="connsiteY27" fmla="*/ 2679240 h 6879321"/>
              <a:gd name="connsiteX28" fmla="*/ 5246870 w 6116569"/>
              <a:gd name="connsiteY28" fmla="*/ 2888889 h 6879321"/>
              <a:gd name="connsiteX29" fmla="*/ 4836022 w 6116569"/>
              <a:gd name="connsiteY29" fmla="*/ 3169605 h 6879321"/>
              <a:gd name="connsiteX30" fmla="*/ 4736163 w 6116569"/>
              <a:gd name="connsiteY30" fmla="*/ 3233565 h 6879321"/>
              <a:gd name="connsiteX31" fmla="*/ 4853141 w 6116569"/>
              <a:gd name="connsiteY31" fmla="*/ 3233565 h 6879321"/>
              <a:gd name="connsiteX32" fmla="*/ 4944440 w 6116569"/>
              <a:gd name="connsiteY32" fmla="*/ 3226459 h 6879321"/>
              <a:gd name="connsiteX33" fmla="*/ 5109921 w 6116569"/>
              <a:gd name="connsiteY33" fmla="*/ 3283313 h 6879321"/>
              <a:gd name="connsiteX34" fmla="*/ 5694809 w 6116569"/>
              <a:gd name="connsiteY34" fmla="*/ 3141178 h 6879321"/>
              <a:gd name="connsiteX35" fmla="*/ 5566419 w 6116569"/>
              <a:gd name="connsiteY35" fmla="*/ 3301079 h 6879321"/>
              <a:gd name="connsiteX36" fmla="*/ 5415203 w 6116569"/>
              <a:gd name="connsiteY36" fmla="*/ 3397020 h 6879321"/>
              <a:gd name="connsiteX37" fmla="*/ 5612068 w 6116569"/>
              <a:gd name="connsiteY37" fmla="*/ 3432554 h 6879321"/>
              <a:gd name="connsiteX38" fmla="*/ 5206927 w 6116569"/>
              <a:gd name="connsiteY38" fmla="*/ 3599562 h 6879321"/>
              <a:gd name="connsiteX39" fmla="*/ 5301079 w 6116569"/>
              <a:gd name="connsiteY39" fmla="*/ 3723930 h 6879321"/>
              <a:gd name="connsiteX40" fmla="*/ 4507915 w 6116569"/>
              <a:gd name="connsiteY40" fmla="*/ 4306683 h 6879321"/>
              <a:gd name="connsiteX41" fmla="*/ 3982942 w 6116569"/>
              <a:gd name="connsiteY41" fmla="*/ 4587399 h 6879321"/>
              <a:gd name="connsiteX42" fmla="*/ 4185513 w 6116569"/>
              <a:gd name="connsiteY42" fmla="*/ 4541205 h 6879321"/>
              <a:gd name="connsiteX43" fmla="*/ 5212633 w 6116569"/>
              <a:gd name="connsiteY43" fmla="*/ 4455924 h 6879321"/>
              <a:gd name="connsiteX44" fmla="*/ 5312492 w 6116569"/>
              <a:gd name="connsiteY44" fmla="*/ 4473691 h 6879321"/>
              <a:gd name="connsiteX45" fmla="*/ 4596361 w 6116569"/>
              <a:gd name="connsiteY45" fmla="*/ 4818368 h 6879321"/>
              <a:gd name="connsiteX46" fmla="*/ 4873113 w 6116569"/>
              <a:gd name="connsiteY46" fmla="*/ 4885882 h 6879321"/>
              <a:gd name="connsiteX47" fmla="*/ 4935881 w 6116569"/>
              <a:gd name="connsiteY47" fmla="*/ 4914309 h 6879321"/>
              <a:gd name="connsiteX48" fmla="*/ 4873113 w 6116569"/>
              <a:gd name="connsiteY48" fmla="*/ 5003143 h 6879321"/>
              <a:gd name="connsiteX49" fmla="*/ 4721898 w 6116569"/>
              <a:gd name="connsiteY49" fmla="*/ 5095530 h 6879321"/>
              <a:gd name="connsiteX50" fmla="*/ 5132745 w 6116569"/>
              <a:gd name="connsiteY50" fmla="*/ 4949842 h 6879321"/>
              <a:gd name="connsiteX51" fmla="*/ 5101362 w 6116569"/>
              <a:gd name="connsiteY51" fmla="*/ 5081317 h 6879321"/>
              <a:gd name="connsiteX52" fmla="*/ 5138452 w 6116569"/>
              <a:gd name="connsiteY52" fmla="*/ 5198578 h 6879321"/>
              <a:gd name="connsiteX53" fmla="*/ 4904497 w 6116569"/>
              <a:gd name="connsiteY53" fmla="*/ 5362033 h 6879321"/>
              <a:gd name="connsiteX54" fmla="*/ 4579242 w 6116569"/>
              <a:gd name="connsiteY54" fmla="*/ 5674729 h 6879321"/>
              <a:gd name="connsiteX55" fmla="*/ 4253988 w 6116569"/>
              <a:gd name="connsiteY55" fmla="*/ 5884379 h 6879321"/>
              <a:gd name="connsiteX56" fmla="*/ 3985795 w 6116569"/>
              <a:gd name="connsiteY56" fmla="*/ 6069153 h 6879321"/>
              <a:gd name="connsiteX57" fmla="*/ 4231163 w 6116569"/>
              <a:gd name="connsiteY57" fmla="*/ 6030066 h 6879321"/>
              <a:gd name="connsiteX58" fmla="*/ 3814609 w 6116569"/>
              <a:gd name="connsiteY58" fmla="*/ 6317889 h 6879321"/>
              <a:gd name="connsiteX59" fmla="*/ 3751840 w 6116569"/>
              <a:gd name="connsiteY59" fmla="*/ 6339209 h 6879321"/>
              <a:gd name="connsiteX60" fmla="*/ 3089919 w 6116569"/>
              <a:gd name="connsiteY60" fmla="*/ 6563071 h 6879321"/>
              <a:gd name="connsiteX61" fmla="*/ 2961529 w 6116569"/>
              <a:gd name="connsiteY61" fmla="*/ 6662566 h 6879321"/>
              <a:gd name="connsiteX62" fmla="*/ 3107038 w 6116569"/>
              <a:gd name="connsiteY62" fmla="*/ 6673226 h 6879321"/>
              <a:gd name="connsiteX63" fmla="*/ 3594919 w 6116569"/>
              <a:gd name="connsiteY63" fmla="*/ 6591499 h 6879321"/>
              <a:gd name="connsiteX64" fmla="*/ 3261106 w 6116569"/>
              <a:gd name="connsiteY64" fmla="*/ 6726527 h 6879321"/>
              <a:gd name="connsiteX65" fmla="*/ 3620597 w 6116569"/>
              <a:gd name="connsiteY65" fmla="*/ 6740740 h 6879321"/>
              <a:gd name="connsiteX66" fmla="*/ 3703337 w 6116569"/>
              <a:gd name="connsiteY66" fmla="*/ 6826020 h 6879321"/>
              <a:gd name="connsiteX67" fmla="*/ 3689072 w 6116569"/>
              <a:gd name="connsiteY67" fmla="*/ 6879321 h 6879321"/>
              <a:gd name="connsiteX68" fmla="*/ 0 w 6116569"/>
              <a:gd name="connsiteY68" fmla="*/ 6879321 h 687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20" name="Graphic 19" descr="Badge Unfollow with solid fill">
            <a:extLst>
              <a:ext uri="{FF2B5EF4-FFF2-40B4-BE49-F238E27FC236}">
                <a16:creationId xmlns:a16="http://schemas.microsoft.com/office/drawing/2014/main" id="{02244B43-B155-5ABA-6163-0DB4DEB9D18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61635" y="2380674"/>
            <a:ext cx="2096652" cy="2096652"/>
          </a:xfrm>
          <a:prstGeom prst="rect">
            <a:avLst/>
          </a:prstGeom>
        </p:spPr>
      </p:pic>
      <p:sp>
        <p:nvSpPr>
          <p:cNvPr id="3" name="Content Placeholder 2">
            <a:extLst>
              <a:ext uri="{FF2B5EF4-FFF2-40B4-BE49-F238E27FC236}">
                <a16:creationId xmlns:a16="http://schemas.microsoft.com/office/drawing/2014/main" id="{4DF63F77-0B62-20E5-8730-8E1DEAFE93EC}"/>
              </a:ext>
            </a:extLst>
          </p:cNvPr>
          <p:cNvSpPr>
            <a:spLocks noGrp="1"/>
          </p:cNvSpPr>
          <p:nvPr>
            <p:ph idx="1"/>
          </p:nvPr>
        </p:nvSpPr>
        <p:spPr>
          <a:xfrm>
            <a:off x="6248400" y="2497257"/>
            <a:ext cx="5105398" cy="3679705"/>
          </a:xfrm>
        </p:spPr>
        <p:txBody>
          <a:bodyPr>
            <a:normAutofit/>
          </a:bodyPr>
          <a:lstStyle/>
          <a:p>
            <a:pPr marL="285750" lvl="0" indent="-285750" rtl="0">
              <a:spcBef>
                <a:spcPts val="0"/>
              </a:spcBef>
              <a:spcAft>
                <a:spcPts val="0"/>
              </a:spcAft>
              <a:buClr>
                <a:schemeClr val="dk1"/>
              </a:buClr>
              <a:buSzPts val="1400"/>
              <a:buFont typeface="Arial"/>
              <a:buChar char="•"/>
            </a:pPr>
            <a:r>
              <a:rPr lang="en-US" sz="2000" dirty="0">
                <a:solidFill>
                  <a:schemeClr val="tx2"/>
                </a:solidFill>
              </a:rPr>
              <a:t>It can be computationally expensive and slow to train and test</a:t>
            </a:r>
          </a:p>
          <a:p>
            <a:pPr marL="285750" lvl="0" indent="-285750" rtl="0">
              <a:spcBef>
                <a:spcPts val="1000"/>
              </a:spcBef>
              <a:spcAft>
                <a:spcPts val="0"/>
              </a:spcAft>
              <a:buClr>
                <a:schemeClr val="dk1"/>
              </a:buClr>
              <a:buSzPts val="1400"/>
              <a:buFont typeface="Arial"/>
              <a:buChar char="•"/>
            </a:pPr>
            <a:r>
              <a:rPr lang="en-US" sz="2000" dirty="0">
                <a:solidFill>
                  <a:schemeClr val="tx2"/>
                </a:solidFill>
              </a:rPr>
              <a:t>It can be difficult to interpret and explain the model</a:t>
            </a:r>
          </a:p>
          <a:p>
            <a:pPr marL="285750" lvl="0" indent="-285750" rtl="0">
              <a:spcBef>
                <a:spcPts val="1000"/>
              </a:spcBef>
              <a:spcAft>
                <a:spcPts val="0"/>
              </a:spcAft>
              <a:buClr>
                <a:schemeClr val="dk1"/>
              </a:buClr>
              <a:buSzPts val="1400"/>
              <a:buFont typeface="Arial"/>
              <a:buChar char="•"/>
            </a:pPr>
            <a:r>
              <a:rPr lang="en-US" sz="2000" dirty="0">
                <a:solidFill>
                  <a:schemeClr val="tx2"/>
                </a:solidFill>
              </a:rPr>
              <a:t>It can be sensitive to the choice of parameters and random seed</a:t>
            </a:r>
          </a:p>
        </p:txBody>
      </p:sp>
    </p:spTree>
    <p:extLst>
      <p:ext uri="{BB962C8B-B14F-4D97-AF65-F5344CB8AC3E}">
        <p14:creationId xmlns:p14="http://schemas.microsoft.com/office/powerpoint/2010/main" val="201261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6" name="Freeform: Shape 25">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308F211-1670-7642-5D10-CD0AC591CC2A}"/>
              </a:ext>
            </a:extLst>
          </p:cNvPr>
          <p:cNvSpPr>
            <a:spLocks noGrp="1"/>
          </p:cNvSpPr>
          <p:nvPr>
            <p:ph type="title"/>
          </p:nvPr>
        </p:nvSpPr>
        <p:spPr>
          <a:xfrm>
            <a:off x="640080" y="1243013"/>
            <a:ext cx="3855720" cy="4371974"/>
          </a:xfrm>
        </p:spPr>
        <p:txBody>
          <a:bodyPr>
            <a:normAutofit/>
          </a:bodyPr>
          <a:lstStyle/>
          <a:p>
            <a:r>
              <a:rPr lang="en-US" sz="3600" b="1" dirty="0">
                <a:solidFill>
                  <a:schemeClr val="tx2"/>
                </a:solidFill>
              </a:rPr>
              <a:t>PROBLEM DEFINITION</a:t>
            </a:r>
            <a:br>
              <a:rPr lang="en-US" sz="3600" dirty="0">
                <a:solidFill>
                  <a:schemeClr val="tx2"/>
                </a:solidFill>
              </a:rPr>
            </a:br>
            <a:r>
              <a:rPr lang="en-US" sz="1600" i="0" dirty="0">
                <a:solidFill>
                  <a:schemeClr val="tx2"/>
                </a:solidFill>
                <a:effectLst/>
              </a:rPr>
              <a:t>Medical Cost</a:t>
            </a:r>
            <a:endParaRPr lang="en-US" sz="1600" dirty="0">
              <a:solidFill>
                <a:schemeClr val="tx2"/>
              </a:solidFill>
            </a:endParaRPr>
          </a:p>
        </p:txBody>
      </p:sp>
      <p:sp>
        <p:nvSpPr>
          <p:cNvPr id="3" name="Content Placeholder 2">
            <a:extLst>
              <a:ext uri="{FF2B5EF4-FFF2-40B4-BE49-F238E27FC236}">
                <a16:creationId xmlns:a16="http://schemas.microsoft.com/office/drawing/2014/main" id="{CC24A868-5CC8-4D53-63DE-D8762CE7B3F8}"/>
              </a:ext>
            </a:extLst>
          </p:cNvPr>
          <p:cNvSpPr>
            <a:spLocks noGrp="1"/>
          </p:cNvSpPr>
          <p:nvPr>
            <p:ph idx="1"/>
          </p:nvPr>
        </p:nvSpPr>
        <p:spPr>
          <a:xfrm>
            <a:off x="6172200" y="804672"/>
            <a:ext cx="5221224" cy="5230368"/>
          </a:xfrm>
        </p:spPr>
        <p:txBody>
          <a:bodyPr anchor="ctr">
            <a:normAutofit/>
          </a:bodyPr>
          <a:lstStyle/>
          <a:p>
            <a:pPr marL="0" indent="0">
              <a:buNone/>
            </a:pPr>
            <a:r>
              <a:rPr lang="en-US" sz="1800" dirty="0">
                <a:solidFill>
                  <a:schemeClr val="tx2"/>
                </a:solidFill>
              </a:rPr>
              <a:t>I aim to predict medical insurance costs for individuals based on various personal attributes. Utilizing the Random Forest Regression algorithm, we estimate the medical charges (i.e., individual medical costs billed by health insurance) for each person in the dataset. By analyzing factors such as age, sex, BMI, number of children, smoking status, and geographic region, our goal is to accurately predict these costs and identify the key drivers of medical expenses. This predictive model will provide valuable insights for insurers and policymakers.</a:t>
            </a:r>
          </a:p>
        </p:txBody>
      </p:sp>
    </p:spTree>
    <p:extLst>
      <p:ext uri="{BB962C8B-B14F-4D97-AF65-F5344CB8AC3E}">
        <p14:creationId xmlns:p14="http://schemas.microsoft.com/office/powerpoint/2010/main" val="210799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A4C907-8EA9-C4C4-D365-02CD0D1A9EAE}"/>
              </a:ext>
            </a:extLst>
          </p:cNvPr>
          <p:cNvSpPr>
            <a:spLocks noGrp="1"/>
          </p:cNvSpPr>
          <p:nvPr>
            <p:ph type="title"/>
          </p:nvPr>
        </p:nvSpPr>
        <p:spPr>
          <a:xfrm>
            <a:off x="1136397" y="502021"/>
            <a:ext cx="9688296" cy="1642969"/>
          </a:xfrm>
        </p:spPr>
        <p:txBody>
          <a:bodyPr anchor="b">
            <a:normAutofit/>
          </a:bodyPr>
          <a:lstStyle/>
          <a:p>
            <a:r>
              <a:rPr lang="en-US" sz="4000" b="0" i="0" dirty="0">
                <a:solidFill>
                  <a:schemeClr val="tx2"/>
                </a:solidFill>
                <a:effectLst/>
                <a:latin typeface="Google Sans Text"/>
              </a:rPr>
              <a:t>Data Exploration: Key Features</a:t>
            </a:r>
            <a:endParaRPr lang="en-US" sz="4000" dirty="0">
              <a:solidFill>
                <a:schemeClr val="tx2"/>
              </a:solidFill>
            </a:endParaRPr>
          </a:p>
        </p:txBody>
      </p:sp>
      <p:sp>
        <p:nvSpPr>
          <p:cNvPr id="3" name="Content Placeholder 2">
            <a:extLst>
              <a:ext uri="{FF2B5EF4-FFF2-40B4-BE49-F238E27FC236}">
                <a16:creationId xmlns:a16="http://schemas.microsoft.com/office/drawing/2014/main" id="{DC1629D1-F229-2623-CC1B-5A5969D070BE}"/>
              </a:ext>
            </a:extLst>
          </p:cNvPr>
          <p:cNvSpPr>
            <a:spLocks noGrp="1"/>
          </p:cNvSpPr>
          <p:nvPr>
            <p:ph idx="1"/>
          </p:nvPr>
        </p:nvSpPr>
        <p:spPr>
          <a:xfrm>
            <a:off x="1136397" y="2418409"/>
            <a:ext cx="9688296" cy="3454358"/>
          </a:xfrm>
        </p:spPr>
        <p:txBody>
          <a:bodyPr anchor="t">
            <a:normAutofit/>
          </a:bodyPr>
          <a:lstStyle/>
          <a:p>
            <a:r>
              <a:rPr lang="en-US" sz="2000" b="0" i="0" dirty="0">
                <a:solidFill>
                  <a:schemeClr val="tx2"/>
                </a:solidFill>
              </a:rPr>
              <a:t>age: Age of the insured (Primary Beneficiary)</a:t>
            </a:r>
            <a:endParaRPr lang="en-US" sz="2000" dirty="0">
              <a:solidFill>
                <a:schemeClr val="tx2"/>
              </a:solidFill>
            </a:endParaRPr>
          </a:p>
          <a:p>
            <a:r>
              <a:rPr lang="en-US" sz="2000" b="0" i="0" dirty="0">
                <a:solidFill>
                  <a:schemeClr val="tx2"/>
                </a:solidFill>
              </a:rPr>
              <a:t>sex: Gender of the insured</a:t>
            </a:r>
            <a:endParaRPr lang="en-US" sz="2000" dirty="0">
              <a:solidFill>
                <a:schemeClr val="tx2"/>
              </a:solidFill>
            </a:endParaRPr>
          </a:p>
          <a:p>
            <a:r>
              <a:rPr lang="en-US" sz="2000" b="0" i="0" dirty="0" err="1">
                <a:solidFill>
                  <a:schemeClr val="tx2"/>
                </a:solidFill>
              </a:rPr>
              <a:t>bmi</a:t>
            </a:r>
            <a:r>
              <a:rPr lang="en-US" sz="2000" b="0" i="0" dirty="0">
                <a:solidFill>
                  <a:schemeClr val="tx2"/>
                </a:solidFill>
              </a:rPr>
              <a:t>: Body Mass Index (Indicator of Body Fat)</a:t>
            </a:r>
            <a:endParaRPr lang="en-US" sz="2000" dirty="0">
              <a:solidFill>
                <a:schemeClr val="tx2"/>
              </a:solidFill>
            </a:endParaRPr>
          </a:p>
          <a:p>
            <a:r>
              <a:rPr lang="en-US" sz="2000" b="0" i="0" dirty="0">
                <a:solidFill>
                  <a:schemeClr val="tx2"/>
                </a:solidFill>
              </a:rPr>
              <a:t>children: Number of children/dependents covered</a:t>
            </a:r>
            <a:endParaRPr lang="en-US" sz="2000" dirty="0">
              <a:solidFill>
                <a:schemeClr val="tx2"/>
              </a:solidFill>
            </a:endParaRPr>
          </a:p>
          <a:p>
            <a:r>
              <a:rPr lang="en-US" sz="2000" b="0" i="0" dirty="0">
                <a:solidFill>
                  <a:schemeClr val="tx2"/>
                </a:solidFill>
              </a:rPr>
              <a:t>smoker: Smoking status (Yes/No)</a:t>
            </a:r>
            <a:endParaRPr lang="en-US" sz="2000" dirty="0">
              <a:solidFill>
                <a:schemeClr val="tx2"/>
              </a:solidFill>
            </a:endParaRPr>
          </a:p>
          <a:p>
            <a:r>
              <a:rPr lang="en-US" sz="2000" b="0" i="0" dirty="0">
                <a:solidFill>
                  <a:schemeClr val="tx2"/>
                </a:solidFill>
              </a:rPr>
              <a:t>region: Geographic region of residence (US)</a:t>
            </a:r>
            <a:endParaRPr lang="en-US" sz="2000" dirty="0">
              <a:solidFill>
                <a:schemeClr val="tx2"/>
              </a:solidFill>
            </a:endParaRPr>
          </a:p>
          <a:p>
            <a:r>
              <a:rPr lang="en-US" sz="2000" b="0" i="0" dirty="0">
                <a:solidFill>
                  <a:schemeClr val="tx2"/>
                </a:solidFill>
              </a:rPr>
              <a:t>charges: Individual medical costs billed by health insurance (TARGET)</a:t>
            </a:r>
            <a:endParaRPr lang="en-US" sz="2000" dirty="0">
              <a:solidFill>
                <a:schemeClr val="tx2"/>
              </a:solidFill>
            </a:endParaRPr>
          </a:p>
        </p:txBody>
      </p:sp>
      <p:sp>
        <p:nvSpPr>
          <p:cNvPr id="34" name="Rectangle 3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A565FB6-7BEE-F23E-C333-45F2D0B78B3C}"/>
              </a:ext>
            </a:extLst>
          </p:cNvPr>
          <p:cNvPicPr>
            <a:picLocks noChangeAspect="1"/>
          </p:cNvPicPr>
          <p:nvPr/>
        </p:nvPicPr>
        <p:blipFill>
          <a:blip r:embed="rId3"/>
          <a:stretch>
            <a:fillRect/>
          </a:stretch>
        </p:blipFill>
        <p:spPr>
          <a:xfrm>
            <a:off x="7867291" y="2175015"/>
            <a:ext cx="3765947" cy="2507969"/>
          </a:xfrm>
          <a:prstGeom prst="rect">
            <a:avLst/>
          </a:prstGeom>
        </p:spPr>
      </p:pic>
    </p:spTree>
    <p:extLst>
      <p:ext uri="{BB962C8B-B14F-4D97-AF65-F5344CB8AC3E}">
        <p14:creationId xmlns:p14="http://schemas.microsoft.com/office/powerpoint/2010/main" val="1696058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D26027-22FA-653B-16E8-986CF2321BAB}"/>
              </a:ext>
            </a:extLst>
          </p:cNvPr>
          <p:cNvSpPr>
            <a:spLocks noGrp="1"/>
          </p:cNvSpPr>
          <p:nvPr>
            <p:ph type="title"/>
          </p:nvPr>
        </p:nvSpPr>
        <p:spPr>
          <a:xfrm>
            <a:off x="466722" y="586855"/>
            <a:ext cx="3201366" cy="3387497"/>
          </a:xfrm>
        </p:spPr>
        <p:txBody>
          <a:bodyPr anchor="b">
            <a:normAutofit/>
          </a:bodyPr>
          <a:lstStyle/>
          <a:p>
            <a:r>
              <a:rPr lang="en-US" sz="4000" i="0" dirty="0">
                <a:solidFill>
                  <a:schemeClr val="bg1"/>
                </a:solidFill>
                <a:effectLst/>
              </a:rPr>
              <a:t>Impact of Smoking on Medical Costs</a:t>
            </a:r>
            <a:endParaRPr lang="en-US" sz="4000" dirty="0">
              <a:solidFill>
                <a:schemeClr val="bg1"/>
              </a:solidFill>
            </a:endParaRPr>
          </a:p>
        </p:txBody>
      </p:sp>
      <p:pic>
        <p:nvPicPr>
          <p:cNvPr id="4" name="Content Placeholder 4">
            <a:extLst>
              <a:ext uri="{FF2B5EF4-FFF2-40B4-BE49-F238E27FC236}">
                <a16:creationId xmlns:a16="http://schemas.microsoft.com/office/drawing/2014/main" id="{C88F3180-2A3F-D846-3489-5814175F9A2A}"/>
              </a:ext>
            </a:extLst>
          </p:cNvPr>
          <p:cNvPicPr>
            <a:picLocks noGrp="1" noChangeAspect="1"/>
          </p:cNvPicPr>
          <p:nvPr>
            <p:ph idx="1"/>
          </p:nvPr>
        </p:nvPicPr>
        <p:blipFill>
          <a:blip r:embed="rId3"/>
          <a:stretch>
            <a:fillRect/>
          </a:stretch>
        </p:blipFill>
        <p:spPr>
          <a:xfrm>
            <a:off x="4810125" y="908296"/>
            <a:ext cx="6554788" cy="5028708"/>
          </a:xfrm>
          <a:prstGeom prst="rect">
            <a:avLst/>
          </a:prstGeom>
        </p:spPr>
      </p:pic>
    </p:spTree>
    <p:extLst>
      <p:ext uri="{BB962C8B-B14F-4D97-AF65-F5344CB8AC3E}">
        <p14:creationId xmlns:p14="http://schemas.microsoft.com/office/powerpoint/2010/main" val="2753513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3E759F-FB3D-D2DA-9A55-438F7CB5714A}"/>
            </a:ext>
          </a:extLst>
        </p:cNvPr>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10E7721-650D-31B3-22B0-E3FE6A6DB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DDC02C12-A485-B29F-8ED5-395BBFAEACC7}"/>
              </a:ext>
            </a:extLst>
          </p:cNvPr>
          <p:cNvSpPr>
            <a:spLocks noGrp="1"/>
          </p:cNvSpPr>
          <p:nvPr>
            <p:ph type="title"/>
          </p:nvPr>
        </p:nvSpPr>
        <p:spPr>
          <a:xfrm>
            <a:off x="1136397" y="502022"/>
            <a:ext cx="9688296" cy="1158828"/>
          </a:xfrm>
        </p:spPr>
        <p:txBody>
          <a:bodyPr anchor="b">
            <a:normAutofit/>
          </a:bodyPr>
          <a:lstStyle/>
          <a:p>
            <a:r>
              <a:rPr lang="en-US" sz="3600" b="0" i="0" dirty="0">
                <a:solidFill>
                  <a:schemeClr val="tx2"/>
                </a:solidFill>
                <a:effectLst/>
                <a:latin typeface="Google Sans Text"/>
              </a:rPr>
              <a:t>Data Preprocessing: Handling Categorical Features</a:t>
            </a:r>
            <a:endParaRPr lang="en-US" sz="3600" dirty="0">
              <a:solidFill>
                <a:schemeClr val="tx2"/>
              </a:solidFill>
            </a:endParaRPr>
          </a:p>
        </p:txBody>
      </p:sp>
      <p:sp>
        <p:nvSpPr>
          <p:cNvPr id="4" name="Content Placeholder 3">
            <a:extLst>
              <a:ext uri="{FF2B5EF4-FFF2-40B4-BE49-F238E27FC236}">
                <a16:creationId xmlns:a16="http://schemas.microsoft.com/office/drawing/2014/main" id="{BB5354BF-E654-FDC5-CA68-313951ED425C}"/>
              </a:ext>
            </a:extLst>
          </p:cNvPr>
          <p:cNvSpPr>
            <a:spLocks noGrp="1"/>
          </p:cNvSpPr>
          <p:nvPr>
            <p:ph idx="1"/>
          </p:nvPr>
        </p:nvSpPr>
        <p:spPr>
          <a:xfrm>
            <a:off x="1136397" y="2418409"/>
            <a:ext cx="9688296" cy="3454358"/>
          </a:xfrm>
        </p:spPr>
        <p:txBody>
          <a:bodyPr anchor="t">
            <a:normAutofit/>
          </a:bodyPr>
          <a:lstStyle/>
          <a:p>
            <a:pPr marL="0" indent="0">
              <a:spcAft>
                <a:spcPts val="225"/>
              </a:spcAft>
              <a:buNone/>
            </a:pPr>
            <a:r>
              <a:rPr lang="en-US" sz="1800" b="0" i="0" dirty="0">
                <a:solidFill>
                  <a:schemeClr val="tx2"/>
                </a:solidFill>
                <a:effectLst/>
              </a:rPr>
              <a:t>One-Hot Encoding was used to convert categorical features (sex, smoker, region) into numerical representations.</a:t>
            </a:r>
            <a:endParaRPr lang="en-US" sz="1800" dirty="0">
              <a:solidFill>
                <a:schemeClr val="tx2"/>
              </a:solidFill>
              <a:effectLst/>
            </a:endParaRPr>
          </a:p>
          <a:p>
            <a:pPr marL="0" indent="0">
              <a:spcAft>
                <a:spcPts val="225"/>
              </a:spcAft>
              <a:buNone/>
            </a:pPr>
            <a:r>
              <a:rPr lang="en-US" sz="1800" b="0" i="0" dirty="0" err="1">
                <a:solidFill>
                  <a:schemeClr val="tx2"/>
                </a:solidFill>
                <a:effectLst/>
              </a:rPr>
              <a:t>pd.get_dummies</a:t>
            </a:r>
            <a:r>
              <a:rPr lang="en-US" sz="1800" b="0" i="0" dirty="0">
                <a:solidFill>
                  <a:schemeClr val="tx2"/>
                </a:solidFill>
                <a:effectLst/>
              </a:rPr>
              <a:t>() function was used with </a:t>
            </a:r>
            <a:r>
              <a:rPr lang="en-US" sz="1800" b="0" i="0" dirty="0" err="1">
                <a:solidFill>
                  <a:schemeClr val="tx2"/>
                </a:solidFill>
                <a:effectLst/>
              </a:rPr>
              <a:t>drop_first</a:t>
            </a:r>
            <a:r>
              <a:rPr lang="en-US" sz="1800" b="0" i="0" dirty="0">
                <a:solidFill>
                  <a:schemeClr val="tx2"/>
                </a:solidFill>
                <a:effectLst/>
              </a:rPr>
              <a:t>=True to avoid multicollinearity.</a:t>
            </a:r>
            <a:endParaRPr lang="en-US" sz="1800" dirty="0">
              <a:solidFill>
                <a:schemeClr val="tx2"/>
              </a:solidFill>
              <a:effectLst/>
            </a:endParaRPr>
          </a:p>
          <a:p>
            <a:pPr marL="0" indent="0">
              <a:spcAft>
                <a:spcPts val="225"/>
              </a:spcAft>
              <a:buNone/>
            </a:pPr>
            <a:r>
              <a:rPr lang="en-US" sz="1800" b="0" i="0" dirty="0">
                <a:solidFill>
                  <a:schemeClr val="tx2"/>
                </a:solidFill>
                <a:effectLst/>
              </a:rPr>
              <a:t>Example: sex feature was transformed into a </a:t>
            </a:r>
            <a:r>
              <a:rPr lang="en-US" sz="1800" b="0" i="0" dirty="0" err="1">
                <a:solidFill>
                  <a:schemeClr val="tx2"/>
                </a:solidFill>
                <a:effectLst/>
              </a:rPr>
              <a:t>sex_male</a:t>
            </a:r>
            <a:r>
              <a:rPr lang="en-US" sz="1800" b="0" i="0" dirty="0">
                <a:solidFill>
                  <a:schemeClr val="tx2"/>
                </a:solidFill>
                <a:effectLst/>
              </a:rPr>
              <a:t> column.</a:t>
            </a:r>
            <a:endParaRPr lang="en-US" sz="1800" dirty="0">
              <a:solidFill>
                <a:schemeClr val="tx2"/>
              </a:solidFill>
              <a:effectLst/>
            </a:endParaRPr>
          </a:p>
          <a:p>
            <a:pPr marL="0" indent="0">
              <a:spcAft>
                <a:spcPts val="225"/>
              </a:spcAft>
              <a:buNone/>
            </a:pPr>
            <a:endParaRPr lang="en-US" sz="1800" b="0" i="0" dirty="0">
              <a:effectLst/>
              <a:latin typeface="Google Sans Text"/>
            </a:endParaRPr>
          </a:p>
        </p:txBody>
      </p:sp>
      <p:sp>
        <p:nvSpPr>
          <p:cNvPr id="42" name="Rectangle 41">
            <a:extLst>
              <a:ext uri="{FF2B5EF4-FFF2-40B4-BE49-F238E27FC236}">
                <a16:creationId xmlns:a16="http://schemas.microsoft.com/office/drawing/2014/main" id="{DAC226F3-4FE2-A2C1-F082-13E75AB8A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Rectangle 43">
            <a:extLst>
              <a:ext uri="{FF2B5EF4-FFF2-40B4-BE49-F238E27FC236}">
                <a16:creationId xmlns:a16="http://schemas.microsoft.com/office/drawing/2014/main" id="{66E24657-7878-DAC4-E41C-7E10436566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3324332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6" name="Freeform: Shape 25">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1F6E2DB-59B5-7AC4-53FA-534AF9BF11BC}"/>
              </a:ext>
            </a:extLst>
          </p:cNvPr>
          <p:cNvSpPr>
            <a:spLocks noGrp="1"/>
          </p:cNvSpPr>
          <p:nvPr>
            <p:ph type="title"/>
          </p:nvPr>
        </p:nvSpPr>
        <p:spPr>
          <a:xfrm>
            <a:off x="640080" y="1243013"/>
            <a:ext cx="3855720" cy="4371974"/>
          </a:xfrm>
        </p:spPr>
        <p:txBody>
          <a:bodyPr>
            <a:normAutofit/>
          </a:bodyPr>
          <a:lstStyle/>
          <a:p>
            <a:r>
              <a:rPr lang="en-US" sz="3600" b="0" i="0">
                <a:solidFill>
                  <a:schemeClr val="tx2"/>
                </a:solidFill>
                <a:effectLst/>
                <a:latin typeface="Google Sans Text"/>
              </a:rPr>
              <a:t>Data Preprocessing: Feature Scaling</a:t>
            </a:r>
            <a:endParaRPr lang="en-US" sz="3600">
              <a:solidFill>
                <a:schemeClr val="tx2"/>
              </a:solidFill>
            </a:endParaRPr>
          </a:p>
        </p:txBody>
      </p:sp>
      <p:sp>
        <p:nvSpPr>
          <p:cNvPr id="3" name="Content Placeholder 2">
            <a:extLst>
              <a:ext uri="{FF2B5EF4-FFF2-40B4-BE49-F238E27FC236}">
                <a16:creationId xmlns:a16="http://schemas.microsoft.com/office/drawing/2014/main" id="{31D53E99-2B01-7E43-C40F-82F099DDD98E}"/>
              </a:ext>
            </a:extLst>
          </p:cNvPr>
          <p:cNvSpPr>
            <a:spLocks noGrp="1"/>
          </p:cNvSpPr>
          <p:nvPr>
            <p:ph idx="1"/>
          </p:nvPr>
        </p:nvSpPr>
        <p:spPr>
          <a:xfrm>
            <a:off x="6172200" y="804672"/>
            <a:ext cx="5221224" cy="5230368"/>
          </a:xfrm>
        </p:spPr>
        <p:txBody>
          <a:bodyPr anchor="ctr">
            <a:normAutofit/>
          </a:bodyPr>
          <a:lstStyle/>
          <a:p>
            <a:pPr marL="457200" lvl="1" indent="0" algn="just">
              <a:spcAft>
                <a:spcPts val="225"/>
              </a:spcAft>
              <a:buNone/>
            </a:pPr>
            <a:r>
              <a:rPr lang="en-US" sz="1800" dirty="0">
                <a:solidFill>
                  <a:schemeClr val="tx2"/>
                </a:solidFill>
                <a:latin typeface="Aptos (Body)"/>
              </a:rPr>
              <a:t>To standardize numerical features (age, </a:t>
            </a:r>
            <a:r>
              <a:rPr lang="en-US" sz="1800" dirty="0" err="1">
                <a:solidFill>
                  <a:schemeClr val="tx2"/>
                </a:solidFill>
                <a:latin typeface="Aptos (Body)"/>
              </a:rPr>
              <a:t>bmi</a:t>
            </a:r>
            <a:r>
              <a:rPr lang="en-US" sz="1800" dirty="0">
                <a:solidFill>
                  <a:schemeClr val="tx2"/>
                </a:solidFill>
                <a:latin typeface="Aptos (Body)"/>
              </a:rPr>
              <a:t>, children), we applied </a:t>
            </a:r>
            <a:r>
              <a:rPr lang="en-US" sz="1800" dirty="0" err="1">
                <a:solidFill>
                  <a:schemeClr val="tx2"/>
                </a:solidFill>
                <a:latin typeface="Aptos (Body)"/>
              </a:rPr>
              <a:t>StandardScaler</a:t>
            </a:r>
            <a:r>
              <a:rPr lang="en-US" sz="1800" dirty="0">
                <a:solidFill>
                  <a:schemeClr val="tx2"/>
                </a:solidFill>
                <a:latin typeface="Aptos (Body)"/>
              </a:rPr>
              <a:t>(). This step prevents features with larger ranges from dominating the model. The scaler was trained on the training data to prevent data leakage.</a:t>
            </a:r>
          </a:p>
          <a:p>
            <a:pPr marL="742950" lvl="1" indent="-285750">
              <a:spcAft>
                <a:spcPts val="225"/>
              </a:spcAft>
            </a:pPr>
            <a:endParaRPr lang="en-US" sz="1800" b="0" i="0" dirty="0">
              <a:solidFill>
                <a:schemeClr val="tx2"/>
              </a:solidFill>
              <a:effectLst/>
              <a:latin typeface="Google Sans Text"/>
            </a:endParaRPr>
          </a:p>
        </p:txBody>
      </p:sp>
    </p:spTree>
    <p:extLst>
      <p:ext uri="{BB962C8B-B14F-4D97-AF65-F5344CB8AC3E}">
        <p14:creationId xmlns:p14="http://schemas.microsoft.com/office/powerpoint/2010/main" val="1600385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1839</TotalTime>
  <Words>2010</Words>
  <Application>Microsoft Office PowerPoint</Application>
  <PresentationFormat>Widescreen</PresentationFormat>
  <Paragraphs>112</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(Body)</vt:lpstr>
      <vt:lpstr>Aptos Display</vt:lpstr>
      <vt:lpstr>Arial</vt:lpstr>
      <vt:lpstr>Consolas</vt:lpstr>
      <vt:lpstr>Google Sans Text</vt:lpstr>
      <vt:lpstr>Office Theme</vt:lpstr>
      <vt:lpstr>Predicting Medical Insurance Costs with Machine Learning</vt:lpstr>
      <vt:lpstr>INTRODUCTION</vt:lpstr>
      <vt:lpstr>ADVANTAGES</vt:lpstr>
      <vt:lpstr>DISADVANTAGES</vt:lpstr>
      <vt:lpstr>PROBLEM DEFINITION Medical Cost</vt:lpstr>
      <vt:lpstr>Data Exploration: Key Features</vt:lpstr>
      <vt:lpstr>Impact of Smoking on Medical Costs</vt:lpstr>
      <vt:lpstr>Data Preprocessing: Handling Categorical Features</vt:lpstr>
      <vt:lpstr>Data Preprocessing: Feature Scaling</vt:lpstr>
      <vt:lpstr>Hyperparameter Tuning with GridSearchCV</vt:lpstr>
      <vt:lpstr>Best Model Parameters (From GridSearchCV)</vt:lpstr>
      <vt:lpstr>Model Evaluation: Results</vt:lpstr>
      <vt:lpstr>Visualizing Model Performance: Actual vs. Predicted Charges</vt:lpstr>
      <vt:lpstr>Feature Importance</vt:lpstr>
      <vt:lpstr>Conclusion</vt:lpstr>
      <vt:lpstr>Limitations &amp;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Atoosa Ebrahimabadi</dc:creator>
  <cp:lastModifiedBy>Atoosa Ebrahimabadi</cp:lastModifiedBy>
  <cp:revision>9</cp:revision>
  <dcterms:created xsi:type="dcterms:W3CDTF">2025-03-12T09:26:01Z</dcterms:created>
  <dcterms:modified xsi:type="dcterms:W3CDTF">2025-03-13T17:19:35Z</dcterms:modified>
</cp:coreProperties>
</file>