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64" r:id="rId6"/>
    <p:sldId id="259" r:id="rId7"/>
    <p:sldId id="269" r:id="rId8"/>
    <p:sldId id="270" r:id="rId9"/>
    <p:sldId id="260" r:id="rId10"/>
    <p:sldId id="265" r:id="rId11"/>
    <p:sldId id="266" r:id="rId12"/>
    <p:sldId id="267" r:id="rId13"/>
    <p:sldId id="261" r:id="rId14"/>
    <p:sldId id="273" r:id="rId15"/>
    <p:sldId id="272" r:id="rId16"/>
    <p:sldId id="262" r:id="rId17"/>
    <p:sldId id="268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AAF-9AF9-474B-A0F4-DE73206A798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B343-537E-44FD-A7DD-C5CB1BCDD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18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2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02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5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9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21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15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14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58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17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5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0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4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43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4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9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5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102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090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849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7620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483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9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644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73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330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24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20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183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6436" y="2619510"/>
            <a:ext cx="5307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上海交通大学     软件工程系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7844" y="3204285"/>
            <a:ext cx="34163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363" y="4162777"/>
            <a:ext cx="6096000" cy="565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Shanghai Jiao Tong </a:t>
            </a:r>
            <a:r>
              <a:rPr lang="en-US" altLang="zh-CN" sz="2800" b="1" dirty="0" smtClean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University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CB8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2909454" y="4854418"/>
            <a:ext cx="6031345" cy="401074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356685" y="4868746"/>
            <a:ext cx="54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指导教师：陈春祺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答辩人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1600" dirty="0">
                <a:solidFill>
                  <a:prstClr val="white"/>
                </a:solidFill>
              </a:rPr>
              <a:t>黎</a:t>
            </a:r>
            <a:r>
              <a:rPr lang="zh-CN" altLang="en-US" sz="1600" dirty="0" smtClean="0">
                <a:solidFill>
                  <a:prstClr val="white"/>
                </a:solidFill>
              </a:rPr>
              <a:t>君 黄友奇 胡嘉弘 何荣俊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55" grpId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2127616" y="1279728"/>
            <a:ext cx="14139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Quartz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7" y="914400"/>
            <a:ext cx="978348" cy="888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6827" y="2288044"/>
            <a:ext cx="10386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Quartz</a:t>
            </a:r>
            <a:r>
              <a:rPr lang="zh-CN" altLang="en-US" dirty="0"/>
              <a:t>是一个完全由</a:t>
            </a:r>
            <a:r>
              <a:rPr lang="en-US" altLang="zh-CN" dirty="0"/>
              <a:t>java</a:t>
            </a:r>
            <a:r>
              <a:rPr lang="zh-CN" altLang="en-US" dirty="0"/>
              <a:t>编写的开源作业调度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Rectangle 1"/>
          <p:cNvSpPr/>
          <p:nvPr/>
        </p:nvSpPr>
        <p:spPr>
          <a:xfrm>
            <a:off x="826827" y="2951475"/>
            <a:ext cx="3060000" cy="351090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2"/>
          <p:cNvSpPr/>
          <p:nvPr/>
        </p:nvSpPr>
        <p:spPr>
          <a:xfrm>
            <a:off x="4373891" y="2951475"/>
            <a:ext cx="3060796" cy="3510000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3"/>
          <p:cNvSpPr/>
          <p:nvPr/>
        </p:nvSpPr>
        <p:spPr>
          <a:xfrm>
            <a:off x="7921751" y="2951475"/>
            <a:ext cx="3060000" cy="3510000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矩形 21"/>
          <p:cNvSpPr/>
          <p:nvPr/>
        </p:nvSpPr>
        <p:spPr>
          <a:xfrm>
            <a:off x="1406454" y="3068150"/>
            <a:ext cx="1900746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在项目中功能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2807" y="3066871"/>
            <a:ext cx="1602964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替代方案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1125720" y="3643453"/>
            <a:ext cx="2462214" cy="11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负责定时任务，在用户设置的上课时间内定时发送拍照请求，并且将定时任务持久化存储到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数据库中。</a:t>
            </a:r>
          </a:p>
        </p:txBody>
      </p:sp>
      <p:sp>
        <p:nvSpPr>
          <p:cNvPr id="25" name="矩形 24"/>
          <p:cNvSpPr/>
          <p:nvPr/>
        </p:nvSpPr>
        <p:spPr>
          <a:xfrm>
            <a:off x="7891403" y="3068149"/>
            <a:ext cx="3090348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Quartz</a:t>
            </a:r>
            <a:r>
              <a:rPr lang="zh-CN" altLang="en-US" sz="2200" b="1" dirty="0" smtClean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205470" y="3643453"/>
            <a:ext cx="246221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用户的定时任务数据可以持久化存储到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数据库中，避免了程序崩溃时丢失数据。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Quartz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可以根据用户的需求动态增加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删除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修改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查询定时任务。</a:t>
            </a: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673182" y="3796578"/>
            <a:ext cx="2462214" cy="17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Spring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有简单的注解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(@scheduled)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也可以做到定时任务，但是无法做到动态修改定时任务和持久化本地保存。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6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2352358" y="1335765"/>
            <a:ext cx="15224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Face++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0" y="1146275"/>
            <a:ext cx="1228063" cy="656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6827" y="2327379"/>
            <a:ext cx="1069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Face++</a:t>
            </a:r>
            <a:r>
              <a:rPr lang="zh-CN" altLang="en-US" dirty="0"/>
              <a:t>是北京旷视科技有限公司旗下的新型视觉服务平台，提供一整套世界领先的人脸检测，人脸识别，面部分析的视觉技术服务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402470" y="3456573"/>
            <a:ext cx="2485774" cy="1152515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5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在项目中功能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402470" y="4825563"/>
            <a:ext cx="2485774" cy="1165694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5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如何使用数据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stCxn id="10" idx="6"/>
          </p:cNvCxnSpPr>
          <p:nvPr/>
        </p:nvCxnSpPr>
        <p:spPr>
          <a:xfrm flipH="1">
            <a:off x="921750" y="4609088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0"/>
          </p:cNvCxnSpPr>
          <p:nvPr/>
        </p:nvCxnSpPr>
        <p:spPr>
          <a:xfrm flipH="1">
            <a:off x="921750" y="4825563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750" y="3606333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的接口进行人脸检测。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对图像进行分析，返回一个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格式的数据，包括人脸个数，眼睛、鼻子、嘴巴的位置，人脸表情，是否戴眼镜等等信息。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1750" y="5023070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我们通过分析返回的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数据，得到每张照片中的人脸数目，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根据分析学生的表情得到课堂氛围。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通过分析人脸表情和面部角度计算得出学生的专注度。</a:t>
            </a:r>
          </a:p>
        </p:txBody>
      </p:sp>
    </p:spTree>
    <p:extLst>
      <p:ext uri="{BB962C8B-B14F-4D97-AF65-F5344CB8AC3E}">
        <p14:creationId xmlns:p14="http://schemas.microsoft.com/office/powerpoint/2010/main" val="15883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0" grpId="0" animBg="1"/>
      <p:bldP spid="11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1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3521" y="368524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第四部分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特色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664123" y="1020686"/>
            <a:ext cx="109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664123" y="1578392"/>
            <a:ext cx="5763859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Rectangle 4"/>
          <p:cNvSpPr/>
          <p:nvPr/>
        </p:nvSpPr>
        <p:spPr>
          <a:xfrm>
            <a:off x="664122" y="3011082"/>
            <a:ext cx="5763859" cy="1926472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5"/>
          <p:cNvSpPr/>
          <p:nvPr/>
        </p:nvSpPr>
        <p:spPr>
          <a:xfrm>
            <a:off x="664121" y="5091203"/>
            <a:ext cx="5763859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9" name="Group 9"/>
          <p:cNvGrpSpPr/>
          <p:nvPr/>
        </p:nvGrpSpPr>
        <p:grpSpPr>
          <a:xfrm>
            <a:off x="5437959" y="3667804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932333" y="5377305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35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7" name="Group 15"/>
          <p:cNvGrpSpPr/>
          <p:nvPr/>
        </p:nvGrpSpPr>
        <p:grpSpPr>
          <a:xfrm>
            <a:off x="1015490" y="1911620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38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0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1853980" y="1773859"/>
            <a:ext cx="4451741" cy="100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市场上同类型的产品也有许多，比如汉王教育公司开发的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CCS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课堂呵护系统和课堂检测系统。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762493" y="5131053"/>
            <a:ext cx="4286470" cy="131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他们还做了一个专门的课堂检测系统，功能主要是通过人脸识别和课表得到班级出勤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情况，并且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反馈给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教师。也就是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是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一个考勤系统</a:t>
            </a:r>
            <a:endParaRPr lang="zh-CN" altLang="en-US" sz="18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712998" y="3038260"/>
            <a:ext cx="4598304" cy="18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CCS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课堂呵护系统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v3.0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版本已经于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2018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sym typeface="微软雅黑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月上线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发布，这个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产品的功能是通过</a:t>
            </a:r>
            <a:r>
              <a:rPr lang="zh-CN" altLang="en-US" sz="1800" dirty="0" smtClean="0">
                <a:solidFill>
                  <a:schemeClr val="bg1"/>
                </a:solidFill>
                <a:sym typeface="微软雅黑" pitchFamily="34" charset="-122"/>
              </a:rPr>
              <a:t>人工智能、</a:t>
            </a:r>
            <a:r>
              <a:rPr lang="zh-CN" altLang="en-US" sz="1800" dirty="0">
                <a:solidFill>
                  <a:schemeClr val="bg1"/>
                </a:solidFill>
                <a:sym typeface="微软雅黑" pitchFamily="34" charset="-122"/>
              </a:rPr>
              <a:t>行为识别、大数据挖掘对学生的课堂行为表现进行分析、评价，为家长、老师、学校提供日常成长数据及报告，来共同呵护孩子的健康成长。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5" y="1748055"/>
            <a:ext cx="5449278" cy="35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"/>
                            </p:stCondLst>
                            <p:childTnLst>
                              <p:par>
                                <p:cTn id="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1" grpId="0" animBg="1"/>
      <p:bldP spid="23" grpId="0" animBg="1"/>
      <p:bldP spid="27" grpId="0" animBg="1"/>
      <p:bldP spid="46" grpId="0"/>
      <p:bldP spid="4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特色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"/>
          <p:cNvSpPr txBox="1">
            <a:spLocks/>
          </p:cNvSpPr>
          <p:nvPr/>
        </p:nvSpPr>
        <p:spPr>
          <a:xfrm>
            <a:off x="1776244" y="1822158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055751" y="1832692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8335259" y="1832692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18" name="Right Arrow 10"/>
          <p:cNvSpPr/>
          <p:nvPr/>
        </p:nvSpPr>
        <p:spPr>
          <a:xfrm rot="16200000" flipV="1">
            <a:off x="1402869" y="2642201"/>
            <a:ext cx="923453" cy="623331"/>
          </a:xfrm>
          <a:prstGeom prst="rightArrow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19" name="Right Arrow 11"/>
          <p:cNvSpPr/>
          <p:nvPr/>
        </p:nvSpPr>
        <p:spPr>
          <a:xfrm rot="16200000" flipV="1">
            <a:off x="4682664" y="2642201"/>
            <a:ext cx="923453" cy="623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20" name="Right Arrow 12"/>
          <p:cNvSpPr/>
          <p:nvPr/>
        </p:nvSpPr>
        <p:spPr>
          <a:xfrm rot="5400000" flipV="1">
            <a:off x="7982186" y="2642201"/>
            <a:ext cx="923453" cy="623331"/>
          </a:xfrm>
          <a:prstGeom prst="rightArrow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22" name="文本框 21"/>
          <p:cNvSpPr txBox="1"/>
          <p:nvPr/>
        </p:nvSpPr>
        <p:spPr>
          <a:xfrm>
            <a:off x="1523692" y="4272368"/>
            <a:ext cx="2662991" cy="2196526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课堂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检测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系统是专门的考勤系统。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我们的产品可以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知道课堂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的总体出勤率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，但是无法精确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具体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哪个学生没有出勤。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269719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80680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28733" y="2708078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差异三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09142" y="4321606"/>
            <a:ext cx="2662991" cy="2400207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的产品可以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进行课堂气氛和学生专注度的分析，但是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只能数据来源只有人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脸识别，没有进行行为识别和大数据挖掘等等。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94592" y="4444723"/>
            <a:ext cx="2662991" cy="1093166"/>
          </a:xfrm>
          <a:prstGeom prst="rect">
            <a:avLst/>
          </a:prstGeom>
        </p:spPr>
        <p:txBody>
          <a:bodyPr vert="horz" lIns="121807" tIns="60904" rIns="121807" bIns="60904" rtlCol="0" anchor="t">
            <a:noAutofit/>
          </a:bodyPr>
          <a:lstStyle>
            <a:lvl1pPr indent="0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6pPr>
            <a:lvl7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7pPr>
            <a:lvl8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8pPr>
            <a:lvl9pPr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/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我们是一个比较轻量的课堂检测系统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。成本比较低。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99118" y="1088780"/>
            <a:ext cx="109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" grpId="0" uiExpand="1" build="p" animBg="1"/>
      <p:bldP spid="16" grpId="0" uiExpand="1" build="p" animBg="1"/>
      <p:bldP spid="17" grpId="0" uiExpand="1" build="p" animBg="1"/>
      <p:bldP spid="18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6" y="42049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第五部分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经验与教训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4" y="1778122"/>
            <a:ext cx="3517697" cy="35603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51819" y="1862408"/>
            <a:ext cx="200085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351818" y="2346904"/>
            <a:ext cx="6833417" cy="14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项目成员都不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喜欢新建分支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，然后在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新分支上修改再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合并。而是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多个人同时在同一分支上进行修改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导致混乱。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项目成员在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一个分支上修改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之后由于工作尚未完成不想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commit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但是又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想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切换到其他分支，提示无法切换。可以使用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Git stash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存修改。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1819" y="3921444"/>
            <a:ext cx="1595290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端开发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4351819" y="4405940"/>
            <a:ext cx="704585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由于之前从未进行过移动端开发，对移动端开发没有什么经验，所以都要重新学习。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1.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一开始按照助教的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推荐使用了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，但是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使用了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google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云，由于缺少科学上网软件，导致开发缓慢，最终不得不放弃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Expo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，选择使用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。在这里浪费了两天的时间。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移动端决定放到最后一周来做，实际开发时发现由于不熟悉移动端开发，所需时间远远大于一周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移动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端开发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需时间估计失误。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86394" y="4753474"/>
            <a:ext cx="3525049" cy="5539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感谢各位老师、助教的帮助！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3130148" y="5369984"/>
            <a:ext cx="6031345" cy="401074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3615241" y="5369984"/>
            <a:ext cx="54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指导教师：陈春祺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答辩人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1600" dirty="0">
                <a:solidFill>
                  <a:prstClr val="white"/>
                </a:solidFill>
              </a:rPr>
              <a:t>黎</a:t>
            </a:r>
            <a:r>
              <a:rPr lang="zh-CN" altLang="en-US" sz="1600" dirty="0" smtClean="0">
                <a:solidFill>
                  <a:prstClr val="white"/>
                </a:solidFill>
              </a:rPr>
              <a:t>君 黄友奇 胡嘉弘 何荣俊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23467" y="2005299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20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41193" y="24653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定位与价值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2652" y="24653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2504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29485" y="246534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特色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1315" y="24653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经验与教训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15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6" y="42049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定位与价值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82158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产品定位与价值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3"/>
          <p:cNvSpPr/>
          <p:nvPr/>
        </p:nvSpPr>
        <p:spPr>
          <a:xfrm>
            <a:off x="1681017" y="1601773"/>
            <a:ext cx="9107055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ectangle 4"/>
          <p:cNvSpPr/>
          <p:nvPr/>
        </p:nvSpPr>
        <p:spPr>
          <a:xfrm>
            <a:off x="1681017" y="3044428"/>
            <a:ext cx="9107055" cy="1284177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Rectangle 5"/>
          <p:cNvSpPr/>
          <p:nvPr/>
        </p:nvSpPr>
        <p:spPr>
          <a:xfrm>
            <a:off x="1681017" y="4467154"/>
            <a:ext cx="9107055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0" name="Group 9"/>
          <p:cNvGrpSpPr/>
          <p:nvPr/>
        </p:nvGrpSpPr>
        <p:grpSpPr>
          <a:xfrm>
            <a:off x="9348294" y="3432590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3" name="Group 12"/>
          <p:cNvGrpSpPr/>
          <p:nvPr/>
        </p:nvGrpSpPr>
        <p:grpSpPr>
          <a:xfrm>
            <a:off x="1985384" y="4827146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6" name="Group 15"/>
          <p:cNvGrpSpPr/>
          <p:nvPr/>
        </p:nvGrpSpPr>
        <p:grpSpPr>
          <a:xfrm>
            <a:off x="1918965" y="1925317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871881" y="1718598"/>
            <a:ext cx="7679505" cy="109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本项目通过对视频监控进行实时分析，并基于人脸识别技术，对课堂教学状态进行自动分析与监测。 </a:t>
            </a:r>
            <a:r>
              <a:rPr lang="zh-CN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sym typeface="微软雅黑" pitchFamily="34" charset="-122"/>
              </a:rPr>
              <a:t>通过对历史数据的积累和分析，可以为授课教师以及学校管理层提供客观的课堂教学质量评估信息，使得授课教师可以全面客观地了解上课状态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，及时调整授课内容和方式，而学校教学督导可以全面实时地了解教师授课质量，对教师授课质量做出公正的评价。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2871881" y="4718516"/>
            <a:ext cx="7511720" cy="8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现阶段对于教育的各种改革方式仍在摸索发展之中，因而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该项目不失为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一次有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微软雅黑" pitchFamily="34" charset="-122"/>
              </a:rPr>
              <a:t>意义的尝试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，若能成功广泛推广，将在一定程度上对现有教育体制造成影响，则市场前景虽不可谓无忧，但可谓稳定。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1918965" y="3401902"/>
            <a:ext cx="7259435" cy="58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5"/>
                </a:solidFill>
                <a:sym typeface="微软雅黑" pitchFamily="34" charset="-122"/>
              </a:rPr>
              <a:t>课堂威视适用于所有安装了课堂实时监控的学校或培训机构</a:t>
            </a:r>
            <a:r>
              <a:rPr lang="zh-CN" altLang="en-US" sz="1400" dirty="0">
                <a:solidFill>
                  <a:schemeClr val="bg1"/>
                </a:solidFill>
                <a:sym typeface="微软雅黑" pitchFamily="34" charset="-122"/>
              </a:rPr>
              <a:t>，为课堂教学质量评估带来新的维度，为用户提供确实可靠的课堂教学质量评估依据。</a:t>
            </a:r>
          </a:p>
        </p:txBody>
      </p:sp>
    </p:spTree>
    <p:extLst>
      <p:ext uri="{BB962C8B-B14F-4D97-AF65-F5344CB8AC3E}">
        <p14:creationId xmlns:p14="http://schemas.microsoft.com/office/powerpoint/2010/main" val="1167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7" grpId="0" animBg="1"/>
      <p:bldP spid="18" grpId="0" animBg="1"/>
      <p:bldP spid="19" grpId="0" animBg="1"/>
      <p:bldP spid="32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2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2721" y="3685243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第二部分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数据库</a:t>
            </a: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设计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9" y="1005777"/>
            <a:ext cx="5953328" cy="5443661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8628434" y="1099638"/>
            <a:ext cx="1439694" cy="369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1974715" y="1099639"/>
            <a:ext cx="1303506" cy="369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74715" y="3861881"/>
            <a:ext cx="1303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0" idx="3"/>
          </p:cNvCxnSpPr>
          <p:nvPr/>
        </p:nvCxnSpPr>
        <p:spPr>
          <a:xfrm flipV="1">
            <a:off x="9038857" y="3725694"/>
            <a:ext cx="1029271" cy="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2071991" y="4980561"/>
            <a:ext cx="1013538" cy="301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0800000" flipV="1">
            <a:off x="1945531" y="6118698"/>
            <a:ext cx="1332690" cy="33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8590454" y="4980561"/>
            <a:ext cx="1662499" cy="4182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139944" y="3492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90471" y="3657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390472" y="513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照片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390470" y="6337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90469" y="902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角色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178855" y="51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第几节课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052396" y="934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028105" y="358464"/>
            <a:ext cx="244488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核心逻辑设计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4309" y="41325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67" y="965473"/>
            <a:ext cx="6041890" cy="5852223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>
            <a:off x="4844374" y="3463047"/>
            <a:ext cx="4027252" cy="3394953"/>
          </a:xfrm>
          <a:custGeom>
            <a:avLst/>
            <a:gdLst>
              <a:gd name="connsiteX0" fmla="*/ 0 w 4027252"/>
              <a:gd name="connsiteY0" fmla="*/ 3394953 h 3394953"/>
              <a:gd name="connsiteX1" fmla="*/ 1459149 w 4027252"/>
              <a:gd name="connsiteY1" fmla="*/ 2159540 h 3394953"/>
              <a:gd name="connsiteX2" fmla="*/ 1916349 w 4027252"/>
              <a:gd name="connsiteY2" fmla="*/ 457200 h 3394953"/>
              <a:gd name="connsiteX3" fmla="*/ 4027252 w 4027252"/>
              <a:gd name="connsiteY3" fmla="*/ 0 h 339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252" h="3394953">
                <a:moveTo>
                  <a:pt x="0" y="3394953"/>
                </a:moveTo>
                <a:cubicBezTo>
                  <a:pt x="569879" y="3022059"/>
                  <a:pt x="1139758" y="2649165"/>
                  <a:pt x="1459149" y="2159540"/>
                </a:cubicBezTo>
                <a:cubicBezTo>
                  <a:pt x="1778541" y="1669914"/>
                  <a:pt x="1488332" y="817123"/>
                  <a:pt x="1916349" y="457200"/>
                </a:cubicBezTo>
                <a:cubicBezTo>
                  <a:pt x="2344366" y="97277"/>
                  <a:pt x="3185809" y="48638"/>
                  <a:pt x="4027252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085617" y="1994170"/>
            <a:ext cx="4766553" cy="4863830"/>
          </a:xfrm>
          <a:custGeom>
            <a:avLst/>
            <a:gdLst>
              <a:gd name="connsiteX0" fmla="*/ 0 w 4766553"/>
              <a:gd name="connsiteY0" fmla="*/ 4863830 h 4863830"/>
              <a:gd name="connsiteX1" fmla="*/ 311285 w 4766553"/>
              <a:gd name="connsiteY1" fmla="*/ 2772383 h 4863830"/>
              <a:gd name="connsiteX2" fmla="*/ 1867711 w 4766553"/>
              <a:gd name="connsiteY2" fmla="*/ 875490 h 4863830"/>
              <a:gd name="connsiteX3" fmla="*/ 3929974 w 4766553"/>
              <a:gd name="connsiteY3" fmla="*/ 758758 h 4863830"/>
              <a:gd name="connsiteX4" fmla="*/ 4766553 w 4766553"/>
              <a:gd name="connsiteY4" fmla="*/ 0 h 48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6553" h="4863830">
                <a:moveTo>
                  <a:pt x="0" y="4863830"/>
                </a:moveTo>
                <a:cubicBezTo>
                  <a:pt x="0" y="4150468"/>
                  <a:pt x="0" y="3437106"/>
                  <a:pt x="311285" y="2772383"/>
                </a:cubicBezTo>
                <a:cubicBezTo>
                  <a:pt x="622570" y="2107660"/>
                  <a:pt x="1264596" y="1211094"/>
                  <a:pt x="1867711" y="875490"/>
                </a:cubicBezTo>
                <a:cubicBezTo>
                  <a:pt x="2470826" y="539886"/>
                  <a:pt x="3446834" y="904673"/>
                  <a:pt x="3929974" y="758758"/>
                </a:cubicBezTo>
                <a:cubicBezTo>
                  <a:pt x="4413114" y="612843"/>
                  <a:pt x="4589833" y="306421"/>
                  <a:pt x="4766553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2140085" y="1157591"/>
            <a:ext cx="1371600" cy="48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375515" y="1460542"/>
            <a:ext cx="826851" cy="158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142051" y="4241260"/>
            <a:ext cx="1060315" cy="57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9107" y="1157591"/>
            <a:ext cx="2052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端，是项目的主体部分，负责提供后端服务，管理定时任务，定时</a:t>
            </a:r>
            <a:r>
              <a:rPr lang="zh-CN" altLang="en-US" dirty="0" smtClean="0"/>
              <a:t>发送拍照请求给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数据，并且接受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端处理好的图片和数据。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202366" y="1121115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部分是消息</a:t>
            </a:r>
            <a:r>
              <a:rPr lang="zh-CN" altLang="en-US" dirty="0" smtClean="0"/>
              <a:t>队列，负责在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端课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端之间的消息传递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163455" y="3871928"/>
            <a:ext cx="2801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右下角</a:t>
            </a:r>
            <a:r>
              <a:rPr lang="zh-CN" altLang="en-US" dirty="0" smtClean="0"/>
              <a:t>部分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端，负责</a:t>
            </a:r>
            <a:endParaRPr lang="en-US" altLang="zh-CN" dirty="0" smtClean="0"/>
          </a:p>
          <a:p>
            <a:r>
              <a:rPr lang="zh-CN" altLang="en-US" dirty="0" smtClean="0"/>
              <a:t>接受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端发送过来的请求，然后调用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摄像头拍摄照片，调用</a:t>
            </a:r>
            <a:r>
              <a:rPr lang="en-US" altLang="zh-CN" dirty="0" smtClean="0"/>
              <a:t>Face++</a:t>
            </a:r>
            <a:r>
              <a:rPr lang="zh-CN" altLang="en-US" dirty="0" smtClean="0"/>
              <a:t>的接口，处理照片，把数据传回给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66677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152F47"/>
                </a:solidFill>
              </a:rPr>
              <a:t>第三部分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489923" y="210682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933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关键技术</a:t>
            </a:r>
            <a:endParaRPr kumimoji="0" lang="zh-CN" alt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66127" y="265474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26827" y="1993944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98"/>
          <p:cNvSpPr txBox="1"/>
          <p:nvPr/>
        </p:nvSpPr>
        <p:spPr>
          <a:xfrm>
            <a:off x="1943204" y="1304091"/>
            <a:ext cx="20361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RabbitMQ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7" y="994566"/>
            <a:ext cx="941726" cy="8908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0071" y="2215939"/>
            <a:ext cx="11040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RabbitMQ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AMQP </a:t>
            </a:r>
            <a:r>
              <a:rPr lang="zh-CN" altLang="en-US" dirty="0" smtClean="0"/>
              <a:t>（</a:t>
            </a:r>
            <a:r>
              <a:rPr lang="zh-CN" altLang="en-US" dirty="0"/>
              <a:t>高级消息队列协议</a:t>
            </a:r>
            <a:r>
              <a:rPr lang="zh-CN" altLang="en-US" dirty="0" smtClean="0"/>
              <a:t>）的</a:t>
            </a:r>
            <a:r>
              <a:rPr lang="zh-CN" altLang="en-US" dirty="0"/>
              <a:t>开</a:t>
            </a:r>
            <a:r>
              <a:rPr lang="zh-CN" altLang="en-US" dirty="0" smtClean="0"/>
              <a:t>源的消息队列实现。</a:t>
            </a:r>
            <a:endParaRPr lang="en-US" altLang="zh-CN" dirty="0" smtClean="0"/>
          </a:p>
        </p:txBody>
      </p:sp>
      <p:sp>
        <p:nvSpPr>
          <p:cNvPr id="10" name="Rectangle 1"/>
          <p:cNvSpPr/>
          <p:nvPr/>
        </p:nvSpPr>
        <p:spPr>
          <a:xfrm>
            <a:off x="826827" y="2868723"/>
            <a:ext cx="3060000" cy="351090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2"/>
          <p:cNvSpPr/>
          <p:nvPr/>
        </p:nvSpPr>
        <p:spPr>
          <a:xfrm>
            <a:off x="4373891" y="2868723"/>
            <a:ext cx="3060796" cy="3510000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"/>
          <p:cNvSpPr/>
          <p:nvPr/>
        </p:nvSpPr>
        <p:spPr>
          <a:xfrm>
            <a:off x="7921751" y="2868723"/>
            <a:ext cx="3060000" cy="3510000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1406454" y="2985398"/>
            <a:ext cx="1900746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在项目中功能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2807" y="2984119"/>
            <a:ext cx="1602964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替代方案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125720" y="3560701"/>
            <a:ext cx="2462214" cy="238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端负责定时发送拍摄请求到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端和进行数据分析和处理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端负责调用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摄像头拍摄图片和发送人脸识别的请求到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的接口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它们之间的通信使用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RabbitMQ</a:t>
            </a:r>
          </a:p>
        </p:txBody>
      </p:sp>
      <p:sp>
        <p:nvSpPr>
          <p:cNvPr id="16" name="矩形 15"/>
          <p:cNvSpPr/>
          <p:nvPr/>
        </p:nvSpPr>
        <p:spPr>
          <a:xfrm>
            <a:off x="7891403" y="2985397"/>
            <a:ext cx="3090348" cy="44526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8205470" y="3560701"/>
            <a:ext cx="2462214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我们项目的组员比较熟悉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库并且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的库容易使用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如果全部放到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端来做的话，服务器负载较大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有利于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解耦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，易于功能拓展</a:t>
            </a: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4673182" y="3713826"/>
            <a:ext cx="2462214" cy="15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我们可以直接用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的库来调用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摄像头拍摄图片和发送人脸识别的请求到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Face++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的接口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1184</Words>
  <Application>Microsoft Office PowerPoint</Application>
  <PresentationFormat>宽屏</PresentationFormat>
  <Paragraphs>107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 Unicode MS</vt:lpstr>
      <vt:lpstr>UKIJ Qolyazma</vt:lpstr>
      <vt:lpstr>等线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荣俊</dc:creator>
  <cp:lastModifiedBy>何 荣俊</cp:lastModifiedBy>
  <cp:revision>41</cp:revision>
  <dcterms:created xsi:type="dcterms:W3CDTF">2018-09-08T13:08:26Z</dcterms:created>
  <dcterms:modified xsi:type="dcterms:W3CDTF">2018-09-09T23:55:30Z</dcterms:modified>
</cp:coreProperties>
</file>