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53" r:id="rId2"/>
    <p:sldId id="374" r:id="rId3"/>
    <p:sldId id="381" r:id="rId4"/>
    <p:sldId id="379" r:id="rId5"/>
    <p:sldId id="394" r:id="rId6"/>
    <p:sldId id="393" r:id="rId7"/>
    <p:sldId id="378" r:id="rId8"/>
    <p:sldId id="396" r:id="rId9"/>
    <p:sldId id="382" r:id="rId10"/>
    <p:sldId id="398" r:id="rId11"/>
    <p:sldId id="380" r:id="rId12"/>
    <p:sldId id="395" r:id="rId13"/>
    <p:sldId id="377" r:id="rId14"/>
    <p:sldId id="383" r:id="rId15"/>
    <p:sldId id="375" r:id="rId16"/>
    <p:sldId id="376" r:id="rId17"/>
    <p:sldId id="385" r:id="rId18"/>
    <p:sldId id="386" r:id="rId19"/>
    <p:sldId id="387" r:id="rId20"/>
    <p:sldId id="388" r:id="rId21"/>
    <p:sldId id="399" r:id="rId22"/>
    <p:sldId id="3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374"/>
            <p14:sldId id="381"/>
            <p14:sldId id="379"/>
            <p14:sldId id="394"/>
            <p14:sldId id="393"/>
            <p14:sldId id="378"/>
            <p14:sldId id="396"/>
            <p14:sldId id="382"/>
            <p14:sldId id="398"/>
            <p14:sldId id="380"/>
            <p14:sldId id="395"/>
            <p14:sldId id="377"/>
            <p14:sldId id="383"/>
            <p14:sldId id="375"/>
            <p14:sldId id="376"/>
            <p14:sldId id="385"/>
            <p14:sldId id="386"/>
            <p14:sldId id="387"/>
            <p14:sldId id="388"/>
            <p14:sldId id="399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DB"/>
    <a:srgbClr val="1496FF"/>
    <a:srgbClr val="84CDF0"/>
    <a:srgbClr val="1A1A1A"/>
    <a:srgbClr val="474747"/>
    <a:srgbClr val="006BBA"/>
    <a:srgbClr val="72BE28"/>
    <a:srgbClr val="6F2DA8"/>
    <a:srgbClr val="73BE28"/>
    <a:srgbClr val="B4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C3F09-02D8-48E7-ABEE-AE3CEED2A318}" v="1" dt="2018-09-10T18:35:20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3" autoAdjust="0"/>
  </p:normalViewPr>
  <p:slideViewPr>
    <p:cSldViewPr snapToGrid="0">
      <p:cViewPr varScale="1">
        <p:scale>
          <a:sx n="81" d="100"/>
          <a:sy n="81" d="100"/>
        </p:scale>
        <p:origin x="1107" y="3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Goal of this workshop is to break up a monolithic application – in our case the ticketmonster, a JBOSS application from our partner Red Hat – into microservices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acm-workshop@ruxitlabs.com</a:t>
            </a:r>
          </a:p>
          <a:p>
            <a:r>
              <a:rPr lang="de-DE" dirty="0"/>
              <a:t>Dynatrace1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put proxy in front of monolith to enable real user monitoring</a:t>
            </a:r>
          </a:p>
          <a:p>
            <a:r>
              <a:rPr lang="de-AT" b="1"/>
              <a:t>ATTENTION</a:t>
            </a:r>
            <a:r>
              <a:rPr lang="de-AT"/>
              <a:t>: disable Real-user monitoring in Dynatrace for monolith, otherwise the proxy won‘t enable real-user monitoring</a:t>
            </a:r>
            <a:endParaRPr lang="en-US"/>
          </a:p>
          <a:p>
            <a:r>
              <a:rPr lang="de-AT"/>
              <a:t>How to: disable it for processgroup JBoss standalone wildfly ticket-monster-mysql-*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bt24337.live.dynatrace.com/" TargetMode="External"/><Relationship Id="rId3" Type="http://schemas.openxmlformats.org/officeDocument/2006/relationships/hyperlink" Target="https://www.docker.com/community-edition#/download" TargetMode="External"/><Relationship Id="rId7" Type="http://schemas.openxmlformats.org/officeDocument/2006/relationships/hyperlink" Target="https://18.207.174.41.xip.io:8443/console/ws-X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openshift.org/latest/cli_reference/get_started_cli.html#installing-the-cli" TargetMode="External"/><Relationship Id="rId5" Type="http://schemas.openxmlformats.org/officeDocument/2006/relationships/hyperlink" Target="https://maven.apache.org/download.cgi" TargetMode="External"/><Relationship Id="rId4" Type="http://schemas.openxmlformats.org/officeDocument/2006/relationships/hyperlink" Target="https://hub.dock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ginx.com/blog/building-microservices-using-an-api-gateway/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natrace-innovationlab/monolith-to-microservice-openshift/tree/master/load-generator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natrace-innovationlab/monolith-to-microservices-ws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ynatrace-innovationlab/monolith-to-microservices-w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Module - Monolith to Microservices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EE7-E59B-4C1B-918A-8F11B15B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</a:t>
            </a:r>
            <a:r>
              <a:rPr lang="de-DE" b="1" dirty="0" err="1"/>
              <a:t>Prerequisites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E5EB-5309-48FE-A084-A365A99091F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 </a:t>
            </a:r>
          </a:p>
          <a:p>
            <a:pPr lvl="1"/>
            <a:r>
              <a:rPr lang="en-US" dirty="0">
                <a:hlinkClick r:id="rId3"/>
              </a:rPr>
              <a:t>Docker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DockerHub</a:t>
            </a:r>
            <a:r>
              <a:rPr lang="en-US" dirty="0">
                <a:hlinkClick r:id="rId4"/>
              </a:rPr>
              <a:t> Account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(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Maven</a:t>
            </a:r>
            <a:r>
              <a:rPr lang="en-US" dirty="0"/>
              <a:t>) maybe not necessary</a:t>
            </a:r>
          </a:p>
          <a:p>
            <a:pPr lvl="1"/>
            <a:r>
              <a:rPr lang="de-AT" dirty="0">
                <a:hlinkClick r:id="rId6"/>
              </a:rPr>
              <a:t>O</a:t>
            </a:r>
            <a:r>
              <a:rPr lang="en-US" dirty="0" err="1">
                <a:hlinkClick r:id="rId6"/>
              </a:rPr>
              <a:t>penShift</a:t>
            </a:r>
            <a:r>
              <a:rPr lang="en-US" dirty="0">
                <a:hlinkClick r:id="rId6"/>
              </a:rPr>
              <a:t> CLI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Our OpenShift cluster: </a:t>
            </a:r>
            <a:r>
              <a:rPr lang="en-US" dirty="0">
                <a:highlight>
                  <a:srgbClr val="FFFF00"/>
                </a:highlight>
                <a:hlinkClick r:id="rId7"/>
              </a:rPr>
              <a:t>https://18.207.174.41.xip.io:8443/console/ws-XX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(XX… your assigned number)</a:t>
            </a:r>
          </a:p>
          <a:p>
            <a:pPr marL="0" indent="0">
              <a:buNone/>
            </a:pPr>
            <a:r>
              <a:rPr lang="en-US" dirty="0"/>
              <a:t>	- </a:t>
            </a:r>
            <a:br>
              <a:rPr lang="en-US" dirty="0"/>
            </a:br>
            <a:r>
              <a:rPr lang="en-US" dirty="0"/>
              <a:t>Our Dynatrace tenant: </a:t>
            </a:r>
            <a:r>
              <a:rPr lang="en-US" dirty="0">
                <a:highlight>
                  <a:srgbClr val="FFFF00"/>
                </a:highlight>
                <a:hlinkClick r:id="rId8"/>
              </a:rPr>
              <a:t>https://nbt24337.live.dynatrace.com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 Management zones, to handle the different users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9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DE" b="1" dirty="0"/>
              <a:t>Lab 1 - </a:t>
            </a:r>
            <a:r>
              <a:rPr lang="en-US" b="1" dirty="0"/>
              <a:t>Lift-and-shift </a:t>
            </a:r>
            <a:r>
              <a:rPr lang="en-US" b="1" dirty="0" err="1"/>
              <a:t>TicketMonster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Create a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Push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Bind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1_Lift-and-Shift_TicketMonster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en-US" dirty="0"/>
              <a:t>Familiarization with OpenShift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14" name="Chevron 78">
            <a:extLst>
              <a:ext uri="{FF2B5EF4-FFF2-40B4-BE49-F238E27FC236}">
                <a16:creationId xmlns:a16="http://schemas.microsoft.com/office/drawing/2014/main" id="{3BC3EAD5-0E92-4E9C-A25F-E25DFD22B051}"/>
              </a:ext>
            </a:extLst>
          </p:cNvPr>
          <p:cNvSpPr/>
          <p:nvPr/>
        </p:nvSpPr>
        <p:spPr>
          <a:xfrm>
            <a:off x="7546574" y="2010087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80D8DCF8-ACF9-450C-AD23-464BF98C9B9A}"/>
              </a:ext>
            </a:extLst>
          </p:cNvPr>
          <p:cNvSpPr/>
          <p:nvPr/>
        </p:nvSpPr>
        <p:spPr>
          <a:xfrm>
            <a:off x="6921684" y="1732529"/>
            <a:ext cx="202949" cy="2004445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C49932-6AB4-4FC1-9B35-0B8E5A391FD3}"/>
              </a:ext>
            </a:extLst>
          </p:cNvPr>
          <p:cNvSpPr txBox="1"/>
          <p:nvPr/>
        </p:nvSpPr>
        <p:spPr>
          <a:xfrm>
            <a:off x="7997721" y="2590477"/>
            <a:ext cx="1494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ticket-monster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7925A8-53A7-4DD0-9120-D0E24AB559A8}"/>
              </a:ext>
            </a:extLst>
          </p:cNvPr>
          <p:cNvCxnSpPr>
            <a:cxnSpLocks/>
          </p:cNvCxnSpPr>
          <p:nvPr/>
        </p:nvCxnSpPr>
        <p:spPr>
          <a:xfrm>
            <a:off x="6495191" y="3074195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F2400-F0A3-4770-AB17-329911A2F87A}"/>
              </a:ext>
            </a:extLst>
          </p:cNvPr>
          <p:cNvCxnSpPr>
            <a:cxnSpLocks/>
          </p:cNvCxnSpPr>
          <p:nvPr/>
        </p:nvCxnSpPr>
        <p:spPr>
          <a:xfrm>
            <a:off x="6495191" y="2734751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9B5675-E87F-4952-B69D-975A55004C1C}"/>
              </a:ext>
            </a:extLst>
          </p:cNvPr>
          <p:cNvCxnSpPr>
            <a:cxnSpLocks/>
          </p:cNvCxnSpPr>
          <p:nvPr/>
        </p:nvCxnSpPr>
        <p:spPr>
          <a:xfrm>
            <a:off x="6495191" y="2424206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8DF788-A152-422D-B1DA-5A4FC6FFFA66}"/>
              </a:ext>
            </a:extLst>
          </p:cNvPr>
          <p:cNvCxnSpPr>
            <a:cxnSpLocks/>
          </p:cNvCxnSpPr>
          <p:nvPr/>
        </p:nvCxnSpPr>
        <p:spPr>
          <a:xfrm>
            <a:off x="9698136" y="2734751"/>
            <a:ext cx="66506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evron 68">
            <a:extLst>
              <a:ext uri="{FF2B5EF4-FFF2-40B4-BE49-F238E27FC236}">
                <a16:creationId xmlns:a16="http://schemas.microsoft.com/office/drawing/2014/main" id="{BB69483F-B279-4D12-BDB5-5468C5C17E1A}"/>
              </a:ext>
            </a:extLst>
          </p:cNvPr>
          <p:cNvSpPr/>
          <p:nvPr/>
        </p:nvSpPr>
        <p:spPr>
          <a:xfrm>
            <a:off x="7539643" y="200589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hevron 67">
            <a:extLst>
              <a:ext uri="{FF2B5EF4-FFF2-40B4-BE49-F238E27FC236}">
                <a16:creationId xmlns:a16="http://schemas.microsoft.com/office/drawing/2014/main" id="{91841BB3-E173-468E-B3F4-F3622E3E6363}"/>
              </a:ext>
            </a:extLst>
          </p:cNvPr>
          <p:cNvSpPr/>
          <p:nvPr/>
        </p:nvSpPr>
        <p:spPr>
          <a:xfrm>
            <a:off x="7539643" y="2734752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C8DE2-DD37-4C91-9970-687A619CDDC6}"/>
              </a:ext>
            </a:extLst>
          </p:cNvPr>
          <p:cNvSpPr txBox="1"/>
          <p:nvPr/>
        </p:nvSpPr>
        <p:spPr>
          <a:xfrm rot="16200000">
            <a:off x="7511429" y="2225781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A60675-0CFA-4660-86F4-527EB9A20C79}"/>
              </a:ext>
            </a:extLst>
          </p:cNvPr>
          <p:cNvSpPr txBox="1"/>
          <p:nvPr/>
        </p:nvSpPr>
        <p:spPr>
          <a:xfrm rot="16200000">
            <a:off x="7511429" y="2955171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20192929-9146-4062-9C4E-435AA48EBBE8}"/>
              </a:ext>
            </a:extLst>
          </p:cNvPr>
          <p:cNvSpPr/>
          <p:nvPr/>
        </p:nvSpPr>
        <p:spPr>
          <a:xfrm>
            <a:off x="10563512" y="2320664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mysql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0F2-7307-4438-8FEA-444E381E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 the UI from the Monolith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486-CC19-4F01-9A6E-0DC559541F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971809" cy="4575175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A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application</a:t>
            </a:r>
            <a:r>
              <a:rPr lang="de-DE"/>
              <a:t> </a:t>
            </a:r>
            <a:r>
              <a:rPr lang="de-DE" err="1"/>
              <a:t>consolidating</a:t>
            </a:r>
            <a:r>
              <a:rPr lang="de-DE"/>
              <a:t> all </a:t>
            </a:r>
            <a:r>
              <a:rPr lang="de-DE" err="1"/>
              <a:t>client</a:t>
            </a:r>
            <a:r>
              <a:rPr lang="de-DE"/>
              <a:t> </a:t>
            </a:r>
            <a:r>
              <a:rPr lang="de-DE" err="1"/>
              <a:t>interactions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monolith</a:t>
            </a:r>
            <a:r>
              <a:rPr lang="de-DE"/>
              <a:t>:</a:t>
            </a:r>
          </a:p>
          <a:p>
            <a:r>
              <a:rPr lang="en-US"/>
              <a:t>Application uses the services provided by the monolith and compose them together</a:t>
            </a:r>
          </a:p>
          <a:p>
            <a:pPr lvl="1"/>
            <a:r>
              <a:rPr lang="en-US"/>
              <a:t>(Use an </a:t>
            </a:r>
            <a:r>
              <a:rPr lang="en-US">
                <a:hlinkClick r:id="rId2"/>
              </a:rPr>
              <a:t>API gateway</a:t>
            </a:r>
            <a:r>
              <a:rPr lang="en-US"/>
              <a:t> or service mesh when application needs to invoke calls to several microservices, topic of separate workshop)</a:t>
            </a:r>
          </a:p>
          <a:p>
            <a:r>
              <a:rPr lang="en-US"/>
              <a:t>Works as proxy where the UI pages of different components are invoked to show the interface</a:t>
            </a:r>
            <a:endParaRPr lang="de-DE"/>
          </a:p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51380-5888-4E6F-9F56-3CC625D1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34" y="2135263"/>
            <a:ext cx="4427414" cy="32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Lab 2 - </a:t>
            </a:r>
            <a:r>
              <a:rPr lang="en-US" b="1" dirty="0"/>
              <a:t>Extract the UI from the Monolith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6845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Rename</a:t>
            </a:r>
            <a:r>
              <a:rPr lang="de-DE" dirty="0"/>
              <a:t> ‘</a:t>
            </a:r>
            <a:r>
              <a:rPr lang="de-DE" dirty="0" err="1"/>
              <a:t>monolith</a:t>
            </a:r>
            <a:r>
              <a:rPr lang="de-DE" dirty="0"/>
              <a:t>‘ </a:t>
            </a:r>
            <a:r>
              <a:rPr lang="de-DE" dirty="0" err="1"/>
              <a:t>to</a:t>
            </a:r>
            <a:r>
              <a:rPr lang="de-DE" dirty="0"/>
              <a:t> ‘backend‘</a:t>
            </a:r>
          </a:p>
          <a:p>
            <a:pPr marL="800100" lvl="1" indent="-342900">
              <a:buAutoNum type="arabicParenBoth"/>
            </a:pPr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tm</a:t>
            </a:r>
            <a:r>
              <a:rPr lang="de-DE" dirty="0"/>
              <a:t>-</a:t>
            </a:r>
            <a:r>
              <a:rPr lang="de-DE" dirty="0" err="1"/>
              <a:t>ui</a:t>
            </a:r>
            <a:r>
              <a:rPr lang="de-DE" dirty="0"/>
              <a:t>-vi</a:t>
            </a:r>
          </a:p>
          <a:p>
            <a:pPr marL="800100" lvl="1" indent="-342900">
              <a:buAutoNum type="arabicParenBoth"/>
            </a:pPr>
            <a:r>
              <a:rPr lang="de-DE" dirty="0"/>
              <a:t>Check Proxy and </a:t>
            </a:r>
            <a:r>
              <a:rPr lang="de-DE" dirty="0" err="1"/>
              <a:t>ReverseProxy</a:t>
            </a:r>
            <a:r>
              <a:rPr lang="de-DE" dirty="0"/>
              <a:t> </a:t>
            </a:r>
          </a:p>
          <a:p>
            <a:pPr marL="800100" lvl="1" indent="-342900">
              <a:buAutoNum type="arabicParenBoth"/>
            </a:pPr>
            <a:r>
              <a:rPr lang="de-DE" dirty="0"/>
              <a:t>Push </a:t>
            </a:r>
            <a:r>
              <a:rPr lang="de-DE" dirty="0" err="1"/>
              <a:t>new</a:t>
            </a:r>
            <a:r>
              <a:rPr lang="de-DE" dirty="0"/>
              <a:t> UI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2_Extract_UI_From_Monolith</a:t>
            </a: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Microservice</a:t>
            </a:r>
          </a:p>
        </p:txBody>
      </p:sp>
      <p:sp>
        <p:nvSpPr>
          <p:cNvPr id="15" name="Chevron 78">
            <a:extLst>
              <a:ext uri="{FF2B5EF4-FFF2-40B4-BE49-F238E27FC236}">
                <a16:creationId xmlns:a16="http://schemas.microsoft.com/office/drawing/2014/main" id="{9F01802B-027B-406D-B33D-E5F6332269FD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7B79404E-D812-4526-AB9E-79F427B7149F}"/>
              </a:ext>
            </a:extLst>
          </p:cNvPr>
          <p:cNvSpPr/>
          <p:nvPr/>
        </p:nvSpPr>
        <p:spPr>
          <a:xfrm>
            <a:off x="6329998" y="1532756"/>
            <a:ext cx="426492" cy="338783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06540-1F31-47C4-993F-E421DAB4352C}"/>
              </a:ext>
            </a:extLst>
          </p:cNvPr>
          <p:cNvSpPr/>
          <p:nvPr/>
        </p:nvSpPr>
        <p:spPr>
          <a:xfrm rot="16200000">
            <a:off x="7021512" y="1683427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464D3-3623-4919-96AF-286E3699CC1E}"/>
              </a:ext>
            </a:extLst>
          </p:cNvPr>
          <p:cNvSpPr txBox="1"/>
          <p:nvPr/>
        </p:nvSpPr>
        <p:spPr>
          <a:xfrm>
            <a:off x="6640198" y="2284627"/>
            <a:ext cx="1494148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tm-ui-v1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CD41AA-8F21-46BA-8397-6A7B54587898}"/>
              </a:ext>
            </a:extLst>
          </p:cNvPr>
          <p:cNvCxnSpPr/>
          <p:nvPr/>
        </p:nvCxnSpPr>
        <p:spPr>
          <a:xfrm>
            <a:off x="6108468" y="2412091"/>
            <a:ext cx="44305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32E4C3-0138-431A-A28D-CA6CA5B307C4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5D355-8B41-42D9-972E-E626DA784B77}"/>
              </a:ext>
            </a:extLst>
          </p:cNvPr>
          <p:cNvCxnSpPr>
            <a:cxnSpLocks/>
          </p:cNvCxnSpPr>
          <p:nvPr/>
        </p:nvCxnSpPr>
        <p:spPr>
          <a:xfrm>
            <a:off x="6108468" y="4049760"/>
            <a:ext cx="180566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888E4-4C5A-48A7-9FB7-71154647F007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hevron 68">
            <a:extLst>
              <a:ext uri="{FF2B5EF4-FFF2-40B4-BE49-F238E27FC236}">
                <a16:creationId xmlns:a16="http://schemas.microsoft.com/office/drawing/2014/main" id="{002CFFB5-EB17-4B78-A172-E683E886451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hevron 67">
            <a:extLst>
              <a:ext uri="{FF2B5EF4-FFF2-40B4-BE49-F238E27FC236}">
                <a16:creationId xmlns:a16="http://schemas.microsoft.com/office/drawing/2014/main" id="{F2B5DEE9-8516-4E5C-BE34-564583C8BF79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9ED37-FBB3-4F2D-B05B-068E6E584EDA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46622B-17BF-4B3E-B1BF-37CC7D250339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79819DA9-2019-4C25-8B83-655940C9F0F9}"/>
              </a:ext>
            </a:extLst>
          </p:cNvPr>
          <p:cNvSpPr/>
          <p:nvPr/>
        </p:nvSpPr>
        <p:spPr>
          <a:xfrm>
            <a:off x="10667356" y="3294382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mysql</a:t>
            </a:r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2F6F156-922B-4D52-8981-6A235696BEEF}"/>
              </a:ext>
            </a:extLst>
          </p:cNvPr>
          <p:cNvSpPr/>
          <p:nvPr/>
        </p:nvSpPr>
        <p:spPr>
          <a:xfrm rot="10800000">
            <a:off x="7338130" y="2292667"/>
            <a:ext cx="1152000" cy="1152000"/>
          </a:xfrm>
          <a:prstGeom prst="arc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771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61178D-225A-437E-807D-61B56C72AD1E}"/>
              </a:ext>
            </a:extLst>
          </p:cNvPr>
          <p:cNvSpPr/>
          <p:nvPr/>
        </p:nvSpPr>
        <p:spPr>
          <a:xfrm>
            <a:off x="7108910" y="2054554"/>
            <a:ext cx="1715286" cy="703143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tm-ui-v1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Lab 2.1 - </a:t>
            </a:r>
            <a:r>
              <a:rPr lang="en-US" b="1" dirty="0"/>
              <a:t>Generate Load on the new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6845" cy="4575175"/>
          </a:xfrm>
        </p:spPr>
        <p:txBody>
          <a:bodyPr/>
          <a:lstStyle/>
          <a:p>
            <a:r>
              <a:rPr lang="de-DE" err="1"/>
              <a:t>Overview</a:t>
            </a:r>
            <a:endParaRPr lang="de-DE"/>
          </a:p>
          <a:p>
            <a:pPr marL="800100" lvl="1" indent="-342900">
              <a:buAutoNum type="arabicParenBoth"/>
            </a:pPr>
            <a:r>
              <a:rPr lang="de-DE"/>
              <a:t>Run </a:t>
            </a:r>
            <a:r>
              <a:rPr lang="de-DE" err="1"/>
              <a:t>load</a:t>
            </a:r>
            <a:r>
              <a:rPr lang="de-DE"/>
              <a:t> </a:t>
            </a:r>
            <a:r>
              <a:rPr lang="de-DE" err="1"/>
              <a:t>generator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simulate</a:t>
            </a:r>
            <a:r>
              <a:rPr lang="de-DE"/>
              <a:t> 15 </a:t>
            </a:r>
            <a:r>
              <a:rPr lang="de-DE" err="1"/>
              <a:t>user</a:t>
            </a:r>
            <a:r>
              <a:rPr lang="de-DE"/>
              <a:t>/</a:t>
            </a:r>
            <a:r>
              <a:rPr lang="de-DE" err="1"/>
              <a:t>minute</a:t>
            </a:r>
            <a:endParaRPr lang="de-DE"/>
          </a:p>
          <a:p>
            <a:endParaRPr lang="de-DE"/>
          </a:p>
          <a:p>
            <a:r>
              <a:rPr lang="de-DE"/>
              <a:t>Instructions: </a:t>
            </a:r>
          </a:p>
          <a:p>
            <a:pPr lvl="1"/>
            <a:r>
              <a:rPr lang="de-DE"/>
              <a:t>(1) </a:t>
            </a:r>
            <a:r>
              <a:rPr lang="de-DE">
                <a:hlinkClick r:id="rId2"/>
              </a:rPr>
              <a:t>https://github.com/dynatrace-innovationlab/monolith-to-microservice-openshift/tree/master/load-generator</a:t>
            </a:r>
            <a:r>
              <a:rPr lang="de-DE"/>
              <a:t> </a:t>
            </a:r>
          </a:p>
          <a:p>
            <a:pPr lvl="1"/>
            <a:r>
              <a:rPr lang="de-DE"/>
              <a:t>(2) Live Demo</a:t>
            </a:r>
          </a:p>
          <a:p>
            <a:r>
              <a:rPr lang="de-DE"/>
              <a:t>Takeaways</a:t>
            </a:r>
          </a:p>
          <a:p>
            <a:pPr lvl="1"/>
            <a:r>
              <a:rPr lang="de-DE" err="1"/>
              <a:t>Scalability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Microservice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A228B9-5E41-456E-A366-9231E84F1ADE}"/>
              </a:ext>
            </a:extLst>
          </p:cNvPr>
          <p:cNvSpPr/>
          <p:nvPr/>
        </p:nvSpPr>
        <p:spPr>
          <a:xfrm>
            <a:off x="6966172" y="2201346"/>
            <a:ext cx="1715286" cy="703143"/>
          </a:xfrm>
          <a:prstGeom prst="rect">
            <a:avLst/>
          </a:prstGeom>
          <a:solidFill>
            <a:srgbClr val="526BFF"/>
          </a:solidFill>
          <a:ln w="63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tm-ui-v1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5B90FF-513A-44B2-A15D-513BAD929901}"/>
              </a:ext>
            </a:extLst>
          </p:cNvPr>
          <p:cNvSpPr/>
          <p:nvPr/>
        </p:nvSpPr>
        <p:spPr>
          <a:xfrm>
            <a:off x="8250016" y="3152450"/>
            <a:ext cx="1980150" cy="14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ticket-monster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06CEE9B1-1372-4FE8-A49D-FAEF62A54FEA}"/>
              </a:ext>
            </a:extLst>
          </p:cNvPr>
          <p:cNvSpPr/>
          <p:nvPr/>
        </p:nvSpPr>
        <p:spPr>
          <a:xfrm>
            <a:off x="10835559" y="3469164"/>
            <a:ext cx="1229711" cy="794582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bg1"/>
                </a:solidFill>
              </a:rPr>
              <a:t>mysql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9E834C3-BA14-4F9D-A771-6F059EC19FB4}"/>
              </a:ext>
            </a:extLst>
          </p:cNvPr>
          <p:cNvSpPr/>
          <p:nvPr/>
        </p:nvSpPr>
        <p:spPr>
          <a:xfrm>
            <a:off x="6558572" y="1665589"/>
            <a:ext cx="264862" cy="3607150"/>
          </a:xfrm>
          <a:custGeom>
            <a:avLst/>
            <a:gdLst>
              <a:gd name="connsiteX0" fmla="*/ 220722 w 220722"/>
              <a:gd name="connsiteY0" fmla="*/ 0 h 3607150"/>
              <a:gd name="connsiteX1" fmla="*/ 5 w 220722"/>
              <a:gd name="connsiteY1" fmla="*/ 1809881 h 3607150"/>
              <a:gd name="connsiteX2" fmla="*/ 214416 w 220722"/>
              <a:gd name="connsiteY2" fmla="*/ 360715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22" h="3607150">
                <a:moveTo>
                  <a:pt x="220722" y="0"/>
                </a:moveTo>
                <a:cubicBezTo>
                  <a:pt x="110889" y="604344"/>
                  <a:pt x="1056" y="1208689"/>
                  <a:pt x="5" y="1809881"/>
                </a:cubicBezTo>
                <a:cubicBezTo>
                  <a:pt x="-1046" y="2411073"/>
                  <a:pt x="147150" y="3321269"/>
                  <a:pt x="214416" y="360715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90C388-2866-47DC-856D-E4BCFD04F411}"/>
              </a:ext>
            </a:extLst>
          </p:cNvPr>
          <p:cNvSpPr/>
          <p:nvPr/>
        </p:nvSpPr>
        <p:spPr>
          <a:xfrm rot="16200000">
            <a:off x="8073135" y="4080205"/>
            <a:ext cx="684000" cy="298493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FCE23-0DB3-40E4-8044-E746E7CB68DF}"/>
              </a:ext>
            </a:extLst>
          </p:cNvPr>
          <p:cNvSpPr/>
          <p:nvPr/>
        </p:nvSpPr>
        <p:spPr>
          <a:xfrm rot="16200000">
            <a:off x="8073028" y="3375208"/>
            <a:ext cx="684000" cy="298493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8D2A42-6F68-4750-B62B-03CE9DEF42B6}"/>
              </a:ext>
            </a:extLst>
          </p:cNvPr>
          <p:cNvCxnSpPr>
            <a:cxnSpLocks/>
          </p:cNvCxnSpPr>
          <p:nvPr/>
        </p:nvCxnSpPr>
        <p:spPr>
          <a:xfrm>
            <a:off x="6298293" y="4258189"/>
            <a:ext cx="188740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BDFB7A-D270-451A-978A-64A6D2AA9CEB}"/>
              </a:ext>
            </a:extLst>
          </p:cNvPr>
          <p:cNvCxnSpPr>
            <a:cxnSpLocks/>
          </p:cNvCxnSpPr>
          <p:nvPr/>
        </p:nvCxnSpPr>
        <p:spPr>
          <a:xfrm>
            <a:off x="10363636" y="3887451"/>
            <a:ext cx="40178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48859D-6932-447A-88BC-659B121D3850}"/>
              </a:ext>
            </a:extLst>
          </p:cNvPr>
          <p:cNvCxnSpPr>
            <a:cxnSpLocks/>
          </p:cNvCxnSpPr>
          <p:nvPr/>
        </p:nvCxnSpPr>
        <p:spPr>
          <a:xfrm>
            <a:off x="6311938" y="2326221"/>
            <a:ext cx="58231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1146EB-515F-4F6E-98F8-733769B32ECE}"/>
              </a:ext>
            </a:extLst>
          </p:cNvPr>
          <p:cNvSpPr/>
          <p:nvPr/>
        </p:nvSpPr>
        <p:spPr>
          <a:xfrm rot="10800000">
            <a:off x="7631026" y="2483633"/>
            <a:ext cx="993457" cy="1006172"/>
          </a:xfrm>
          <a:prstGeom prst="arc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9F7923-047D-42CA-A3F9-B9564FF6147B}"/>
              </a:ext>
            </a:extLst>
          </p:cNvPr>
          <p:cNvCxnSpPr>
            <a:cxnSpLocks/>
          </p:cNvCxnSpPr>
          <p:nvPr/>
        </p:nvCxnSpPr>
        <p:spPr>
          <a:xfrm>
            <a:off x="8118865" y="3487265"/>
            <a:ext cx="9881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1BD3AA-A20B-47C7-A239-FD879452F4C0}"/>
              </a:ext>
            </a:extLst>
          </p:cNvPr>
          <p:cNvCxnSpPr>
            <a:cxnSpLocks/>
          </p:cNvCxnSpPr>
          <p:nvPr/>
        </p:nvCxnSpPr>
        <p:spPr>
          <a:xfrm>
            <a:off x="6311938" y="2483633"/>
            <a:ext cx="58231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3E57BD-A0B7-499C-8523-6CF51C3E76D7}"/>
              </a:ext>
            </a:extLst>
          </p:cNvPr>
          <p:cNvCxnSpPr>
            <a:cxnSpLocks/>
          </p:cNvCxnSpPr>
          <p:nvPr/>
        </p:nvCxnSpPr>
        <p:spPr>
          <a:xfrm>
            <a:off x="6311938" y="2638837"/>
            <a:ext cx="58231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BEAFDB-8C95-4839-BBAA-EA26668C37A5}"/>
              </a:ext>
            </a:extLst>
          </p:cNvPr>
          <p:cNvCxnSpPr>
            <a:cxnSpLocks/>
          </p:cNvCxnSpPr>
          <p:nvPr/>
        </p:nvCxnSpPr>
        <p:spPr>
          <a:xfrm>
            <a:off x="6311938" y="2799052"/>
            <a:ext cx="58231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ED9D4E-9A66-4FAB-9A0D-5C83449F436F}"/>
              </a:ext>
            </a:extLst>
          </p:cNvPr>
          <p:cNvCxnSpPr>
            <a:cxnSpLocks/>
          </p:cNvCxnSpPr>
          <p:nvPr/>
        </p:nvCxnSpPr>
        <p:spPr>
          <a:xfrm flipV="1">
            <a:off x="9008309" y="2326221"/>
            <a:ext cx="0" cy="320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39F0A7-5082-469F-8F5F-FDA2702C50FF}"/>
              </a:ext>
            </a:extLst>
          </p:cNvPr>
          <p:cNvSpPr txBox="1"/>
          <p:nvPr/>
        </p:nvSpPr>
        <p:spPr>
          <a:xfrm>
            <a:off x="9136665" y="2310590"/>
            <a:ext cx="437180" cy="336062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b="1">
                <a:solidFill>
                  <a:srgbClr val="00B050"/>
                </a:solidFill>
                <a:latin typeface="Calibri Light" charset="0"/>
                <a:ea typeface="Calibri Light" charset="0"/>
                <a:cs typeface="Calibri Light" charset="0"/>
              </a:rPr>
              <a:t>++</a:t>
            </a:r>
            <a:endParaRPr lang="de-AT" b="1">
              <a:solidFill>
                <a:srgbClr val="00B05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2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Identify a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Problem: </a:t>
            </a:r>
            <a:r>
              <a:rPr lang="en-US"/>
              <a:t>we don’t know much about our monolith:</a:t>
            </a:r>
          </a:p>
          <a:p>
            <a:pPr lvl="1"/>
            <a:r>
              <a:rPr lang="en-US"/>
              <a:t>Who is depending on us and how are they depending on us?</a:t>
            </a:r>
            <a:endParaRPr lang="de-AT"/>
          </a:p>
          <a:p>
            <a:pPr lvl="1"/>
            <a:r>
              <a:rPr lang="en-US"/>
              <a:t>Whom are we depending on and how are we depending on them?</a:t>
            </a:r>
            <a:endParaRPr lang="de-AT"/>
          </a:p>
          <a:p>
            <a:pPr lvl="1"/>
            <a:r>
              <a:rPr lang="en-US"/>
              <a:t>What happens within our monolith code base when it gets called?</a:t>
            </a:r>
          </a:p>
          <a:p>
            <a:pPr lvl="1"/>
            <a:endParaRPr lang="en-US"/>
          </a:p>
          <a:p>
            <a:r>
              <a:rPr lang="en-US"/>
              <a:t>Leverage Dynatrace to:</a:t>
            </a:r>
          </a:p>
          <a:p>
            <a:pPr lvl="1"/>
            <a:r>
              <a:rPr lang="de-AT" err="1"/>
              <a:t>Get</a:t>
            </a:r>
            <a:r>
              <a:rPr lang="de-AT"/>
              <a:t> </a:t>
            </a:r>
            <a:r>
              <a:rPr lang="de-AT" err="1"/>
              <a:t>Dependency</a:t>
            </a:r>
            <a:r>
              <a:rPr lang="de-AT"/>
              <a:t> Information</a:t>
            </a:r>
          </a:p>
          <a:p>
            <a:pPr lvl="1"/>
            <a:r>
              <a:rPr lang="en-US"/>
              <a:t>Detect Service Endpoints, Usage &amp; Behavior</a:t>
            </a:r>
          </a:p>
          <a:p>
            <a:pPr lvl="1"/>
            <a:r>
              <a:rPr lang="en-US"/>
              <a:t>Understand Service Flow per Endpoint</a:t>
            </a:r>
          </a:p>
          <a:p>
            <a:pPr lvl="1"/>
            <a:r>
              <a:rPr lang="en-US"/>
              <a:t>Finding Entry Points with CPU Sampling Data</a:t>
            </a:r>
          </a:p>
          <a:p>
            <a:pPr lvl="1"/>
            <a:r>
              <a:rPr lang="en-US"/>
              <a:t>Define Custom Service Entry Points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Lab 3 - </a:t>
            </a:r>
            <a:r>
              <a:rPr lang="en-US" b="1" dirty="0"/>
              <a:t>Identify a Microservice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170856" cy="4575175"/>
          </a:xfrm>
        </p:spPr>
        <p:txBody>
          <a:bodyPr/>
          <a:lstStyle/>
          <a:p>
            <a:r>
              <a:rPr lang="de-DE" err="1"/>
              <a:t>Overview</a:t>
            </a:r>
            <a:endParaRPr lang="de-DE"/>
          </a:p>
          <a:p>
            <a:pPr marL="800100" lvl="1" indent="-342900">
              <a:buAutoNum type="arabicParenBoth"/>
            </a:pPr>
            <a:r>
              <a:rPr lang="de-DE" err="1"/>
              <a:t>Analyze</a:t>
            </a:r>
            <a:r>
              <a:rPr lang="de-DE"/>
              <a:t> UI and </a:t>
            </a:r>
            <a:r>
              <a:rPr lang="de-DE" err="1"/>
              <a:t>monolith</a:t>
            </a:r>
            <a:endParaRPr lang="de-DE"/>
          </a:p>
          <a:p>
            <a:pPr marL="800100" lvl="1" indent="-342900">
              <a:buAutoNum type="arabicParenBoth"/>
            </a:pPr>
            <a:r>
              <a:rPr lang="de-DE" err="1"/>
              <a:t>Define</a:t>
            </a:r>
            <a:r>
              <a:rPr lang="de-DE"/>
              <a:t> Custom Service </a:t>
            </a:r>
            <a:r>
              <a:rPr lang="de-DE" err="1"/>
              <a:t>Detection</a:t>
            </a:r>
            <a:r>
              <a:rPr lang="de-DE"/>
              <a:t> Rule </a:t>
            </a:r>
          </a:p>
          <a:p>
            <a:pPr marL="0" indent="0">
              <a:buNone/>
            </a:pPr>
            <a:endParaRPr lang="de-DE"/>
          </a:p>
          <a:p>
            <a:r>
              <a:rPr lang="de-DE" err="1"/>
              <a:t>Instructions</a:t>
            </a:r>
            <a:r>
              <a:rPr lang="de-DE"/>
              <a:t>: </a:t>
            </a:r>
          </a:p>
          <a:p>
            <a:pPr lvl="1"/>
            <a:r>
              <a:rPr lang="de-DE"/>
              <a:t>(1-2) Live Demo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/>
              <a:t>Takeaways</a:t>
            </a:r>
          </a:p>
          <a:p>
            <a:pPr lvl="1"/>
            <a:r>
              <a:rPr lang="de-DE" err="1"/>
              <a:t>Virtually</a:t>
            </a:r>
            <a:r>
              <a:rPr lang="de-DE"/>
              <a:t> </a:t>
            </a:r>
            <a:r>
              <a:rPr lang="de-DE" err="1"/>
              <a:t>broken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monolith</a:t>
            </a:r>
            <a:endParaRPr lang="de-AT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54422D6-718B-4C7C-A0A1-3C57A86BD9C3}"/>
              </a:ext>
            </a:extLst>
          </p:cNvPr>
          <p:cNvSpPr/>
          <p:nvPr/>
        </p:nvSpPr>
        <p:spPr>
          <a:xfrm>
            <a:off x="10510671" y="2650430"/>
            <a:ext cx="1229711" cy="794582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bg1"/>
                </a:solidFill>
              </a:rPr>
              <a:t>mysql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FB397F-6F0D-4E90-B6AF-02BB7CF170D3}"/>
              </a:ext>
            </a:extLst>
          </p:cNvPr>
          <p:cNvSpPr/>
          <p:nvPr/>
        </p:nvSpPr>
        <p:spPr>
          <a:xfrm>
            <a:off x="5278448" y="2083410"/>
            <a:ext cx="238799" cy="1955573"/>
          </a:xfrm>
          <a:custGeom>
            <a:avLst/>
            <a:gdLst>
              <a:gd name="connsiteX0" fmla="*/ 220722 w 220722"/>
              <a:gd name="connsiteY0" fmla="*/ 0 h 3607150"/>
              <a:gd name="connsiteX1" fmla="*/ 5 w 220722"/>
              <a:gd name="connsiteY1" fmla="*/ 1809881 h 3607150"/>
              <a:gd name="connsiteX2" fmla="*/ 214416 w 220722"/>
              <a:gd name="connsiteY2" fmla="*/ 360715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22" h="3607150">
                <a:moveTo>
                  <a:pt x="220722" y="0"/>
                </a:moveTo>
                <a:cubicBezTo>
                  <a:pt x="110889" y="604344"/>
                  <a:pt x="1056" y="1208689"/>
                  <a:pt x="5" y="1809881"/>
                </a:cubicBezTo>
                <a:cubicBezTo>
                  <a:pt x="-1046" y="2411073"/>
                  <a:pt x="147150" y="3321269"/>
                  <a:pt x="214416" y="360715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E0970-B7FF-4C17-81BC-BE63C9A589B5}"/>
              </a:ext>
            </a:extLst>
          </p:cNvPr>
          <p:cNvCxnSpPr>
            <a:cxnSpLocks/>
          </p:cNvCxnSpPr>
          <p:nvPr/>
        </p:nvCxnSpPr>
        <p:spPr>
          <a:xfrm>
            <a:off x="4941361" y="3076905"/>
            <a:ext cx="61281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E79109-F3E0-4880-AA3B-CBCAEFB753FC}"/>
              </a:ext>
            </a:extLst>
          </p:cNvPr>
          <p:cNvSpPr/>
          <p:nvPr/>
        </p:nvSpPr>
        <p:spPr>
          <a:xfrm>
            <a:off x="5617358" y="2725333"/>
            <a:ext cx="1715286" cy="703143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tm-ui-v2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6D64-592F-4AB6-91E0-38725C2084D2}"/>
              </a:ext>
            </a:extLst>
          </p:cNvPr>
          <p:cNvSpPr/>
          <p:nvPr/>
        </p:nvSpPr>
        <p:spPr>
          <a:xfrm>
            <a:off x="7891888" y="2590904"/>
            <a:ext cx="1980150" cy="972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backend-v1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CA17EF-D9DB-44D5-9B0C-37D81E40CB99}"/>
              </a:ext>
            </a:extLst>
          </p:cNvPr>
          <p:cNvSpPr/>
          <p:nvPr/>
        </p:nvSpPr>
        <p:spPr>
          <a:xfrm rot="16200000">
            <a:off x="7618808" y="2926963"/>
            <a:ext cx="900000" cy="298493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04D232-F278-4E90-8A6E-91F1B9A32195}"/>
              </a:ext>
            </a:extLst>
          </p:cNvPr>
          <p:cNvCxnSpPr>
            <a:cxnSpLocks/>
          </p:cNvCxnSpPr>
          <p:nvPr/>
        </p:nvCxnSpPr>
        <p:spPr>
          <a:xfrm>
            <a:off x="7421305" y="3076904"/>
            <a:ext cx="40178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05B6E5-338D-4A66-96DD-D85824E8F408}"/>
              </a:ext>
            </a:extLst>
          </p:cNvPr>
          <p:cNvCxnSpPr>
            <a:cxnSpLocks/>
          </p:cNvCxnSpPr>
          <p:nvPr/>
        </p:nvCxnSpPr>
        <p:spPr>
          <a:xfrm>
            <a:off x="10001021" y="3076209"/>
            <a:ext cx="40178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4901A-1785-4359-8030-53A4DD7A651E}"/>
              </a:ext>
            </a:extLst>
          </p:cNvPr>
          <p:cNvSpPr/>
          <p:nvPr/>
        </p:nvSpPr>
        <p:spPr>
          <a:xfrm>
            <a:off x="7993711" y="4015176"/>
            <a:ext cx="1878327" cy="972000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de-DE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-service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3A6CB-9D17-46C4-9A4D-025AD1C9AE43}"/>
              </a:ext>
            </a:extLst>
          </p:cNvPr>
          <p:cNvSpPr/>
          <p:nvPr/>
        </p:nvSpPr>
        <p:spPr>
          <a:xfrm rot="16200000">
            <a:off x="7722727" y="4358474"/>
            <a:ext cx="900000" cy="298493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E0B3AF-E8FE-43F5-88FF-AB50F62A7D83}"/>
              </a:ext>
            </a:extLst>
          </p:cNvPr>
          <p:cNvCxnSpPr>
            <a:cxnSpLocks/>
          </p:cNvCxnSpPr>
          <p:nvPr/>
        </p:nvCxnSpPr>
        <p:spPr>
          <a:xfrm>
            <a:off x="8899610" y="3638100"/>
            <a:ext cx="0" cy="3380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58D-A5D3-4D0A-A0A3-21B5B9B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 the Domain Model of the Microservice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5E1A-49F6-492D-AF2B-3FAF270188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Data management of a decoupled Microservice:</a:t>
            </a:r>
          </a:p>
          <a:p>
            <a:pPr lvl="1"/>
            <a:r>
              <a:rPr lang="en-US"/>
              <a:t>Use an existing API of the monolith to keep data management at the monolith</a:t>
            </a:r>
            <a:endParaRPr lang="de-AT"/>
          </a:p>
          <a:p>
            <a:pPr lvl="1"/>
            <a:r>
              <a:rPr lang="en-US"/>
              <a:t>(If no appropriate API is available) create a new lower-level API for the microservice (but still keep the data management at the monolith)</a:t>
            </a:r>
            <a:endParaRPr lang="de-AT"/>
          </a:p>
          <a:p>
            <a:pPr lvl="1"/>
            <a:r>
              <a:rPr lang="en-US"/>
              <a:t>Do an ETL from the monolith’s database to the microservice’ database and keep both in sync</a:t>
            </a:r>
          </a:p>
          <a:p>
            <a:endParaRPr lang="en-US"/>
          </a:p>
          <a:p>
            <a:r>
              <a:rPr lang="en-US" b="1"/>
              <a:t>Data model </a:t>
            </a:r>
            <a:r>
              <a:rPr lang="en-US"/>
              <a:t>shows how data is stored and entities relate to each other in the persistence layer.</a:t>
            </a:r>
          </a:p>
          <a:p>
            <a:r>
              <a:rPr lang="en-US" b="1"/>
              <a:t>Domain model </a:t>
            </a:r>
            <a:r>
              <a:rPr lang="en-US"/>
              <a:t>describes the </a:t>
            </a:r>
            <a:r>
              <a:rPr lang="en-US" i="1"/>
              <a:t>behavior</a:t>
            </a:r>
            <a:r>
              <a:rPr lang="en-US"/>
              <a:t> of the solution space of a microservice’s domain and tends to focus on use case scenarios </a:t>
            </a:r>
            <a:endParaRPr lang="de-AT"/>
          </a:p>
          <a:p>
            <a:endParaRPr lang="de-AT"/>
          </a:p>
          <a:p>
            <a:pPr lvl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154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Lab 4 - </a:t>
            </a:r>
            <a:r>
              <a:rPr lang="en-US" b="1" dirty="0"/>
              <a:t>The Microservice and its Domain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E1F647-AFD0-4562-9DBB-7EE4705E4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14" y="1800897"/>
            <a:ext cx="6319277" cy="302119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4694116" cy="4575175"/>
          </a:xfrm>
        </p:spPr>
        <p:txBody>
          <a:bodyPr/>
          <a:lstStyle/>
          <a:p>
            <a:r>
              <a:rPr lang="en-US"/>
              <a:t>Overview</a:t>
            </a:r>
          </a:p>
          <a:p>
            <a:pPr marL="800100" lvl="1" indent="-342900">
              <a:buAutoNum type="arabicParenBoth"/>
            </a:pPr>
            <a:r>
              <a:rPr lang="en-US"/>
              <a:t>Analyze database queries of Microservice</a:t>
            </a:r>
          </a:p>
          <a:p>
            <a:endParaRPr lang="en-US"/>
          </a:p>
          <a:p>
            <a:r>
              <a:rPr lang="en-US"/>
              <a:t>Instructions: </a:t>
            </a:r>
          </a:p>
          <a:p>
            <a:pPr lvl="1"/>
            <a:r>
              <a:rPr lang="en-US"/>
              <a:t>(1) Live Demo</a:t>
            </a:r>
          </a:p>
          <a:p>
            <a:endParaRPr lang="en-US"/>
          </a:p>
          <a:p>
            <a:r>
              <a:rPr lang="en-US"/>
              <a:t>Takeaways</a:t>
            </a:r>
          </a:p>
          <a:p>
            <a:pPr lvl="1"/>
            <a:r>
              <a:rPr lang="en-US"/>
              <a:t>Persistence layer of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16078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58D-A5D3-4D0A-A0A3-21B5B9B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 your Source Code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5E1A-49F6-492D-AF2B-3FAF270188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1) Extract </a:t>
            </a:r>
            <a:r>
              <a:rPr lang="en-US" err="1"/>
              <a:t>OrdersService</a:t>
            </a:r>
            <a:r>
              <a:rPr lang="en-US"/>
              <a:t> from the Monolith</a:t>
            </a:r>
          </a:p>
          <a:p>
            <a:pPr lvl="1"/>
            <a:r>
              <a:rPr lang="en-US"/>
              <a:t>Cut out the class containing </a:t>
            </a:r>
            <a:r>
              <a:rPr lang="en-US" err="1"/>
              <a:t>createBooking</a:t>
            </a:r>
            <a:r>
              <a:rPr lang="en-US"/>
              <a:t> method</a:t>
            </a:r>
          </a:p>
          <a:p>
            <a:pPr lvl="1"/>
            <a:r>
              <a:rPr lang="en-US"/>
              <a:t>Identify missing abstractions for a successful build</a:t>
            </a:r>
          </a:p>
          <a:p>
            <a:pPr lvl="1"/>
            <a:endParaRPr lang="en-US"/>
          </a:p>
          <a:p>
            <a:r>
              <a:rPr lang="en-US"/>
              <a:t>2) Strangle the </a:t>
            </a:r>
            <a:r>
              <a:rPr lang="en-US" err="1"/>
              <a:t>OrdersService</a:t>
            </a:r>
            <a:r>
              <a:rPr lang="en-US"/>
              <a:t> around the Monolith</a:t>
            </a:r>
          </a:p>
          <a:p>
            <a:pPr lvl="1"/>
            <a:r>
              <a:rPr lang="en-US"/>
              <a:t>Call the </a:t>
            </a:r>
            <a:r>
              <a:rPr lang="en-US" err="1"/>
              <a:t>OrdersService</a:t>
            </a:r>
            <a:r>
              <a:rPr lang="en-US"/>
              <a:t> in the business logic of the backend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3) Build the Domain Model for the Microservice</a:t>
            </a:r>
          </a:p>
          <a:p>
            <a:pPr lvl="1"/>
            <a:r>
              <a:rPr lang="de-DE" err="1"/>
              <a:t>Integrate</a:t>
            </a:r>
            <a:r>
              <a:rPr lang="de-DE"/>
              <a:t> a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virtualization</a:t>
            </a:r>
            <a:r>
              <a:rPr lang="de-DE"/>
              <a:t> </a:t>
            </a:r>
            <a:r>
              <a:rPr lang="de-DE" err="1"/>
              <a:t>framework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code</a:t>
            </a:r>
            <a:r>
              <a:rPr lang="de-DE"/>
              <a:t> </a:t>
            </a:r>
            <a:r>
              <a:rPr lang="de-DE" err="1"/>
              <a:t>base</a:t>
            </a:r>
            <a:endParaRPr lang="de-DE"/>
          </a:p>
          <a:p>
            <a:pPr lvl="1"/>
            <a:r>
              <a:rPr lang="de-DE" err="1"/>
              <a:t>Extend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domain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virtualized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views</a:t>
            </a:r>
            <a:endParaRPr lang="de-AT"/>
          </a:p>
          <a:p>
            <a:pPr lvl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02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0" tIns="0" rIns="0" bIns="0" anchor="t"/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Set up </a:t>
            </a:r>
            <a:r>
              <a:rPr lang="en-US" dirty="0" err="1"/>
              <a:t>TicketMonster</a:t>
            </a:r>
            <a:r>
              <a:rPr lang="en-US" dirty="0"/>
              <a:t>, our monolith, on the Cloud Platform – Lab</a:t>
            </a:r>
          </a:p>
          <a:p>
            <a:endParaRPr lang="en-US" sz="1050" dirty="0"/>
          </a:p>
          <a:p>
            <a:r>
              <a:rPr lang="en-US" dirty="0"/>
              <a:t>Breaking up the Monolith</a:t>
            </a:r>
          </a:p>
          <a:p>
            <a:pPr lvl="1"/>
            <a:r>
              <a:rPr lang="en-US" dirty="0"/>
              <a:t>Extract the UI from the Monolith – Lab</a:t>
            </a:r>
          </a:p>
          <a:p>
            <a:pPr lvl="1"/>
            <a:r>
              <a:rPr lang="en-US" dirty="0"/>
              <a:t>Identify a Microservice – Lab</a:t>
            </a:r>
          </a:p>
          <a:p>
            <a:pPr lvl="1"/>
            <a:r>
              <a:rPr lang="en-US" dirty="0"/>
              <a:t>Identify the Domain Model of the Microservice – Lab</a:t>
            </a:r>
          </a:p>
          <a:p>
            <a:pPr lvl="1"/>
            <a:r>
              <a:rPr lang="en-US" dirty="0"/>
              <a:t>Deploy the Microservice – Lab</a:t>
            </a:r>
          </a:p>
          <a:p>
            <a:pPr lvl="1"/>
            <a:endParaRPr lang="en-US" dirty="0"/>
          </a:p>
          <a:p>
            <a:r>
              <a:rPr lang="en-US" dirty="0"/>
              <a:t>Learn and Repeat, Recap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sz="1600" dirty="0"/>
              <a:t>G</a:t>
            </a:r>
            <a:r>
              <a:rPr lang="en-US" sz="1600" dirty="0" err="1"/>
              <a:t>itHub</a:t>
            </a:r>
            <a:r>
              <a:rPr lang="en-US" sz="1600" dirty="0"/>
              <a:t> repository for this workshop: </a:t>
            </a:r>
            <a:r>
              <a:rPr lang="en-US" sz="1600" dirty="0">
                <a:hlinkClick r:id="rId2"/>
              </a:rPr>
              <a:t>https://github.com/dynatrace-innovationlab/monolith-to-microservices-ws</a:t>
            </a:r>
            <a:r>
              <a:rPr lang="en-US" sz="16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9A6878-6E7C-4698-AED8-9D260C1C5F76}"/>
              </a:ext>
            </a:extLst>
          </p:cNvPr>
          <p:cNvSpPr txBox="1"/>
          <p:nvPr/>
        </p:nvSpPr>
        <p:spPr>
          <a:xfrm>
            <a:off x="8553551" y="2905217"/>
            <a:ext cx="1953088" cy="104756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 i="1">
                <a:latin typeface="Calibri Light" charset="0"/>
                <a:ea typeface="Calibri Light" charset="0"/>
                <a:cs typeface="Calibri Light" charset="0"/>
              </a:rPr>
              <a:t>Feel free to ask questions &amp; interact</a:t>
            </a:r>
            <a:endParaRPr lang="en-US" i="1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Lab 5 - </a:t>
            </a:r>
            <a:r>
              <a:rPr lang="en-US" b="1" dirty="0"/>
              <a:t>Deploy the Microservice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E1F647-AFD0-4562-9DBB-7EE4705E4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15" y="1800897"/>
            <a:ext cx="5201676" cy="248688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7163" cy="4575175"/>
          </a:xfrm>
        </p:spPr>
        <p:txBody>
          <a:bodyPr/>
          <a:lstStyle/>
          <a:p>
            <a:r>
              <a:rPr lang="en-US"/>
              <a:t>Overview</a:t>
            </a:r>
          </a:p>
          <a:p>
            <a:pPr marL="800100" lvl="1" indent="-342900">
              <a:buAutoNum type="arabicParenBoth"/>
            </a:pPr>
            <a:r>
              <a:rPr lang="en-US"/>
              <a:t>Deploy a new backend version</a:t>
            </a:r>
          </a:p>
          <a:p>
            <a:pPr marL="800100" lvl="1" indent="-342900">
              <a:buFont typeface="Wingdings" charset="2"/>
              <a:buAutoNum type="arabicParenBoth"/>
            </a:pPr>
            <a:r>
              <a:rPr lang="de-DE"/>
              <a:t>Create a MySQL </a:t>
            </a:r>
            <a:r>
              <a:rPr lang="de-DE" err="1"/>
              <a:t>service</a:t>
            </a:r>
            <a:r>
              <a:rPr lang="de-DE"/>
              <a:t> </a:t>
            </a:r>
            <a:r>
              <a:rPr lang="de-DE" err="1"/>
              <a:t>instance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microservice</a:t>
            </a:r>
            <a:endParaRPr lang="de-DE"/>
          </a:p>
          <a:p>
            <a:pPr marL="800100" lvl="1" indent="-342900">
              <a:buAutoNum type="arabicParenBoth"/>
            </a:pPr>
            <a:r>
              <a:rPr lang="de-DE" err="1"/>
              <a:t>Build</a:t>
            </a:r>
            <a:r>
              <a:rPr lang="de-DE"/>
              <a:t> </a:t>
            </a:r>
            <a:r>
              <a:rPr lang="de-DE" err="1"/>
              <a:t>microservice</a:t>
            </a:r>
            <a:r>
              <a:rPr lang="de-DE"/>
              <a:t> and push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OpenShift</a:t>
            </a:r>
          </a:p>
          <a:p>
            <a:pPr marL="800100" lvl="1" indent="-342900">
              <a:buAutoNum type="arabicParenBoth"/>
            </a:pPr>
            <a:r>
              <a:rPr lang="de-DE"/>
              <a:t>Bind MySQL </a:t>
            </a:r>
            <a:r>
              <a:rPr lang="de-DE" err="1"/>
              <a:t>service</a:t>
            </a:r>
            <a:r>
              <a:rPr lang="de-DE"/>
              <a:t> </a:t>
            </a:r>
            <a:r>
              <a:rPr lang="de-DE" err="1"/>
              <a:t>instance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microservice</a:t>
            </a:r>
            <a:endParaRPr lang="de-DE"/>
          </a:p>
          <a:p>
            <a:pPr marL="800100" lvl="1" indent="-342900">
              <a:buAutoNum type="arabicParenBoth"/>
            </a:pPr>
            <a:r>
              <a:rPr lang="de-DE"/>
              <a:t>Re-deploy UI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new</a:t>
            </a:r>
            <a:r>
              <a:rPr lang="de-DE"/>
              <a:t> backend </a:t>
            </a:r>
            <a:r>
              <a:rPr lang="de-DE" err="1"/>
              <a:t>version</a:t>
            </a:r>
            <a:endParaRPr lang="en-US"/>
          </a:p>
          <a:p>
            <a:r>
              <a:rPr lang="en-US"/>
              <a:t>Instructions:</a:t>
            </a:r>
          </a:p>
          <a:p>
            <a:pPr lvl="1"/>
            <a:r>
              <a:rPr lang="de-AT">
                <a:hlinkClick r:id="rId3"/>
              </a:rPr>
              <a:t>https://github.com/dynatrace-innovationlab/monolith-to-microservices-ws</a:t>
            </a:r>
            <a:r>
              <a:rPr lang="de-AT"/>
              <a:t> </a:t>
            </a:r>
          </a:p>
          <a:p>
            <a:pPr lvl="2"/>
            <a:r>
              <a:rPr lang="de-AT"/>
              <a:t>Step 6 and 7</a:t>
            </a:r>
            <a:endParaRPr lang="en-US"/>
          </a:p>
          <a:p>
            <a:r>
              <a:rPr lang="en-US"/>
              <a:t>Takeaways</a:t>
            </a:r>
          </a:p>
          <a:p>
            <a:pPr lvl="1"/>
            <a:r>
              <a:rPr lang="en-US"/>
              <a:t>Microservice for a specific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22035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F784-179F-4D97-97C1-34C9145E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 / </a:t>
            </a:r>
            <a:r>
              <a:rPr lang="de-AT" dirty="0" err="1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5A07-F681-471A-A513-2EF0C103DA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DE" dirty="0"/>
              <a:t>Outlook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Modules, e.g., </a:t>
            </a:r>
            <a:r>
              <a:rPr lang="de-DE" dirty="0" err="1"/>
              <a:t>Canary</a:t>
            </a:r>
            <a:r>
              <a:rPr lang="de-DE" dirty="0"/>
              <a:t> Releases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98A5-DDD6-4646-9376-9006E40AB882}"/>
              </a:ext>
            </a:extLst>
          </p:cNvPr>
          <p:cNvSpPr/>
          <p:nvPr/>
        </p:nvSpPr>
        <p:spPr>
          <a:xfrm>
            <a:off x="2309982" y="3362327"/>
            <a:ext cx="1409629" cy="703143"/>
          </a:xfrm>
          <a:prstGeom prst="rect">
            <a:avLst/>
          </a:prstGeom>
          <a:solidFill>
            <a:srgbClr val="526BFF"/>
          </a:solidFill>
          <a:ln w="28575">
            <a:solidFill>
              <a:srgbClr val="526B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tm-ui-v2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4B27D-02CF-4D40-B955-4E060287D12B}"/>
              </a:ext>
            </a:extLst>
          </p:cNvPr>
          <p:cNvCxnSpPr>
            <a:cxnSpLocks/>
          </p:cNvCxnSpPr>
          <p:nvPr/>
        </p:nvCxnSpPr>
        <p:spPr>
          <a:xfrm>
            <a:off x="5029660" y="2992425"/>
            <a:ext cx="41350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6510C9-30F5-43EA-990A-A671B0832A72}"/>
              </a:ext>
            </a:extLst>
          </p:cNvPr>
          <p:cNvSpPr/>
          <p:nvPr/>
        </p:nvSpPr>
        <p:spPr>
          <a:xfrm>
            <a:off x="1843151" y="2866628"/>
            <a:ext cx="153449" cy="1821469"/>
          </a:xfrm>
          <a:custGeom>
            <a:avLst/>
            <a:gdLst>
              <a:gd name="connsiteX0" fmla="*/ 220722 w 220722"/>
              <a:gd name="connsiteY0" fmla="*/ 0 h 3607150"/>
              <a:gd name="connsiteX1" fmla="*/ 5 w 220722"/>
              <a:gd name="connsiteY1" fmla="*/ 1809881 h 3607150"/>
              <a:gd name="connsiteX2" fmla="*/ 214416 w 220722"/>
              <a:gd name="connsiteY2" fmla="*/ 360715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22" h="3607150">
                <a:moveTo>
                  <a:pt x="220722" y="0"/>
                </a:moveTo>
                <a:cubicBezTo>
                  <a:pt x="110889" y="604344"/>
                  <a:pt x="1056" y="1208689"/>
                  <a:pt x="5" y="1809881"/>
                </a:cubicBezTo>
                <a:cubicBezTo>
                  <a:pt x="-1046" y="2411073"/>
                  <a:pt x="147150" y="3321269"/>
                  <a:pt x="214416" y="360715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7F95F7-2F90-4F33-A52D-D72569C82F6F}"/>
              </a:ext>
            </a:extLst>
          </p:cNvPr>
          <p:cNvCxnSpPr>
            <a:cxnSpLocks/>
          </p:cNvCxnSpPr>
          <p:nvPr/>
        </p:nvCxnSpPr>
        <p:spPr>
          <a:xfrm>
            <a:off x="1560049" y="3716502"/>
            <a:ext cx="66103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B577F959-4E24-4883-9607-14D78705E5B8}"/>
              </a:ext>
            </a:extLst>
          </p:cNvPr>
          <p:cNvSpPr/>
          <p:nvPr/>
        </p:nvSpPr>
        <p:spPr>
          <a:xfrm>
            <a:off x="8725877" y="2542424"/>
            <a:ext cx="1229711" cy="794582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bg1"/>
                </a:solidFill>
              </a:rPr>
              <a:t>legacyDS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829B1-C73C-4907-AE40-BBFBFD9F7E92}"/>
              </a:ext>
            </a:extLst>
          </p:cNvPr>
          <p:cNvSpPr/>
          <p:nvPr/>
        </p:nvSpPr>
        <p:spPr>
          <a:xfrm>
            <a:off x="5551497" y="2507120"/>
            <a:ext cx="2311423" cy="972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backend-v2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844C9-5924-481D-B0BD-C3A86EBAE385}"/>
              </a:ext>
            </a:extLst>
          </p:cNvPr>
          <p:cNvSpPr/>
          <p:nvPr/>
        </p:nvSpPr>
        <p:spPr>
          <a:xfrm rot="16200000">
            <a:off x="5272173" y="2843178"/>
            <a:ext cx="900000" cy="298493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CA812-7F79-4C51-AA16-10730AAC90F9}"/>
              </a:ext>
            </a:extLst>
          </p:cNvPr>
          <p:cNvSpPr/>
          <p:nvPr/>
        </p:nvSpPr>
        <p:spPr>
          <a:xfrm>
            <a:off x="5984606" y="4065462"/>
            <a:ext cx="1878327" cy="972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de-DE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-service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F8C8C653-9E46-4FBE-8EB5-362ACC78A6A1}"/>
              </a:ext>
            </a:extLst>
          </p:cNvPr>
          <p:cNvSpPr/>
          <p:nvPr/>
        </p:nvSpPr>
        <p:spPr>
          <a:xfrm>
            <a:off x="8725878" y="4163934"/>
            <a:ext cx="1229711" cy="794582"/>
          </a:xfrm>
          <a:prstGeom prst="can">
            <a:avLst/>
          </a:prstGeom>
          <a:solidFill>
            <a:srgbClr val="9457B7"/>
          </a:solidFill>
          <a:ln w="28575">
            <a:solidFill>
              <a:srgbClr val="945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bg1"/>
                </a:solidFill>
              </a:rPr>
              <a:t>orderDS</a:t>
            </a:r>
            <a:endParaRPr lang="de-AT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0A56D-9A6D-4DFD-A6A9-28FE05A7CB77}"/>
              </a:ext>
            </a:extLst>
          </p:cNvPr>
          <p:cNvSpPr/>
          <p:nvPr/>
        </p:nvSpPr>
        <p:spPr>
          <a:xfrm rot="16200000">
            <a:off x="5713622" y="4408760"/>
            <a:ext cx="900000" cy="298493"/>
          </a:xfrm>
          <a:prstGeom prst="rect">
            <a:avLst/>
          </a:prstGeom>
          <a:solidFill>
            <a:srgbClr val="00A1B2"/>
          </a:solidFill>
          <a:ln w="28575">
            <a:solidFill>
              <a:srgbClr val="00A1B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73E64C-CDE6-44DF-9167-85E1132297AE}"/>
              </a:ext>
            </a:extLst>
          </p:cNvPr>
          <p:cNvCxnSpPr>
            <a:cxnSpLocks/>
          </p:cNvCxnSpPr>
          <p:nvPr/>
        </p:nvCxnSpPr>
        <p:spPr>
          <a:xfrm flipH="1" flipV="1">
            <a:off x="7931091" y="2992425"/>
            <a:ext cx="71221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ACDFD-3209-433A-9FDD-9A204E5374D2}"/>
              </a:ext>
            </a:extLst>
          </p:cNvPr>
          <p:cNvCxnSpPr>
            <a:cxnSpLocks/>
          </p:cNvCxnSpPr>
          <p:nvPr/>
        </p:nvCxnSpPr>
        <p:spPr>
          <a:xfrm flipH="1">
            <a:off x="7938456" y="4560724"/>
            <a:ext cx="70484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750467-5B91-4830-A543-590B921FF115}"/>
              </a:ext>
            </a:extLst>
          </p:cNvPr>
          <p:cNvCxnSpPr>
            <a:cxnSpLocks/>
          </p:cNvCxnSpPr>
          <p:nvPr/>
        </p:nvCxnSpPr>
        <p:spPr>
          <a:xfrm>
            <a:off x="9340734" y="3479120"/>
            <a:ext cx="0" cy="61078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2B302FB-0FE5-4A4D-A30C-50411BD7F0FD}"/>
              </a:ext>
            </a:extLst>
          </p:cNvPr>
          <p:cNvSpPr/>
          <p:nvPr/>
        </p:nvSpPr>
        <p:spPr>
          <a:xfrm rot="16200000">
            <a:off x="3405488" y="3521624"/>
            <a:ext cx="2530335" cy="501341"/>
          </a:xfrm>
          <a:prstGeom prst="rect">
            <a:avLst/>
          </a:prstGeom>
          <a:solidFill>
            <a:srgbClr val="14A8F5"/>
          </a:solidFill>
          <a:ln w="28575">
            <a:solidFill>
              <a:srgbClr val="14A8F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Proxy</a:t>
            </a:r>
            <a:endParaRPr lang="de-AT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2E079D-837F-4B47-BE04-77A67F41F389}"/>
              </a:ext>
            </a:extLst>
          </p:cNvPr>
          <p:cNvCxnSpPr>
            <a:cxnSpLocks/>
          </p:cNvCxnSpPr>
          <p:nvPr/>
        </p:nvCxnSpPr>
        <p:spPr>
          <a:xfrm>
            <a:off x="3779234" y="3710452"/>
            <a:ext cx="58071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B6BF85-3C57-4B6C-B2CF-B8855867DB3B}"/>
              </a:ext>
            </a:extLst>
          </p:cNvPr>
          <p:cNvCxnSpPr>
            <a:cxnSpLocks/>
          </p:cNvCxnSpPr>
          <p:nvPr/>
        </p:nvCxnSpPr>
        <p:spPr>
          <a:xfrm>
            <a:off x="5029660" y="4563683"/>
            <a:ext cx="84800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Skills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gain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</p:spPr>
        <p:txBody>
          <a:bodyPr/>
          <a:lstStyle/>
          <a:p>
            <a:r>
              <a:rPr lang="de-DE"/>
              <a:t>Set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TicketMonster</a:t>
            </a:r>
            <a:endParaRPr lang="de-DE"/>
          </a:p>
          <a:p>
            <a:endParaRPr lang="de-DE"/>
          </a:p>
          <a:p>
            <a:r>
              <a:rPr lang="en-US"/>
              <a:t>Extract the UI from the Monolith</a:t>
            </a:r>
          </a:p>
          <a:p>
            <a:endParaRPr lang="en-US"/>
          </a:p>
          <a:p>
            <a:r>
              <a:rPr lang="en-US"/>
              <a:t>Identify a Microservice</a:t>
            </a:r>
          </a:p>
          <a:p>
            <a:endParaRPr lang="en-US"/>
          </a:p>
          <a:p>
            <a:r>
              <a:rPr lang="en-US"/>
              <a:t>Identify the Domain Model of the Microservice</a:t>
            </a:r>
          </a:p>
          <a:p>
            <a:endParaRPr lang="en-US"/>
          </a:p>
          <a:p>
            <a:r>
              <a:rPr lang="en-US"/>
              <a:t>Deploy the Microservice</a:t>
            </a:r>
          </a:p>
          <a:p>
            <a:endParaRPr lang="de-DE"/>
          </a:p>
          <a:p>
            <a:endParaRPr lang="de-A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40430-76D3-4433-A2F4-4A9B31FC9EF3}"/>
              </a:ext>
            </a:extLst>
          </p:cNvPr>
          <p:cNvCxnSpPr>
            <a:cxnSpLocks/>
          </p:cNvCxnSpPr>
          <p:nvPr/>
        </p:nvCxnSpPr>
        <p:spPr>
          <a:xfrm>
            <a:off x="6741748" y="6004402"/>
            <a:ext cx="43375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5E98B0A-9E5C-4A74-B14D-42F27875DBF8}"/>
              </a:ext>
            </a:extLst>
          </p:cNvPr>
          <p:cNvSpPr/>
          <p:nvPr/>
        </p:nvSpPr>
        <p:spPr>
          <a:xfrm>
            <a:off x="6741748" y="1416771"/>
            <a:ext cx="4243632" cy="4479314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F3643-F967-4B11-AB2E-9913E44986A7}"/>
              </a:ext>
            </a:extLst>
          </p:cNvPr>
          <p:cNvSpPr txBox="1">
            <a:spLocks/>
          </p:cNvSpPr>
          <p:nvPr/>
        </p:nvSpPr>
        <p:spPr>
          <a:xfrm>
            <a:off x="6835532" y="1449387"/>
            <a:ext cx="4657970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Familiarization with Cloud Platform</a:t>
            </a:r>
          </a:p>
          <a:p>
            <a:endParaRPr lang="en-US"/>
          </a:p>
          <a:p>
            <a:r>
              <a:rPr lang="en-US"/>
              <a:t>Deployment of Microservice</a:t>
            </a:r>
          </a:p>
          <a:p>
            <a:endParaRPr lang="en-US"/>
          </a:p>
          <a:p>
            <a:r>
              <a:rPr lang="en-US"/>
              <a:t>Confidence in breaking the Monolith</a:t>
            </a:r>
          </a:p>
          <a:p>
            <a:endParaRPr lang="en-US"/>
          </a:p>
          <a:p>
            <a:r>
              <a:rPr lang="en-US"/>
              <a:t>Persistence layer for the Microservice</a:t>
            </a:r>
          </a:p>
          <a:p>
            <a:endParaRPr lang="en-US"/>
          </a:p>
          <a:p>
            <a:r>
              <a:rPr lang="en-US"/>
              <a:t>(real) Microservice extracted</a:t>
            </a:r>
          </a:p>
        </p:txBody>
      </p:sp>
    </p:spTree>
    <p:extLst>
      <p:ext uri="{BB962C8B-B14F-4D97-AF65-F5344CB8AC3E}">
        <p14:creationId xmlns:p14="http://schemas.microsoft.com/office/powerpoint/2010/main" val="1484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Prerequisites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Module on </a:t>
            </a:r>
            <a:r>
              <a:rPr lang="de-DE" b="1" dirty="0" err="1"/>
              <a:t>OpenShift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0" y="1526320"/>
            <a:ext cx="5036955" cy="4575175"/>
          </a:xfrm>
        </p:spPr>
        <p:txBody>
          <a:bodyPr/>
          <a:lstStyle/>
          <a:p>
            <a:r>
              <a:rPr lang="en-US" dirty="0"/>
              <a:t>We will offer you: </a:t>
            </a:r>
          </a:p>
          <a:p>
            <a:pPr lvl="1"/>
            <a:r>
              <a:rPr lang="de-AT" dirty="0" err="1"/>
              <a:t>OpenShift</a:t>
            </a:r>
            <a:r>
              <a:rPr lang="de-AT" dirty="0"/>
              <a:t> </a:t>
            </a:r>
            <a:r>
              <a:rPr lang="de-AT" dirty="0" err="1"/>
              <a:t>account</a:t>
            </a:r>
            <a:r>
              <a:rPr lang="de-AT" dirty="0"/>
              <a:t> on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cluster</a:t>
            </a:r>
            <a:endParaRPr lang="en-US" dirty="0"/>
          </a:p>
          <a:p>
            <a:pPr lvl="1"/>
            <a:r>
              <a:rPr lang="en-US" dirty="0"/>
              <a:t>Dynatrace tenant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AEC637-C3DF-449D-B335-1DBCACFD3C4A}"/>
              </a:ext>
            </a:extLst>
          </p:cNvPr>
          <p:cNvSpPr txBox="1">
            <a:spLocks/>
          </p:cNvSpPr>
          <p:nvPr/>
        </p:nvSpPr>
        <p:spPr>
          <a:xfrm>
            <a:off x="698498" y="1526320"/>
            <a:ext cx="4107964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need to bring: </a:t>
            </a:r>
          </a:p>
          <a:p>
            <a:pPr lvl="1"/>
            <a:r>
              <a:rPr lang="en-US" dirty="0"/>
              <a:t>Docker installed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Account</a:t>
            </a:r>
          </a:p>
          <a:p>
            <a:pPr lvl="1"/>
            <a:r>
              <a:rPr lang="de-AT" dirty="0"/>
              <a:t>O</a:t>
            </a:r>
            <a:r>
              <a:rPr lang="en-US" dirty="0" err="1"/>
              <a:t>penShift</a:t>
            </a:r>
            <a:r>
              <a:rPr lang="en-US" dirty="0"/>
              <a:t> CLI installed</a:t>
            </a:r>
          </a:p>
          <a:p>
            <a:pPr lvl="1"/>
            <a:r>
              <a:rPr lang="en-US" dirty="0"/>
              <a:t>Maven installed</a:t>
            </a:r>
          </a:p>
          <a:p>
            <a:pPr lvl="1"/>
            <a:endParaRPr lang="en-US" dirty="0"/>
          </a:p>
          <a:p>
            <a:pPr marL="457200" lvl="1" indent="0">
              <a:buFont typeface="Wingdings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 into the Topic</a:t>
            </a:r>
          </a:p>
        </p:txBody>
      </p:sp>
    </p:spTree>
    <p:extLst>
      <p:ext uri="{BB962C8B-B14F-4D97-AF65-F5344CB8AC3E}">
        <p14:creationId xmlns:p14="http://schemas.microsoft.com/office/powerpoint/2010/main" val="34741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B4BBE82-9AC8-40E1-80E7-C79725A482C6}"/>
              </a:ext>
            </a:extLst>
          </p:cNvPr>
          <p:cNvSpPr/>
          <p:nvPr/>
        </p:nvSpPr>
        <p:spPr>
          <a:xfrm>
            <a:off x="9315500" y="4468802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0199B-94CF-44AA-B638-560C57C7A081}"/>
              </a:ext>
            </a:extLst>
          </p:cNvPr>
          <p:cNvSpPr/>
          <p:nvPr/>
        </p:nvSpPr>
        <p:spPr>
          <a:xfrm>
            <a:off x="6915738" y="4504978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D8960-7846-4056-A1DB-FDAB57847A97}"/>
              </a:ext>
            </a:extLst>
          </p:cNvPr>
          <p:cNvSpPr/>
          <p:nvPr/>
        </p:nvSpPr>
        <p:spPr>
          <a:xfrm>
            <a:off x="9318742" y="2426459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6472D7-41EA-413B-A6DD-4E0301E5135D}"/>
              </a:ext>
            </a:extLst>
          </p:cNvPr>
          <p:cNvSpPr/>
          <p:nvPr/>
        </p:nvSpPr>
        <p:spPr>
          <a:xfrm>
            <a:off x="6929791" y="2426459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E291-F09A-4960-AE9B-5A6171F1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Module </a:t>
            </a:r>
            <a:endParaRPr lang="de-AT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3BD47-5E57-486C-94C9-D6D4D4398619}"/>
              </a:ext>
            </a:extLst>
          </p:cNvPr>
          <p:cNvSpPr/>
          <p:nvPr/>
        </p:nvSpPr>
        <p:spPr>
          <a:xfrm>
            <a:off x="2232389" y="1831123"/>
            <a:ext cx="2635661" cy="3906365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22587-5EB0-4082-BE99-845DF79F5DFA}"/>
              </a:ext>
            </a:extLst>
          </p:cNvPr>
          <p:cNvSpPr/>
          <p:nvPr/>
        </p:nvSpPr>
        <p:spPr>
          <a:xfrm>
            <a:off x="2328838" y="1937338"/>
            <a:ext cx="2421106" cy="7016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850C0-785D-4B90-96B3-516B4D78DB2C}"/>
              </a:ext>
            </a:extLst>
          </p:cNvPr>
          <p:cNvSpPr/>
          <p:nvPr/>
        </p:nvSpPr>
        <p:spPr>
          <a:xfrm>
            <a:off x="2347105" y="2830750"/>
            <a:ext cx="1083516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E9D633-4C43-4DED-82A6-0C5581C0F9A6}"/>
              </a:ext>
            </a:extLst>
          </p:cNvPr>
          <p:cNvSpPr/>
          <p:nvPr/>
        </p:nvSpPr>
        <p:spPr>
          <a:xfrm>
            <a:off x="3576535" y="2830750"/>
            <a:ext cx="1173410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B8051-0E5F-4220-B862-F78C0BACB4EA}"/>
              </a:ext>
            </a:extLst>
          </p:cNvPr>
          <p:cNvSpPr/>
          <p:nvPr/>
        </p:nvSpPr>
        <p:spPr>
          <a:xfrm>
            <a:off x="2327972" y="3886276"/>
            <a:ext cx="1102650" cy="8564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F9110-3C1B-4BB9-9F9A-27EAB1CDA5E6}"/>
              </a:ext>
            </a:extLst>
          </p:cNvPr>
          <p:cNvSpPr/>
          <p:nvPr/>
        </p:nvSpPr>
        <p:spPr>
          <a:xfrm>
            <a:off x="3576535" y="3886277"/>
            <a:ext cx="1173403" cy="853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E8C7D-A078-4935-8465-52066D8B61FC}"/>
              </a:ext>
            </a:extLst>
          </p:cNvPr>
          <p:cNvSpPr/>
          <p:nvPr/>
        </p:nvSpPr>
        <p:spPr>
          <a:xfrm>
            <a:off x="2322915" y="4894920"/>
            <a:ext cx="2427030" cy="7019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29BB2-3320-415F-86DA-7A73427389F1}"/>
              </a:ext>
            </a:extLst>
          </p:cNvPr>
          <p:cNvSpPr/>
          <p:nvPr/>
        </p:nvSpPr>
        <p:spPr>
          <a:xfrm>
            <a:off x="7300257" y="1392733"/>
            <a:ext cx="3223097" cy="801013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E80A1-3B9D-4436-B771-2E44AA50FBD5}"/>
              </a:ext>
            </a:extLst>
          </p:cNvPr>
          <p:cNvSpPr/>
          <p:nvPr/>
        </p:nvSpPr>
        <p:spPr>
          <a:xfrm>
            <a:off x="7436443" y="1538795"/>
            <a:ext cx="2931268" cy="5526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899EA-0995-4334-99B5-0A3256F540C4}"/>
              </a:ext>
            </a:extLst>
          </p:cNvPr>
          <p:cNvSpPr/>
          <p:nvPr/>
        </p:nvSpPr>
        <p:spPr>
          <a:xfrm>
            <a:off x="7057600" y="2551775"/>
            <a:ext cx="1384840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EB0A6-E337-48CA-BC81-ADA642134C30}"/>
              </a:ext>
            </a:extLst>
          </p:cNvPr>
          <p:cNvSpPr/>
          <p:nvPr/>
        </p:nvSpPr>
        <p:spPr>
          <a:xfrm>
            <a:off x="9443581" y="2551775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BFC8B-17A1-458B-8E32-27016D9363CF}"/>
              </a:ext>
            </a:extLst>
          </p:cNvPr>
          <p:cNvSpPr/>
          <p:nvPr/>
        </p:nvSpPr>
        <p:spPr>
          <a:xfrm>
            <a:off x="7038954" y="4591279"/>
            <a:ext cx="1391055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38028-5C02-460D-88F7-2392EB2314CF}"/>
              </a:ext>
            </a:extLst>
          </p:cNvPr>
          <p:cNvSpPr/>
          <p:nvPr/>
        </p:nvSpPr>
        <p:spPr>
          <a:xfrm>
            <a:off x="9431150" y="4579098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9E22B-4B90-46DF-9C0C-AE7048A03028}"/>
              </a:ext>
            </a:extLst>
          </p:cNvPr>
          <p:cNvSpPr/>
          <p:nvPr/>
        </p:nvSpPr>
        <p:spPr>
          <a:xfrm>
            <a:off x="7050169" y="5396178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77B22-B7E9-4819-9B07-20FC52B24A8B}"/>
              </a:ext>
            </a:extLst>
          </p:cNvPr>
          <p:cNvSpPr/>
          <p:nvPr/>
        </p:nvSpPr>
        <p:spPr>
          <a:xfrm>
            <a:off x="7051116" y="336051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89B37F-C73A-4DB4-8C26-173944D54ED1}"/>
              </a:ext>
            </a:extLst>
          </p:cNvPr>
          <p:cNvSpPr/>
          <p:nvPr/>
        </p:nvSpPr>
        <p:spPr>
          <a:xfrm>
            <a:off x="9437097" y="5383998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D52DB-CF18-4904-A307-3C45644C37C2}"/>
              </a:ext>
            </a:extLst>
          </p:cNvPr>
          <p:cNvSpPr/>
          <p:nvPr/>
        </p:nvSpPr>
        <p:spPr>
          <a:xfrm>
            <a:off x="9437097" y="336051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29B05-3DA8-4F0E-9D05-E6352CF332B7}"/>
              </a:ext>
            </a:extLst>
          </p:cNvPr>
          <p:cNvCxnSpPr/>
          <p:nvPr/>
        </p:nvCxnSpPr>
        <p:spPr>
          <a:xfrm>
            <a:off x="3299678" y="3283395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2BC28A-B972-458A-8B44-E686DE99DA9B}"/>
              </a:ext>
            </a:extLst>
          </p:cNvPr>
          <p:cNvCxnSpPr>
            <a:cxnSpLocks/>
          </p:cNvCxnSpPr>
          <p:nvPr/>
        </p:nvCxnSpPr>
        <p:spPr>
          <a:xfrm flipV="1">
            <a:off x="3382230" y="3615892"/>
            <a:ext cx="289607" cy="352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7DDD9E-351B-4829-9378-B268E3CC94D2}"/>
              </a:ext>
            </a:extLst>
          </p:cNvPr>
          <p:cNvCxnSpPr/>
          <p:nvPr/>
        </p:nvCxnSpPr>
        <p:spPr>
          <a:xfrm>
            <a:off x="3321511" y="4313966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510E7C-17DC-47B3-8A55-D54040A36C1E}"/>
              </a:ext>
            </a:extLst>
          </p:cNvPr>
          <p:cNvCxnSpPr>
            <a:cxnSpLocks/>
          </p:cNvCxnSpPr>
          <p:nvPr/>
        </p:nvCxnSpPr>
        <p:spPr>
          <a:xfrm flipV="1">
            <a:off x="2744202" y="252981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F99CC-BE05-4225-A067-4B75E46B02BC}"/>
              </a:ext>
            </a:extLst>
          </p:cNvPr>
          <p:cNvCxnSpPr>
            <a:cxnSpLocks/>
          </p:cNvCxnSpPr>
          <p:nvPr/>
        </p:nvCxnSpPr>
        <p:spPr>
          <a:xfrm flipV="1">
            <a:off x="4178182" y="2529817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49F866-D829-40EC-A479-5C5660945ADC}"/>
              </a:ext>
            </a:extLst>
          </p:cNvPr>
          <p:cNvCxnSpPr/>
          <p:nvPr/>
        </p:nvCxnSpPr>
        <p:spPr>
          <a:xfrm>
            <a:off x="8688877" y="2845005"/>
            <a:ext cx="5144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5FCD69-7412-44B6-B3DC-DAC56576254B}"/>
              </a:ext>
            </a:extLst>
          </p:cNvPr>
          <p:cNvCxnSpPr>
            <a:cxnSpLocks/>
          </p:cNvCxnSpPr>
          <p:nvPr/>
        </p:nvCxnSpPr>
        <p:spPr>
          <a:xfrm flipH="1">
            <a:off x="8688877" y="3242784"/>
            <a:ext cx="50973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3F6535-31DB-4715-A1BE-4E694242A833}"/>
              </a:ext>
            </a:extLst>
          </p:cNvPr>
          <p:cNvCxnSpPr>
            <a:cxnSpLocks/>
          </p:cNvCxnSpPr>
          <p:nvPr/>
        </p:nvCxnSpPr>
        <p:spPr>
          <a:xfrm flipV="1">
            <a:off x="8635877" y="3941647"/>
            <a:ext cx="639323" cy="5148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A5E198-64A0-4A8C-A780-16F8E1E08C4E}"/>
              </a:ext>
            </a:extLst>
          </p:cNvPr>
          <p:cNvCxnSpPr>
            <a:cxnSpLocks/>
          </p:cNvCxnSpPr>
          <p:nvPr/>
        </p:nvCxnSpPr>
        <p:spPr>
          <a:xfrm>
            <a:off x="10149914" y="3948648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DD839-BDA0-4466-BD54-A1B54AF05024}"/>
              </a:ext>
            </a:extLst>
          </p:cNvPr>
          <p:cNvCxnSpPr>
            <a:cxnSpLocks/>
          </p:cNvCxnSpPr>
          <p:nvPr/>
        </p:nvCxnSpPr>
        <p:spPr>
          <a:xfrm flipV="1">
            <a:off x="7689743" y="3948648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FBAD2F-18C1-4BDA-A66D-AB0E66F52625}"/>
              </a:ext>
            </a:extLst>
          </p:cNvPr>
          <p:cNvCxnSpPr>
            <a:cxnSpLocks/>
          </p:cNvCxnSpPr>
          <p:nvPr/>
        </p:nvCxnSpPr>
        <p:spPr>
          <a:xfrm flipH="1">
            <a:off x="8630804" y="5311279"/>
            <a:ext cx="63062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2143E5-BE62-4044-9A88-E6D83CA5838A}"/>
              </a:ext>
            </a:extLst>
          </p:cNvPr>
          <p:cNvCxnSpPr>
            <a:cxnSpLocks/>
          </p:cNvCxnSpPr>
          <p:nvPr/>
        </p:nvCxnSpPr>
        <p:spPr>
          <a:xfrm flipV="1">
            <a:off x="4178182" y="3601866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29A007-7CCD-4230-8BBF-7E2A397B7291}"/>
              </a:ext>
            </a:extLst>
          </p:cNvPr>
          <p:cNvCxnSpPr>
            <a:cxnSpLocks/>
          </p:cNvCxnSpPr>
          <p:nvPr/>
        </p:nvCxnSpPr>
        <p:spPr>
          <a:xfrm flipV="1">
            <a:off x="2865722" y="3601866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D17F2CC-E65B-44E1-B06B-5AC31FA62A01}"/>
              </a:ext>
            </a:extLst>
          </p:cNvPr>
          <p:cNvSpPr/>
          <p:nvPr/>
        </p:nvSpPr>
        <p:spPr>
          <a:xfrm rot="13693010">
            <a:off x="6588641" y="1350151"/>
            <a:ext cx="3780000" cy="3780000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14CF521F-F5FF-43C2-B8C8-90CC35FE1A61}"/>
              </a:ext>
            </a:extLst>
          </p:cNvPr>
          <p:cNvSpPr/>
          <p:nvPr/>
        </p:nvSpPr>
        <p:spPr>
          <a:xfrm rot="2306338">
            <a:off x="7514518" y="1394820"/>
            <a:ext cx="3780000" cy="3780000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0D8B89-AA92-4455-9292-42F0600DFF2E}"/>
              </a:ext>
            </a:extLst>
          </p:cNvPr>
          <p:cNvCxnSpPr>
            <a:cxnSpLocks/>
          </p:cNvCxnSpPr>
          <p:nvPr/>
        </p:nvCxnSpPr>
        <p:spPr>
          <a:xfrm flipV="1">
            <a:off x="7732861" y="2148499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6F25C9-D68A-4D83-842D-9939BBE2EA10}"/>
              </a:ext>
            </a:extLst>
          </p:cNvPr>
          <p:cNvCxnSpPr>
            <a:cxnSpLocks/>
          </p:cNvCxnSpPr>
          <p:nvPr/>
        </p:nvCxnSpPr>
        <p:spPr>
          <a:xfrm flipV="1">
            <a:off x="10135204" y="2148500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3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Monolithic Applications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09E2B-9BF2-4A71-A2DF-62C5CFD82935}"/>
              </a:ext>
            </a:extLst>
          </p:cNvPr>
          <p:cNvSpPr txBox="1">
            <a:spLocks/>
          </p:cNvSpPr>
          <p:nvPr/>
        </p:nvSpPr>
        <p:spPr>
          <a:xfrm>
            <a:off x="698498" y="1582248"/>
            <a:ext cx="6267938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A5268-E1DD-4A2F-96B5-C16495FE8E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7164228" cy="4575175"/>
          </a:xfrm>
        </p:spPr>
        <p:txBody>
          <a:bodyPr/>
          <a:lstStyle/>
          <a:p>
            <a:r>
              <a:rPr lang="en-US" b="1"/>
              <a:t>Agility</a:t>
            </a:r>
            <a:r>
              <a:rPr lang="en-US"/>
              <a:t> – Impact agility since rebuilding the whole application takes a decent amount of time </a:t>
            </a:r>
          </a:p>
          <a:p>
            <a:pPr lvl="1"/>
            <a:endParaRPr lang="en-US"/>
          </a:p>
          <a:p>
            <a:r>
              <a:rPr lang="en-US" b="1"/>
              <a:t>Scalability</a:t>
            </a:r>
            <a:r>
              <a:rPr lang="en-US"/>
              <a:t> – Scaling a monolith happens in both directions: vertically as well as horizontally - causing unused resources </a:t>
            </a:r>
          </a:p>
          <a:p>
            <a:pPr lvl="1"/>
            <a:endParaRPr lang="en-US"/>
          </a:p>
          <a:p>
            <a:r>
              <a:rPr lang="en-US" b="1"/>
              <a:t>DevOps Cycle </a:t>
            </a:r>
            <a:r>
              <a:rPr lang="en-US"/>
              <a:t>– Continuous delivery (high frequency of deployments) fails due to high build time</a:t>
            </a:r>
          </a:p>
          <a:p>
            <a:pPr lvl="1"/>
            <a:endParaRPr lang="en-US"/>
          </a:p>
          <a:p>
            <a:r>
              <a:rPr lang="en-US"/>
              <a:t>Availability, Fault Tolerance, and Resiliency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de-AT"/>
          </a:p>
          <a:p>
            <a:endParaRPr lang="de-A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00623C-1E94-48FF-AC19-8BEDC3BDE465}"/>
              </a:ext>
            </a:extLst>
          </p:cNvPr>
          <p:cNvSpPr/>
          <p:nvPr/>
        </p:nvSpPr>
        <p:spPr>
          <a:xfrm>
            <a:off x="8816579" y="1772155"/>
            <a:ext cx="2635661" cy="3906365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22D73-3B7C-4DD9-A2A9-C1D0DEE187AF}"/>
              </a:ext>
            </a:extLst>
          </p:cNvPr>
          <p:cNvSpPr/>
          <p:nvPr/>
        </p:nvSpPr>
        <p:spPr>
          <a:xfrm>
            <a:off x="8913028" y="1878370"/>
            <a:ext cx="2421106" cy="7016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1805A0-B8E5-4572-9A47-ED6F9F1625FE}"/>
              </a:ext>
            </a:extLst>
          </p:cNvPr>
          <p:cNvSpPr/>
          <p:nvPr/>
        </p:nvSpPr>
        <p:spPr>
          <a:xfrm>
            <a:off x="8931295" y="2771782"/>
            <a:ext cx="1083516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0BE52B-D443-468A-AD7A-982F082B0F85}"/>
              </a:ext>
            </a:extLst>
          </p:cNvPr>
          <p:cNvSpPr/>
          <p:nvPr/>
        </p:nvSpPr>
        <p:spPr>
          <a:xfrm>
            <a:off x="10160725" y="2771782"/>
            <a:ext cx="1173410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B0C251-DFE9-4D71-B604-B7A33EF9ED94}"/>
              </a:ext>
            </a:extLst>
          </p:cNvPr>
          <p:cNvSpPr/>
          <p:nvPr/>
        </p:nvSpPr>
        <p:spPr>
          <a:xfrm>
            <a:off x="8912162" y="3827308"/>
            <a:ext cx="1102650" cy="8564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711EA9-24EB-4360-80DC-A8F1F7654261}"/>
              </a:ext>
            </a:extLst>
          </p:cNvPr>
          <p:cNvSpPr/>
          <p:nvPr/>
        </p:nvSpPr>
        <p:spPr>
          <a:xfrm>
            <a:off x="10160725" y="3827309"/>
            <a:ext cx="1173403" cy="853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141E6F-1DF7-411C-A542-6AF5C90DAC88}"/>
              </a:ext>
            </a:extLst>
          </p:cNvPr>
          <p:cNvSpPr/>
          <p:nvPr/>
        </p:nvSpPr>
        <p:spPr>
          <a:xfrm>
            <a:off x="8907105" y="4835952"/>
            <a:ext cx="2427030" cy="7019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95ADF8-C27A-4287-9644-A875A48FCEBB}"/>
              </a:ext>
            </a:extLst>
          </p:cNvPr>
          <p:cNvCxnSpPr/>
          <p:nvPr/>
        </p:nvCxnSpPr>
        <p:spPr>
          <a:xfrm>
            <a:off x="9883868" y="3224427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2D731-0C06-40B7-92A9-32304A230604}"/>
              </a:ext>
            </a:extLst>
          </p:cNvPr>
          <p:cNvCxnSpPr>
            <a:cxnSpLocks/>
          </p:cNvCxnSpPr>
          <p:nvPr/>
        </p:nvCxnSpPr>
        <p:spPr>
          <a:xfrm flipV="1">
            <a:off x="9966420" y="3556924"/>
            <a:ext cx="289607" cy="352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A5AA54-5A3F-438C-A652-D9EE581A6DF3}"/>
              </a:ext>
            </a:extLst>
          </p:cNvPr>
          <p:cNvCxnSpPr/>
          <p:nvPr/>
        </p:nvCxnSpPr>
        <p:spPr>
          <a:xfrm>
            <a:off x="9905701" y="4254998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090DA9-A90A-43E1-ABC2-CF285404E54D}"/>
              </a:ext>
            </a:extLst>
          </p:cNvPr>
          <p:cNvCxnSpPr>
            <a:cxnSpLocks/>
          </p:cNvCxnSpPr>
          <p:nvPr/>
        </p:nvCxnSpPr>
        <p:spPr>
          <a:xfrm flipV="1">
            <a:off x="9328392" y="2470850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3ABEF4-01BE-4C67-AFA2-21EA122750CF}"/>
              </a:ext>
            </a:extLst>
          </p:cNvPr>
          <p:cNvCxnSpPr>
            <a:cxnSpLocks/>
          </p:cNvCxnSpPr>
          <p:nvPr/>
        </p:nvCxnSpPr>
        <p:spPr>
          <a:xfrm flipV="1">
            <a:off x="10762372" y="2470849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86D4A3-EC0F-4984-841B-1A595C3D6A95}"/>
              </a:ext>
            </a:extLst>
          </p:cNvPr>
          <p:cNvCxnSpPr>
            <a:cxnSpLocks/>
          </p:cNvCxnSpPr>
          <p:nvPr/>
        </p:nvCxnSpPr>
        <p:spPr>
          <a:xfrm flipV="1">
            <a:off x="10762372" y="354289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07D0A1-54F4-4863-A35E-7E9DDC4FC7B4}"/>
              </a:ext>
            </a:extLst>
          </p:cNvPr>
          <p:cNvCxnSpPr>
            <a:cxnSpLocks/>
          </p:cNvCxnSpPr>
          <p:nvPr/>
        </p:nvCxnSpPr>
        <p:spPr>
          <a:xfrm flipV="1">
            <a:off x="9449912" y="354289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3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9655-31F6-4227-86E0-A288A94B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Impacts on </a:t>
            </a:r>
            <a:r>
              <a:rPr lang="de-DE" b="1" dirty="0" err="1"/>
              <a:t>Productivity</a:t>
            </a:r>
            <a:endParaRPr lang="de-AT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8808755-E172-46DE-BA24-71C2131B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8" y="1482117"/>
            <a:ext cx="5687846" cy="48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Limitations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Monoliths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given</a:t>
            </a:r>
            <a:r>
              <a:rPr lang="de-DE" b="1" dirty="0"/>
              <a:t> </a:t>
            </a:r>
            <a:r>
              <a:rPr lang="de-DE" b="1" dirty="0" err="1"/>
              <a:t>rise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Microservices</a:t>
            </a:r>
            <a:endParaRPr lang="de-AT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8F30-7231-4926-82F5-527950D1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6827717" cy="4575175"/>
          </a:xfrm>
        </p:spPr>
        <p:txBody>
          <a:bodyPr/>
          <a:lstStyle/>
          <a:p>
            <a:endParaRPr lang="en-US" b="1"/>
          </a:p>
          <a:p>
            <a:r>
              <a:rPr lang="en-US" b="1"/>
              <a:t>Agility</a:t>
            </a:r>
            <a:r>
              <a:rPr lang="en-US"/>
              <a:t> - Scope changes can be done in one microservice - other micro services are not impacted from these changes</a:t>
            </a:r>
          </a:p>
          <a:p>
            <a:endParaRPr lang="en-US"/>
          </a:p>
          <a:p>
            <a:r>
              <a:rPr lang="en-US" b="1"/>
              <a:t>Scalability</a:t>
            </a:r>
            <a:r>
              <a:rPr lang="en-US"/>
              <a:t> - Individual components can scale as needed</a:t>
            </a:r>
          </a:p>
          <a:p>
            <a:endParaRPr lang="en-US"/>
          </a:p>
          <a:p>
            <a:r>
              <a:rPr lang="en-US" b="1"/>
              <a:t>DevOps Cycle </a:t>
            </a:r>
            <a:r>
              <a:rPr lang="en-US"/>
              <a:t>- Since each component operates independently, continuous delivery cycle reduces</a:t>
            </a:r>
          </a:p>
          <a:p>
            <a:endParaRPr lang="en-US"/>
          </a:p>
          <a:p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4B102-738C-4939-8E56-A13C77990327}"/>
              </a:ext>
            </a:extLst>
          </p:cNvPr>
          <p:cNvSpPr/>
          <p:nvPr/>
        </p:nvSpPr>
        <p:spPr>
          <a:xfrm>
            <a:off x="10064036" y="4446844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D16B-146F-4466-BC18-E42954F2A00A}"/>
              </a:ext>
            </a:extLst>
          </p:cNvPr>
          <p:cNvSpPr/>
          <p:nvPr/>
        </p:nvSpPr>
        <p:spPr>
          <a:xfrm>
            <a:off x="7664274" y="4483020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9D30A-77F4-48DB-B8A9-A3FE29646029}"/>
              </a:ext>
            </a:extLst>
          </p:cNvPr>
          <p:cNvSpPr/>
          <p:nvPr/>
        </p:nvSpPr>
        <p:spPr>
          <a:xfrm>
            <a:off x="10067278" y="2404501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46CEA-D0D2-437C-AE93-B5981EAB4A98}"/>
              </a:ext>
            </a:extLst>
          </p:cNvPr>
          <p:cNvSpPr/>
          <p:nvPr/>
        </p:nvSpPr>
        <p:spPr>
          <a:xfrm>
            <a:off x="7678327" y="2404501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EDADF-9A0D-48B9-A39B-48F874441307}"/>
              </a:ext>
            </a:extLst>
          </p:cNvPr>
          <p:cNvSpPr/>
          <p:nvPr/>
        </p:nvSpPr>
        <p:spPr>
          <a:xfrm>
            <a:off x="8048793" y="1370775"/>
            <a:ext cx="3223097" cy="801013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2906D-C816-4FEC-BEC9-34300DEEE28D}"/>
              </a:ext>
            </a:extLst>
          </p:cNvPr>
          <p:cNvSpPr/>
          <p:nvPr/>
        </p:nvSpPr>
        <p:spPr>
          <a:xfrm>
            <a:off x="8184979" y="1516837"/>
            <a:ext cx="2931268" cy="5526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FF453-6DDC-414E-9935-6CE2A7C4F3D4}"/>
              </a:ext>
            </a:extLst>
          </p:cNvPr>
          <p:cNvSpPr/>
          <p:nvPr/>
        </p:nvSpPr>
        <p:spPr>
          <a:xfrm>
            <a:off x="7806136" y="2529817"/>
            <a:ext cx="1384840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CA096A-22BC-4884-92AA-BAEB26195679}"/>
              </a:ext>
            </a:extLst>
          </p:cNvPr>
          <p:cNvSpPr/>
          <p:nvPr/>
        </p:nvSpPr>
        <p:spPr>
          <a:xfrm>
            <a:off x="10192117" y="2529817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7D19C-EE4A-4ED0-8270-662F9B155857}"/>
              </a:ext>
            </a:extLst>
          </p:cNvPr>
          <p:cNvSpPr/>
          <p:nvPr/>
        </p:nvSpPr>
        <p:spPr>
          <a:xfrm>
            <a:off x="7787490" y="4569321"/>
            <a:ext cx="1391055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2DB0A-081A-45AF-A7A4-BF556D84F9FD}"/>
              </a:ext>
            </a:extLst>
          </p:cNvPr>
          <p:cNvSpPr/>
          <p:nvPr/>
        </p:nvSpPr>
        <p:spPr>
          <a:xfrm>
            <a:off x="10179686" y="4557140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00874-BDED-47D1-B723-E6BD9D7F6D9D}"/>
              </a:ext>
            </a:extLst>
          </p:cNvPr>
          <p:cNvSpPr/>
          <p:nvPr/>
        </p:nvSpPr>
        <p:spPr>
          <a:xfrm>
            <a:off x="7798705" y="537422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A4CA0-F9C9-49A9-97E5-F4D21F22D8BC}"/>
              </a:ext>
            </a:extLst>
          </p:cNvPr>
          <p:cNvSpPr/>
          <p:nvPr/>
        </p:nvSpPr>
        <p:spPr>
          <a:xfrm>
            <a:off x="7799652" y="3338552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578DC-EACA-4DE3-87E1-3CB164A69965}"/>
              </a:ext>
            </a:extLst>
          </p:cNvPr>
          <p:cNvSpPr/>
          <p:nvPr/>
        </p:nvSpPr>
        <p:spPr>
          <a:xfrm>
            <a:off x="10185633" y="536204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3DE2E5-AAE2-49A9-AE56-EF258C1F9A98}"/>
              </a:ext>
            </a:extLst>
          </p:cNvPr>
          <p:cNvSpPr/>
          <p:nvPr/>
        </p:nvSpPr>
        <p:spPr>
          <a:xfrm>
            <a:off x="10185633" y="3338552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261EC9-9294-4853-91A9-7042B5616E29}"/>
              </a:ext>
            </a:extLst>
          </p:cNvPr>
          <p:cNvCxnSpPr/>
          <p:nvPr/>
        </p:nvCxnSpPr>
        <p:spPr>
          <a:xfrm>
            <a:off x="9437413" y="2823047"/>
            <a:ext cx="5144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B98C64-6A20-4F9B-89F2-4206B8176C8A}"/>
              </a:ext>
            </a:extLst>
          </p:cNvPr>
          <p:cNvCxnSpPr>
            <a:cxnSpLocks/>
          </p:cNvCxnSpPr>
          <p:nvPr/>
        </p:nvCxnSpPr>
        <p:spPr>
          <a:xfrm flipH="1">
            <a:off x="9437413" y="3220826"/>
            <a:ext cx="50973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14AE8-82C0-4F44-81DC-B463A9D90681}"/>
              </a:ext>
            </a:extLst>
          </p:cNvPr>
          <p:cNvCxnSpPr>
            <a:cxnSpLocks/>
          </p:cNvCxnSpPr>
          <p:nvPr/>
        </p:nvCxnSpPr>
        <p:spPr>
          <a:xfrm flipV="1">
            <a:off x="9384413" y="3919689"/>
            <a:ext cx="639323" cy="5148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85D7D-80FC-4C7A-B12F-9BC533069BB3}"/>
              </a:ext>
            </a:extLst>
          </p:cNvPr>
          <p:cNvCxnSpPr>
            <a:cxnSpLocks/>
          </p:cNvCxnSpPr>
          <p:nvPr/>
        </p:nvCxnSpPr>
        <p:spPr>
          <a:xfrm>
            <a:off x="10898450" y="3926690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2829BC-FC47-497E-B9E8-448856EAE436}"/>
              </a:ext>
            </a:extLst>
          </p:cNvPr>
          <p:cNvCxnSpPr>
            <a:cxnSpLocks/>
          </p:cNvCxnSpPr>
          <p:nvPr/>
        </p:nvCxnSpPr>
        <p:spPr>
          <a:xfrm flipV="1">
            <a:off x="8438279" y="3926690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021A6A-70A5-4351-A4C5-8C44607F6AF3}"/>
              </a:ext>
            </a:extLst>
          </p:cNvPr>
          <p:cNvCxnSpPr>
            <a:cxnSpLocks/>
          </p:cNvCxnSpPr>
          <p:nvPr/>
        </p:nvCxnSpPr>
        <p:spPr>
          <a:xfrm flipH="1">
            <a:off x="9379340" y="5289321"/>
            <a:ext cx="63062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E32B9-EF67-4169-94D2-AC77D70200F6}"/>
              </a:ext>
            </a:extLst>
          </p:cNvPr>
          <p:cNvCxnSpPr>
            <a:cxnSpLocks/>
          </p:cNvCxnSpPr>
          <p:nvPr/>
        </p:nvCxnSpPr>
        <p:spPr>
          <a:xfrm flipV="1">
            <a:off x="8481397" y="2126541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334494-822C-47D4-9DA2-ACD6E666ADF3}"/>
              </a:ext>
            </a:extLst>
          </p:cNvPr>
          <p:cNvCxnSpPr>
            <a:cxnSpLocks/>
          </p:cNvCxnSpPr>
          <p:nvPr/>
        </p:nvCxnSpPr>
        <p:spPr>
          <a:xfrm flipV="1">
            <a:off x="10883740" y="2126542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539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Widescreen</PresentationFormat>
  <Paragraphs>249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Liberation Sans</vt:lpstr>
      <vt:lpstr>Verdana</vt:lpstr>
      <vt:lpstr>Wingdings</vt:lpstr>
      <vt:lpstr>master_master</vt:lpstr>
      <vt:lpstr>ACM Module - Monolith to Microservices</vt:lpstr>
      <vt:lpstr>Outline</vt:lpstr>
      <vt:lpstr>Skills you gain</vt:lpstr>
      <vt:lpstr>Prerequisites for Module on OpenShift</vt:lpstr>
      <vt:lpstr>Introduction into the Topic</vt:lpstr>
      <vt:lpstr>Goal of this Module </vt:lpstr>
      <vt:lpstr>Limitations of Monolithic Applications</vt:lpstr>
      <vt:lpstr>Impacts on Productivity</vt:lpstr>
      <vt:lpstr>Limitations of Monoliths have given rise to Microservices</vt:lpstr>
      <vt:lpstr>Check Prerequisites</vt:lpstr>
      <vt:lpstr>Lab 1 - Lift-and-shift TicketMonster</vt:lpstr>
      <vt:lpstr>Extract the UI from the Monolith</vt:lpstr>
      <vt:lpstr>Lab 2 - Extract the UI from the Monolith  </vt:lpstr>
      <vt:lpstr>Lab 2.1 - Generate Load on the new User Interface</vt:lpstr>
      <vt:lpstr>Identify a Microservice</vt:lpstr>
      <vt:lpstr>Lab 3 - Identify a Microservice</vt:lpstr>
      <vt:lpstr>Identify the Domain Model of the Microservice</vt:lpstr>
      <vt:lpstr>Lab 4 - The Microservice and its Domain Model</vt:lpstr>
      <vt:lpstr>Refactor your Source Code</vt:lpstr>
      <vt:lpstr>Lab 5 - Deploy the Microservice</vt:lpstr>
      <vt:lpstr>Summary / Recap</vt:lpstr>
      <vt:lpstr>Outlook for next Modules, e.g., Canary 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Braeuer, Johannes</cp:lastModifiedBy>
  <cp:revision>12</cp:revision>
  <dcterms:modified xsi:type="dcterms:W3CDTF">2018-10-12T08:23:23Z</dcterms:modified>
</cp:coreProperties>
</file>