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53" r:id="rId2"/>
    <p:sldId id="374" r:id="rId3"/>
    <p:sldId id="381" r:id="rId4"/>
    <p:sldId id="379" r:id="rId5"/>
    <p:sldId id="394" r:id="rId6"/>
    <p:sldId id="393" r:id="rId7"/>
    <p:sldId id="378" r:id="rId8"/>
    <p:sldId id="396" r:id="rId9"/>
    <p:sldId id="382" r:id="rId10"/>
    <p:sldId id="398" r:id="rId11"/>
    <p:sldId id="380" r:id="rId12"/>
    <p:sldId id="395" r:id="rId13"/>
    <p:sldId id="377" r:id="rId14"/>
    <p:sldId id="383" r:id="rId15"/>
    <p:sldId id="375" r:id="rId16"/>
    <p:sldId id="376" r:id="rId17"/>
    <p:sldId id="385" r:id="rId18"/>
    <p:sldId id="386" r:id="rId19"/>
    <p:sldId id="387" r:id="rId20"/>
    <p:sldId id="388" r:id="rId21"/>
    <p:sldId id="39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81"/>
            <p14:sldId id="379"/>
            <p14:sldId id="394"/>
            <p14:sldId id="393"/>
            <p14:sldId id="378"/>
            <p14:sldId id="396"/>
            <p14:sldId id="382"/>
            <p14:sldId id="398"/>
            <p14:sldId id="380"/>
            <p14:sldId id="395"/>
            <p14:sldId id="377"/>
            <p14:sldId id="383"/>
            <p14:sldId id="375"/>
            <p14:sldId id="376"/>
            <p14:sldId id="385"/>
            <p14:sldId id="386"/>
            <p14:sldId id="387"/>
            <p14:sldId id="388"/>
            <p14:sldId id="39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B"/>
    <a:srgbClr val="1496FF"/>
    <a:srgbClr val="84CDF0"/>
    <a:srgbClr val="1A1A1A"/>
    <a:srgbClr val="474747"/>
    <a:srgbClr val="006BBA"/>
    <a:srgbClr val="72BE28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C3F09-02D8-48E7-ABEE-AE3CEED2A318}" v="1" dt="2018-09-10T18:35:20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3" autoAdjust="0"/>
  </p:normalViewPr>
  <p:slideViewPr>
    <p:cSldViewPr snapToGrid="0">
      <p:cViewPr varScale="1">
        <p:scale>
          <a:sx n="81" d="100"/>
          <a:sy n="81" d="100"/>
        </p:scale>
        <p:origin x="387" y="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Goal of this workshop is to break up a monolithic application – in our case the ticketmonster, a JBOSS application from our partner Red Hat – into microservices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acm-workshop@ruxitlabs.com</a:t>
            </a:r>
          </a:p>
          <a:p>
            <a:r>
              <a:rPr lang="de-DE" dirty="0"/>
              <a:t>Dynatrace1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put proxy in front of monolith to enable real user monitoring</a:t>
            </a:r>
          </a:p>
          <a:p>
            <a:r>
              <a:rPr lang="de-AT" b="1"/>
              <a:t>ATTENTION</a:t>
            </a:r>
            <a:r>
              <a:rPr lang="de-AT"/>
              <a:t>: disable Real-user monitoring in Dynatrace for monolith, otherwise the proxy won‘t enable real-user monitoring</a:t>
            </a:r>
            <a:endParaRPr lang="en-US"/>
          </a:p>
          <a:p>
            <a:r>
              <a:rPr lang="de-AT"/>
              <a:t>How to: disable it for processgroup JBoss standalone wildfly ticket-monster-mysql-*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614-66A0-5640-9A1C-62A903B39E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3AF2-D487-D649-9C25-D913464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  <p:sldLayoutId id="2147483810" r:id="rId2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bt24337.live.dynatrace.com/" TargetMode="External"/><Relationship Id="rId3" Type="http://schemas.openxmlformats.org/officeDocument/2006/relationships/hyperlink" Target="https://www.docker.com/community-edition#/download" TargetMode="External"/><Relationship Id="rId7" Type="http://schemas.openxmlformats.org/officeDocument/2006/relationships/hyperlink" Target="https://18.207.174.41.xip.io:8443/console/ws-X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openshift.org/latest/cli_reference/get_started_cli.html#installing-the-cli" TargetMode="External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ginx.com/blog/building-microservices-using-an-api-gateway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monolith-to-microservices-ws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Module - Monolith to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EE7-E59B-4C1B-918A-8F11B15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</a:t>
            </a:r>
            <a:r>
              <a:rPr lang="de-DE" b="1" dirty="0" err="1"/>
              <a:t>Prerequisites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E5EB-5309-48FE-A084-A365A99091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 </a:t>
            </a:r>
          </a:p>
          <a:p>
            <a:pPr lvl="1"/>
            <a:r>
              <a:rPr lang="en-US" dirty="0">
                <a:hlinkClick r:id="rId3"/>
              </a:rPr>
              <a:t>Docker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DockerHub</a:t>
            </a:r>
            <a:r>
              <a:rPr lang="en-US" dirty="0">
                <a:hlinkClick r:id="rId4"/>
              </a:rPr>
              <a:t> Account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(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Maven</a:t>
            </a:r>
            <a:r>
              <a:rPr lang="en-US" dirty="0"/>
              <a:t>) maybe not necessary</a:t>
            </a:r>
          </a:p>
          <a:p>
            <a:pPr lvl="1"/>
            <a:r>
              <a:rPr lang="de-AT" dirty="0">
                <a:hlinkClick r:id="rId6"/>
              </a:rPr>
              <a:t>O</a:t>
            </a:r>
            <a:r>
              <a:rPr lang="en-US" dirty="0" err="1">
                <a:hlinkClick r:id="rId6"/>
              </a:rPr>
              <a:t>penShift</a:t>
            </a:r>
            <a:r>
              <a:rPr lang="en-US" dirty="0">
                <a:hlinkClick r:id="rId6"/>
              </a:rPr>
              <a:t> CLI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Our OpenShift cluster: </a:t>
            </a:r>
            <a:r>
              <a:rPr lang="en-US" dirty="0">
                <a:highlight>
                  <a:srgbClr val="FFFF00"/>
                </a:highlight>
                <a:hlinkClick r:id="rId7"/>
              </a:rPr>
              <a:t>https://18.207.174.41.xip.io:8443/console/ws-XX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(XX… your assigned number)</a:t>
            </a:r>
          </a:p>
          <a:p>
            <a:pPr marL="0" indent="0">
              <a:buNone/>
            </a:pPr>
            <a:r>
              <a:rPr lang="en-US" dirty="0"/>
              <a:t>	- </a:t>
            </a:r>
            <a:br>
              <a:rPr lang="en-US" dirty="0"/>
            </a:br>
            <a:r>
              <a:rPr lang="en-US" dirty="0"/>
              <a:t>Our Dynatrace tenant: </a:t>
            </a:r>
            <a:r>
              <a:rPr lang="en-US" dirty="0">
                <a:highlight>
                  <a:srgbClr val="FFFF00"/>
                </a:highlight>
                <a:hlinkClick r:id="rId8"/>
              </a:rPr>
              <a:t>https://nbt24337.live.dynatrace.com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 Management zones, to handle the different users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9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Lift-and-shift </a:t>
            </a:r>
            <a:r>
              <a:rPr lang="en-US" b="1" dirty="0" err="1"/>
              <a:t>TicketMonster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1_Lift-and-Shift_TicketMonster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en-US" dirty="0"/>
              <a:t>Familiarization with OpenShift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4" name="Chevron 78">
            <a:extLst>
              <a:ext uri="{FF2B5EF4-FFF2-40B4-BE49-F238E27FC236}">
                <a16:creationId xmlns:a16="http://schemas.microsoft.com/office/drawing/2014/main" id="{3BC3EAD5-0E92-4E9C-A25F-E25DFD22B051}"/>
              </a:ext>
            </a:extLst>
          </p:cNvPr>
          <p:cNvSpPr/>
          <p:nvPr/>
        </p:nvSpPr>
        <p:spPr>
          <a:xfrm>
            <a:off x="7546574" y="2010087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80D8DCF8-ACF9-450C-AD23-464BF98C9B9A}"/>
              </a:ext>
            </a:extLst>
          </p:cNvPr>
          <p:cNvSpPr/>
          <p:nvPr/>
        </p:nvSpPr>
        <p:spPr>
          <a:xfrm>
            <a:off x="6921684" y="1732529"/>
            <a:ext cx="202949" cy="2004445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49932-6AB4-4FC1-9B35-0B8E5A391FD3}"/>
              </a:ext>
            </a:extLst>
          </p:cNvPr>
          <p:cNvSpPr txBox="1"/>
          <p:nvPr/>
        </p:nvSpPr>
        <p:spPr>
          <a:xfrm>
            <a:off x="7997721" y="2590477"/>
            <a:ext cx="149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ticket-monster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925A8-53A7-4DD0-9120-D0E24AB559A8}"/>
              </a:ext>
            </a:extLst>
          </p:cNvPr>
          <p:cNvCxnSpPr>
            <a:cxnSpLocks/>
          </p:cNvCxnSpPr>
          <p:nvPr/>
        </p:nvCxnSpPr>
        <p:spPr>
          <a:xfrm>
            <a:off x="6495191" y="3074195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F2400-F0A3-4770-AB17-329911A2F87A}"/>
              </a:ext>
            </a:extLst>
          </p:cNvPr>
          <p:cNvCxnSpPr>
            <a:cxnSpLocks/>
          </p:cNvCxnSpPr>
          <p:nvPr/>
        </p:nvCxnSpPr>
        <p:spPr>
          <a:xfrm>
            <a:off x="6495191" y="2734751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B5675-E87F-4952-B69D-975A55004C1C}"/>
              </a:ext>
            </a:extLst>
          </p:cNvPr>
          <p:cNvCxnSpPr>
            <a:cxnSpLocks/>
          </p:cNvCxnSpPr>
          <p:nvPr/>
        </p:nvCxnSpPr>
        <p:spPr>
          <a:xfrm>
            <a:off x="6495191" y="2424206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8DF788-A152-422D-B1DA-5A4FC6FFFA66}"/>
              </a:ext>
            </a:extLst>
          </p:cNvPr>
          <p:cNvCxnSpPr>
            <a:cxnSpLocks/>
          </p:cNvCxnSpPr>
          <p:nvPr/>
        </p:nvCxnSpPr>
        <p:spPr>
          <a:xfrm>
            <a:off x="9698136" y="2734751"/>
            <a:ext cx="66506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68">
            <a:extLst>
              <a:ext uri="{FF2B5EF4-FFF2-40B4-BE49-F238E27FC236}">
                <a16:creationId xmlns:a16="http://schemas.microsoft.com/office/drawing/2014/main" id="{BB69483F-B279-4D12-BDB5-5468C5C17E1A}"/>
              </a:ext>
            </a:extLst>
          </p:cNvPr>
          <p:cNvSpPr/>
          <p:nvPr/>
        </p:nvSpPr>
        <p:spPr>
          <a:xfrm>
            <a:off x="7539643" y="200589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hevron 67">
            <a:extLst>
              <a:ext uri="{FF2B5EF4-FFF2-40B4-BE49-F238E27FC236}">
                <a16:creationId xmlns:a16="http://schemas.microsoft.com/office/drawing/2014/main" id="{91841BB3-E173-468E-B3F4-F3622E3E6363}"/>
              </a:ext>
            </a:extLst>
          </p:cNvPr>
          <p:cNvSpPr/>
          <p:nvPr/>
        </p:nvSpPr>
        <p:spPr>
          <a:xfrm>
            <a:off x="7539643" y="2734752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C8DE2-DD37-4C91-9970-687A619CDDC6}"/>
              </a:ext>
            </a:extLst>
          </p:cNvPr>
          <p:cNvSpPr txBox="1"/>
          <p:nvPr/>
        </p:nvSpPr>
        <p:spPr>
          <a:xfrm rot="16200000">
            <a:off x="7511429" y="222578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60675-0CFA-4660-86F4-527EB9A20C79}"/>
              </a:ext>
            </a:extLst>
          </p:cNvPr>
          <p:cNvSpPr txBox="1"/>
          <p:nvPr/>
        </p:nvSpPr>
        <p:spPr>
          <a:xfrm rot="16200000">
            <a:off x="7511429" y="295517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20192929-9146-4062-9C4E-435AA48EBBE8}"/>
              </a:ext>
            </a:extLst>
          </p:cNvPr>
          <p:cNvSpPr/>
          <p:nvPr/>
        </p:nvSpPr>
        <p:spPr>
          <a:xfrm>
            <a:off x="10563512" y="2320664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0F2-7307-4438-8FEA-444E381E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the UI from the Monolith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486-CC19-4F01-9A6E-0DC559541F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971809" cy="4575175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consolidating</a:t>
            </a:r>
            <a:r>
              <a:rPr lang="de-DE"/>
              <a:t> all </a:t>
            </a:r>
            <a:r>
              <a:rPr lang="de-DE" err="1"/>
              <a:t>client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monolith</a:t>
            </a:r>
            <a:r>
              <a:rPr lang="de-DE"/>
              <a:t>:</a:t>
            </a:r>
          </a:p>
          <a:p>
            <a:r>
              <a:rPr lang="en-US"/>
              <a:t>Application uses the services provided by the monolith and compose them together</a:t>
            </a:r>
          </a:p>
          <a:p>
            <a:pPr lvl="1"/>
            <a:r>
              <a:rPr lang="en-US"/>
              <a:t>(Use an </a:t>
            </a:r>
            <a:r>
              <a:rPr lang="en-US">
                <a:hlinkClick r:id="rId2"/>
              </a:rPr>
              <a:t>API gateway</a:t>
            </a:r>
            <a:r>
              <a:rPr lang="en-US"/>
              <a:t> or service mesh when application needs to invoke calls to several microservices, topic of separate workshop)</a:t>
            </a:r>
          </a:p>
          <a:p>
            <a:r>
              <a:rPr lang="en-US"/>
              <a:t>Works as proxy where the UI pages of different components are invoked to show the interface</a:t>
            </a:r>
            <a:endParaRPr lang="de-DE"/>
          </a:p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51380-5888-4E6F-9F56-3CC625D1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34" y="2135263"/>
            <a:ext cx="4427414" cy="32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Extract the UI from the Monolith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Rename</a:t>
            </a:r>
            <a:r>
              <a:rPr lang="de-DE" dirty="0"/>
              <a:t> ‘</a:t>
            </a:r>
            <a:r>
              <a:rPr lang="de-DE" dirty="0" err="1"/>
              <a:t>monolith</a:t>
            </a:r>
            <a:r>
              <a:rPr lang="de-DE" dirty="0"/>
              <a:t>‘ </a:t>
            </a:r>
            <a:r>
              <a:rPr lang="de-DE" dirty="0" err="1"/>
              <a:t>to</a:t>
            </a:r>
            <a:r>
              <a:rPr lang="de-DE" dirty="0"/>
              <a:t> ‘backend‘</a:t>
            </a:r>
          </a:p>
          <a:p>
            <a:pPr marL="800100" lvl="1" indent="-342900">
              <a:buAutoNum type="arabicParenBoth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tm</a:t>
            </a:r>
            <a:r>
              <a:rPr lang="de-DE" dirty="0"/>
              <a:t>-</a:t>
            </a:r>
            <a:r>
              <a:rPr lang="de-DE" dirty="0" err="1"/>
              <a:t>ui</a:t>
            </a:r>
            <a:r>
              <a:rPr lang="de-DE" dirty="0"/>
              <a:t>-vi</a:t>
            </a:r>
          </a:p>
          <a:p>
            <a:pPr marL="800100" lvl="1" indent="-342900">
              <a:buAutoNum type="arabicParenBoth"/>
            </a:pPr>
            <a:r>
              <a:rPr lang="de-DE" dirty="0"/>
              <a:t>Check Proxy and </a:t>
            </a:r>
            <a:r>
              <a:rPr lang="de-DE" dirty="0" err="1"/>
              <a:t>ReverseProxy</a:t>
            </a:r>
            <a:r>
              <a:rPr lang="de-DE" dirty="0"/>
              <a:t> </a:t>
            </a:r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new</a:t>
            </a:r>
            <a:r>
              <a:rPr lang="de-DE" dirty="0"/>
              <a:t>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2_Extract_UI_From_Monolith</a:t>
            </a: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sp>
        <p:nvSpPr>
          <p:cNvPr id="15" name="Chevron 78">
            <a:extLst>
              <a:ext uri="{FF2B5EF4-FFF2-40B4-BE49-F238E27FC236}">
                <a16:creationId xmlns:a16="http://schemas.microsoft.com/office/drawing/2014/main" id="{9F01802B-027B-406D-B33D-E5F6332269FD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7B79404E-D812-4526-AB9E-79F427B7149F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06540-1F31-47C4-993F-E421DAB4352C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464D3-3623-4919-96AF-286E3699CC1E}"/>
              </a:ext>
            </a:extLst>
          </p:cNvPr>
          <p:cNvSpPr txBox="1"/>
          <p:nvPr/>
        </p:nvSpPr>
        <p:spPr>
          <a:xfrm>
            <a:off x="5933483" y="3148508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D41AA-8F21-46BA-8397-6A7B54587898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32E4C3-0138-431A-A28D-CA6CA5B307C4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5D355-8B41-42D9-972E-E626DA784B77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888E4-4C5A-48A7-9FB7-71154647F007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evron 68">
            <a:extLst>
              <a:ext uri="{FF2B5EF4-FFF2-40B4-BE49-F238E27FC236}">
                <a16:creationId xmlns:a16="http://schemas.microsoft.com/office/drawing/2014/main" id="{002CFFB5-EB17-4B78-A172-E683E886451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hevron 67">
            <a:extLst>
              <a:ext uri="{FF2B5EF4-FFF2-40B4-BE49-F238E27FC236}">
                <a16:creationId xmlns:a16="http://schemas.microsoft.com/office/drawing/2014/main" id="{F2B5DEE9-8516-4E5C-BE34-564583C8BF79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9ED37-FBB3-4F2D-B05B-068E6E584EDA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6622B-17BF-4B3E-B1BF-37CC7D25033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79819DA9-2019-4C25-8B83-655940C9F0F9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4AD38-FC71-4A99-94E2-CB9AF978DF9C}"/>
              </a:ext>
            </a:extLst>
          </p:cNvPr>
          <p:cNvCxnSpPr>
            <a:cxnSpLocks/>
          </p:cNvCxnSpPr>
          <p:nvPr/>
        </p:nvCxnSpPr>
        <p:spPr>
          <a:xfrm>
            <a:off x="5239319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0B9C78A-EE68-4B3B-B82D-CD7C6672C6A8}"/>
              </a:ext>
            </a:extLst>
          </p:cNvPr>
          <p:cNvSpPr/>
          <p:nvPr/>
        </p:nvSpPr>
        <p:spPr>
          <a:xfrm rot="16200000">
            <a:off x="6498155" y="2463125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Generate Load on the new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Run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15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minute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3_Generate_Load_on_UI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Scalability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D9D4E-9A66-4FAB-9A0D-5C83449F436F}"/>
              </a:ext>
            </a:extLst>
          </p:cNvPr>
          <p:cNvCxnSpPr>
            <a:cxnSpLocks/>
          </p:cNvCxnSpPr>
          <p:nvPr/>
        </p:nvCxnSpPr>
        <p:spPr>
          <a:xfrm flipV="1">
            <a:off x="7733517" y="2624063"/>
            <a:ext cx="0" cy="32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9F0A7-5082-469F-8F5F-FDA2702C50FF}"/>
              </a:ext>
            </a:extLst>
          </p:cNvPr>
          <p:cNvSpPr txBox="1"/>
          <p:nvPr/>
        </p:nvSpPr>
        <p:spPr>
          <a:xfrm>
            <a:off x="7856442" y="2600950"/>
            <a:ext cx="437180" cy="33606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>
                <a:solidFill>
                  <a:srgbClr val="00B050"/>
                </a:solidFill>
                <a:latin typeface="Calibri Light" charset="0"/>
                <a:ea typeface="Calibri Light" charset="0"/>
                <a:cs typeface="Calibri Light" charset="0"/>
              </a:rPr>
              <a:t>++</a:t>
            </a:r>
            <a:endParaRPr lang="de-AT" b="1" dirty="0">
              <a:solidFill>
                <a:srgbClr val="00B05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Chevron 78">
            <a:extLst>
              <a:ext uri="{FF2B5EF4-FFF2-40B4-BE49-F238E27FC236}">
                <a16:creationId xmlns:a16="http://schemas.microsoft.com/office/drawing/2014/main" id="{4AB89393-675C-49C4-8695-39CAAF222665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2">
            <a:extLst>
              <a:ext uri="{FF2B5EF4-FFF2-40B4-BE49-F238E27FC236}">
                <a16:creationId xmlns:a16="http://schemas.microsoft.com/office/drawing/2014/main" id="{A1DFDE01-7590-4CCA-B18C-61D3D2371F93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8B8B0-9637-4EEF-B231-DF9F20B3C3D9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C418C-92BD-4856-89B0-60029AD561C8}"/>
              </a:ext>
            </a:extLst>
          </p:cNvPr>
          <p:cNvSpPr txBox="1"/>
          <p:nvPr/>
        </p:nvSpPr>
        <p:spPr>
          <a:xfrm>
            <a:off x="5933483" y="3148508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CAF28B-3A4C-4E79-9FB3-474549FE1A0D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5B7BB-CF9B-42B0-86BD-4AA9B312B9B8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5C8B-F36E-4E20-8880-603059426624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1C6A35-04DE-4F8D-8602-914B256E894F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hevron 68">
            <a:extLst>
              <a:ext uri="{FF2B5EF4-FFF2-40B4-BE49-F238E27FC236}">
                <a16:creationId xmlns:a16="http://schemas.microsoft.com/office/drawing/2014/main" id="{4E642181-925B-414B-BB76-7C3A473D5D0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hevron 67">
            <a:extLst>
              <a:ext uri="{FF2B5EF4-FFF2-40B4-BE49-F238E27FC236}">
                <a16:creationId xmlns:a16="http://schemas.microsoft.com/office/drawing/2014/main" id="{2721F0AB-5DA0-4F65-A51A-67C20DA7DE3E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CB0DD-A522-4D82-8A63-AFC77F5E2625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6C56D-7B9B-4D48-B49D-DF2B2D520EE0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5AD9F104-FC14-4729-8785-8FB4EC5D9C66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831B60-8F0B-4769-9B08-EAC504F33CAA}"/>
              </a:ext>
            </a:extLst>
          </p:cNvPr>
          <p:cNvCxnSpPr>
            <a:cxnSpLocks/>
          </p:cNvCxnSpPr>
          <p:nvPr/>
        </p:nvCxnSpPr>
        <p:spPr>
          <a:xfrm>
            <a:off x="5239319" y="3451728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2AAB49-1CA8-414F-8E3F-9FC7635D3A97}"/>
              </a:ext>
            </a:extLst>
          </p:cNvPr>
          <p:cNvCxnSpPr>
            <a:cxnSpLocks/>
          </p:cNvCxnSpPr>
          <p:nvPr/>
        </p:nvCxnSpPr>
        <p:spPr>
          <a:xfrm>
            <a:off x="5239319" y="3289025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19D3A1-2BC7-4744-8BD9-047909A6F7B8}"/>
              </a:ext>
            </a:extLst>
          </p:cNvPr>
          <p:cNvCxnSpPr>
            <a:cxnSpLocks/>
          </p:cNvCxnSpPr>
          <p:nvPr/>
        </p:nvCxnSpPr>
        <p:spPr>
          <a:xfrm>
            <a:off x="5239319" y="3099960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Problem: </a:t>
            </a:r>
            <a:r>
              <a:rPr lang="en-US"/>
              <a:t>we don’t know much about our monolith:</a:t>
            </a:r>
          </a:p>
          <a:p>
            <a:pPr lvl="1"/>
            <a:r>
              <a:rPr lang="en-US"/>
              <a:t>Who is depending on us and how are they depending on us?</a:t>
            </a:r>
            <a:endParaRPr lang="de-AT"/>
          </a:p>
          <a:p>
            <a:pPr lvl="1"/>
            <a:r>
              <a:rPr lang="en-US"/>
              <a:t>Whom are we depending on and how are we depending on them?</a:t>
            </a:r>
            <a:endParaRPr lang="de-AT"/>
          </a:p>
          <a:p>
            <a:pPr lvl="1"/>
            <a:r>
              <a:rPr lang="en-US"/>
              <a:t>What happens within our monolith code base when it gets called?</a:t>
            </a:r>
          </a:p>
          <a:p>
            <a:pPr lvl="1"/>
            <a:endParaRPr lang="en-US"/>
          </a:p>
          <a:p>
            <a:r>
              <a:rPr lang="en-US"/>
              <a:t>Leverage Dynatrace to:</a:t>
            </a:r>
          </a:p>
          <a:p>
            <a:pPr lvl="1"/>
            <a:r>
              <a:rPr lang="de-AT" err="1"/>
              <a:t>Get</a:t>
            </a:r>
            <a:r>
              <a:rPr lang="de-AT"/>
              <a:t> </a:t>
            </a:r>
            <a:r>
              <a:rPr lang="de-AT" err="1"/>
              <a:t>Dependency</a:t>
            </a:r>
            <a:r>
              <a:rPr lang="de-AT"/>
              <a:t> Information</a:t>
            </a:r>
          </a:p>
          <a:p>
            <a:pPr lvl="1"/>
            <a:r>
              <a:rPr lang="en-US"/>
              <a:t>Detect Service Endpoints, Usage &amp; Behavior</a:t>
            </a:r>
          </a:p>
          <a:p>
            <a:pPr lvl="1"/>
            <a:r>
              <a:rPr lang="en-US"/>
              <a:t>Understand Service Flow per Endpoint</a:t>
            </a:r>
          </a:p>
          <a:p>
            <a:pPr lvl="1"/>
            <a:r>
              <a:rPr lang="en-US"/>
              <a:t>Finding Entry Points with CPU Sampling Data</a:t>
            </a:r>
          </a:p>
          <a:p>
            <a:pPr lvl="1"/>
            <a:r>
              <a:rPr lang="en-US"/>
              <a:t>Define Custom Service Entry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170856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Analyze</a:t>
            </a:r>
            <a:r>
              <a:rPr lang="de-DE" dirty="0"/>
              <a:t> UI and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Define</a:t>
            </a:r>
            <a:r>
              <a:rPr lang="de-DE" dirty="0"/>
              <a:t> Custom Service </a:t>
            </a:r>
            <a:r>
              <a:rPr lang="de-DE" dirty="0" err="1"/>
              <a:t>Detection</a:t>
            </a:r>
            <a:r>
              <a:rPr lang="de-DE" dirty="0"/>
              <a:t> Rule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4_Identify_a_Microservice</a:t>
            </a:r>
          </a:p>
          <a:p>
            <a:pPr lvl="1"/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Virtually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AT" dirty="0"/>
          </a:p>
        </p:txBody>
      </p:sp>
      <p:sp>
        <p:nvSpPr>
          <p:cNvPr id="32" name="Chevron 78">
            <a:extLst>
              <a:ext uri="{FF2B5EF4-FFF2-40B4-BE49-F238E27FC236}">
                <a16:creationId xmlns:a16="http://schemas.microsoft.com/office/drawing/2014/main" id="{741E0A20-9AAC-4BD7-BDDC-9EC9E0470DEE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9EAD3FB-A3B5-4496-9592-545865885D36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474FA9-533E-477A-8C27-2E9DEBAF1B3F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3AD09-FB13-46AF-AB39-B4AF86D16694}"/>
              </a:ext>
            </a:extLst>
          </p:cNvPr>
          <p:cNvSpPr txBox="1"/>
          <p:nvPr/>
        </p:nvSpPr>
        <p:spPr>
          <a:xfrm>
            <a:off x="5933483" y="3148508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F9A036-92AD-403C-A40E-E7F1F9BE5215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5A0E8B-E329-45C5-997D-523E0F0F0A0C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FDDA24-8905-44D2-B78C-8D70F00AAD1D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68">
            <a:extLst>
              <a:ext uri="{FF2B5EF4-FFF2-40B4-BE49-F238E27FC236}">
                <a16:creationId xmlns:a16="http://schemas.microsoft.com/office/drawing/2014/main" id="{FCAE530A-3C42-4FE8-980B-9BDDD83C3A66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hevron 67">
            <a:extLst>
              <a:ext uri="{FF2B5EF4-FFF2-40B4-BE49-F238E27FC236}">
                <a16:creationId xmlns:a16="http://schemas.microsoft.com/office/drawing/2014/main" id="{A24EC46C-1375-4FD7-A51D-9090206F9862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B2B3DE-59B1-44B1-92B1-0E48B0724031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A90C9-5FB3-49A2-B56F-9B413EB87A2C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2DC8E0CC-E6C4-4901-BCAC-17A36CA1DA86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A5EF7F-6AA5-4C00-8EA8-5FC9D40AFDDC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evron 78">
            <a:extLst>
              <a:ext uri="{FF2B5EF4-FFF2-40B4-BE49-F238E27FC236}">
                <a16:creationId xmlns:a16="http://schemas.microsoft.com/office/drawing/2014/main" id="{DCC01AF4-ED85-4043-AEC7-426CD9283DDD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hevron 66">
            <a:extLst>
              <a:ext uri="{FF2B5EF4-FFF2-40B4-BE49-F238E27FC236}">
                <a16:creationId xmlns:a16="http://schemas.microsoft.com/office/drawing/2014/main" id="{B24927BE-0FCF-4D53-B383-50C1CD090362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7FC7F-D3F8-423D-822B-6AE62AFDD869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5E2DCB-CFA7-4AF5-A4E8-9894198E98F0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order-service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8DA027-F92A-4FEC-8952-18EE6B0189D5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the Domain Model of the Microservice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Data management of a decoupled Microservice:</a:t>
            </a:r>
          </a:p>
          <a:p>
            <a:pPr lvl="1"/>
            <a:r>
              <a:rPr lang="en-US"/>
              <a:t>Use an existing API of the monolith to keep data management at the monolith</a:t>
            </a:r>
            <a:endParaRPr lang="de-AT"/>
          </a:p>
          <a:p>
            <a:pPr lvl="1"/>
            <a:r>
              <a:rPr lang="en-US"/>
              <a:t>(If no appropriate API is available) create a new lower-level API for the microservice (but still keep the data management at the monolith)</a:t>
            </a:r>
            <a:endParaRPr lang="de-AT"/>
          </a:p>
          <a:p>
            <a:pPr lvl="1"/>
            <a:r>
              <a:rPr lang="en-US"/>
              <a:t>Do an ETL from the monolith’s database to the microservice’ database and keep both in sync</a:t>
            </a:r>
          </a:p>
          <a:p>
            <a:endParaRPr lang="en-US"/>
          </a:p>
          <a:p>
            <a:r>
              <a:rPr lang="en-US" b="1"/>
              <a:t>Data model </a:t>
            </a:r>
            <a:r>
              <a:rPr lang="en-US"/>
              <a:t>shows how data is stored and entities relate to each other in the persistence layer.</a:t>
            </a:r>
          </a:p>
          <a:p>
            <a:r>
              <a:rPr lang="en-US" b="1"/>
              <a:t>Domain model </a:t>
            </a:r>
            <a:r>
              <a:rPr lang="en-US"/>
              <a:t>describes the </a:t>
            </a:r>
            <a:r>
              <a:rPr lang="en-US" i="1"/>
              <a:t>behavior</a:t>
            </a:r>
            <a:r>
              <a:rPr lang="en-US"/>
              <a:t> of the solution space of a microservice’s domain and tends to focus on use case scenarios </a:t>
            </a:r>
            <a:endParaRPr lang="de-AT"/>
          </a:p>
          <a:p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54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The Microservice and its Domain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694116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Analyze database queries of Microservice</a:t>
            </a:r>
          </a:p>
          <a:p>
            <a:endParaRPr lang="en-US" dirty="0"/>
          </a:p>
          <a:p>
            <a:r>
              <a:rPr lang="en-US" dirty="0"/>
              <a:t>Instructions: </a:t>
            </a:r>
          </a:p>
          <a:p>
            <a:pPr lvl="1"/>
            <a:r>
              <a:rPr lang="en-US" dirty="0"/>
              <a:t>Lab: 5_Domain_Model_of_Microservice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Persistence layer of Microservices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D332284F-998F-4036-A345-4AA785E10D3A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FE574CE-4A9A-44C9-84FA-A7595CBD1AE2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9C20C-CE9D-4EB5-BAB0-118F31F0AB43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5DD4D-58B8-4FA0-80F9-23B47DA6B8A3}"/>
              </a:ext>
            </a:extLst>
          </p:cNvPr>
          <p:cNvSpPr txBox="1"/>
          <p:nvPr/>
        </p:nvSpPr>
        <p:spPr>
          <a:xfrm>
            <a:off x="5933483" y="3148508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171B8-8DD7-43D5-8E27-9DB12DAF3719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8C611E-6833-4A31-BC27-32FD9B2AB6D2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554C37-8F7F-4A27-BBE3-D9280339B121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B2E6A428-091A-494E-B2CE-37138A53B3A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469C164C-BCDD-4E29-A657-251C5CD08738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E2F68-5E63-4CC4-ABE9-A9A8ED505B1F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0B1EA-20EB-4D17-B642-148B621D5E6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32F8468C-08B3-4D2D-AF19-BABD27DCE98F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legacy-</a:t>
            </a:r>
            <a:r>
              <a:rPr lang="de-AT" sz="1600" dirty="0" err="1"/>
              <a:t>db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43981-3205-4B6C-B79F-B53D6D9DFD77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C5EF8936-B624-41A6-8B2D-52181E94753F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2B5B4BAA-BC2C-4AF0-8389-980DE8D2B5B8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0807A5-0B8E-4986-AC7F-57389F6D4067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820FF-DEB9-4948-AC51-9CE50FDFCEF5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CD565-3CAE-49E1-B86F-07F381401D1C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32721B-E5B0-4DDC-BA21-322FA1EA7F66}"/>
              </a:ext>
            </a:extLst>
          </p:cNvPr>
          <p:cNvCxnSpPr>
            <a:cxnSpLocks/>
          </p:cNvCxnSpPr>
          <p:nvPr/>
        </p:nvCxnSpPr>
        <p:spPr>
          <a:xfrm flipV="1">
            <a:off x="10124849" y="5289121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1B7DE66-4A7E-4763-BB57-A7E9D07E7805}"/>
              </a:ext>
            </a:extLst>
          </p:cNvPr>
          <p:cNvSpPr/>
          <p:nvPr/>
        </p:nvSpPr>
        <p:spPr>
          <a:xfrm>
            <a:off x="10667356" y="4860607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orders-db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7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 your Source Code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1) Extract </a:t>
            </a:r>
            <a:r>
              <a:rPr lang="en-US" err="1"/>
              <a:t>OrdersService</a:t>
            </a:r>
            <a:r>
              <a:rPr lang="en-US"/>
              <a:t> from the Monolith</a:t>
            </a:r>
          </a:p>
          <a:p>
            <a:pPr lvl="1"/>
            <a:r>
              <a:rPr lang="en-US"/>
              <a:t>Cut out the class containing </a:t>
            </a:r>
            <a:r>
              <a:rPr lang="en-US" err="1"/>
              <a:t>createBooking</a:t>
            </a:r>
            <a:r>
              <a:rPr lang="en-US"/>
              <a:t> method</a:t>
            </a:r>
          </a:p>
          <a:p>
            <a:pPr lvl="1"/>
            <a:r>
              <a:rPr lang="en-US"/>
              <a:t>Identify missing abstractions for a successful build</a:t>
            </a:r>
          </a:p>
          <a:p>
            <a:pPr lvl="1"/>
            <a:endParaRPr lang="en-US"/>
          </a:p>
          <a:p>
            <a:r>
              <a:rPr lang="en-US"/>
              <a:t>2) Strangle the </a:t>
            </a:r>
            <a:r>
              <a:rPr lang="en-US" err="1"/>
              <a:t>OrdersService</a:t>
            </a:r>
            <a:r>
              <a:rPr lang="en-US"/>
              <a:t> around the Monolith</a:t>
            </a:r>
          </a:p>
          <a:p>
            <a:pPr lvl="1"/>
            <a:r>
              <a:rPr lang="en-US"/>
              <a:t>Call the </a:t>
            </a:r>
            <a:r>
              <a:rPr lang="en-US" err="1"/>
              <a:t>OrdersService</a:t>
            </a:r>
            <a:r>
              <a:rPr lang="en-US"/>
              <a:t> in the business logic of the backend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3) Build the Domain Model for the Microservice</a:t>
            </a:r>
          </a:p>
          <a:p>
            <a:pPr lvl="1"/>
            <a:r>
              <a:rPr lang="de-DE" err="1"/>
              <a:t>Integrate</a:t>
            </a:r>
            <a:r>
              <a:rPr lang="de-DE"/>
              <a:t> a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virtualization</a:t>
            </a:r>
            <a:r>
              <a:rPr lang="de-DE"/>
              <a:t> </a:t>
            </a:r>
            <a:r>
              <a:rPr lang="de-DE" err="1"/>
              <a:t>framework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code</a:t>
            </a:r>
            <a:r>
              <a:rPr lang="de-DE"/>
              <a:t> </a:t>
            </a:r>
            <a:r>
              <a:rPr lang="de-DE" err="1"/>
              <a:t>base</a:t>
            </a:r>
            <a:endParaRPr lang="de-DE"/>
          </a:p>
          <a:p>
            <a:pPr lvl="1"/>
            <a:r>
              <a:rPr lang="de-DE" err="1"/>
              <a:t>Extend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domain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virtualized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views</a:t>
            </a:r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02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0" tIns="0" rIns="0" bIns="0" anchor="t"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Set up </a:t>
            </a:r>
            <a:r>
              <a:rPr lang="en-US" dirty="0" err="1"/>
              <a:t>TicketMonster</a:t>
            </a:r>
            <a:r>
              <a:rPr lang="en-US" dirty="0"/>
              <a:t>, our monolith, on the Cloud Platform – Lab</a:t>
            </a:r>
          </a:p>
          <a:p>
            <a:endParaRPr lang="en-US" sz="1050" dirty="0"/>
          </a:p>
          <a:p>
            <a:r>
              <a:rPr lang="en-US" dirty="0"/>
              <a:t>Breaking up the Monolith</a:t>
            </a:r>
          </a:p>
          <a:p>
            <a:pPr lvl="1"/>
            <a:r>
              <a:rPr lang="en-US" dirty="0"/>
              <a:t>Extract the UI from the Monolith – Lab</a:t>
            </a:r>
          </a:p>
          <a:p>
            <a:pPr lvl="1"/>
            <a:r>
              <a:rPr lang="en-US" dirty="0"/>
              <a:t>Identify a Microservice – Lab</a:t>
            </a:r>
          </a:p>
          <a:p>
            <a:pPr lvl="1"/>
            <a:r>
              <a:rPr lang="en-US" dirty="0"/>
              <a:t>Identify the Domain Model of the Microservice – Lab</a:t>
            </a:r>
          </a:p>
          <a:p>
            <a:pPr lvl="1"/>
            <a:r>
              <a:rPr lang="en-US" dirty="0"/>
              <a:t>Deploy the Microservice – Lab</a:t>
            </a:r>
          </a:p>
          <a:p>
            <a:pPr lvl="1"/>
            <a:endParaRPr lang="en-US" dirty="0"/>
          </a:p>
          <a:p>
            <a:r>
              <a:rPr lang="en-US" dirty="0"/>
              <a:t>Learn and Repeat, Recap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1600" dirty="0"/>
              <a:t>G</a:t>
            </a:r>
            <a:r>
              <a:rPr lang="en-US" sz="1600" dirty="0" err="1"/>
              <a:t>itHub</a:t>
            </a:r>
            <a:r>
              <a:rPr lang="en-US" sz="1600" dirty="0"/>
              <a:t> repository for this workshop: </a:t>
            </a:r>
            <a:r>
              <a:rPr lang="en-US" sz="1600" dirty="0">
                <a:hlinkClick r:id="rId2"/>
              </a:rPr>
              <a:t>https://github.com/dynatrace-innovationlab/monolith-to-microservices-ws</a:t>
            </a:r>
            <a:r>
              <a:rPr lang="en-US" sz="16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9A6878-6E7C-4698-AED8-9D260C1C5F76}"/>
              </a:ext>
            </a:extLst>
          </p:cNvPr>
          <p:cNvSpPr txBox="1"/>
          <p:nvPr/>
        </p:nvSpPr>
        <p:spPr>
          <a:xfrm>
            <a:off x="8553551" y="2905217"/>
            <a:ext cx="1953088" cy="10475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 i="1">
                <a:latin typeface="Calibri Light" charset="0"/>
                <a:ea typeface="Calibri Light" charset="0"/>
                <a:cs typeface="Calibri Light" charset="0"/>
              </a:rPr>
              <a:t>Feel free to ask questions &amp; interact</a:t>
            </a:r>
            <a:endParaRPr lang="en-US" i="1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Deploy the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7163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Deploy a new backend version</a:t>
            </a:r>
          </a:p>
          <a:p>
            <a:pPr marL="800100" lvl="1" indent="-342900">
              <a:buFont typeface="Wingdings" charset="2"/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and push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Re-deploy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backend </a:t>
            </a:r>
            <a:r>
              <a:rPr lang="de-DE" dirty="0" err="1"/>
              <a:t>version</a:t>
            </a:r>
            <a:endParaRPr lang="en-US" dirty="0"/>
          </a:p>
          <a:p>
            <a:r>
              <a:rPr lang="en-US" dirty="0"/>
              <a:t>Instructions: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6_Deploy_the_Microservice</a:t>
            </a:r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Microservice for a specific bounded context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8E90A244-75DF-48E8-BB98-D1E7498A7ECD}"/>
              </a:ext>
            </a:extLst>
          </p:cNvPr>
          <p:cNvSpPr/>
          <p:nvPr/>
        </p:nvSpPr>
        <p:spPr>
          <a:xfrm>
            <a:off x="8297434" y="3479045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05FFBFC-DC4A-4657-A84C-8BDFC65CF188}"/>
              </a:ext>
            </a:extLst>
          </p:cNvPr>
          <p:cNvSpPr/>
          <p:nvPr/>
        </p:nvSpPr>
        <p:spPr>
          <a:xfrm>
            <a:off x="5892355" y="3201782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1942C-819D-453B-AC2D-C70F746D2D28}"/>
              </a:ext>
            </a:extLst>
          </p:cNvPr>
          <p:cNvSpPr/>
          <p:nvPr/>
        </p:nvSpPr>
        <p:spPr>
          <a:xfrm rot="16200000">
            <a:off x="6641597" y="3089856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F6BDF-503B-4BF8-B438-B7FCDD25AC83}"/>
              </a:ext>
            </a:extLst>
          </p:cNvPr>
          <p:cNvSpPr txBox="1"/>
          <p:nvPr/>
        </p:nvSpPr>
        <p:spPr>
          <a:xfrm>
            <a:off x="6222517" y="3631984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50408-C682-482C-9F20-71D560AD9813}"/>
              </a:ext>
            </a:extLst>
          </p:cNvPr>
          <p:cNvCxnSpPr>
            <a:cxnSpLocks/>
          </p:cNvCxnSpPr>
          <p:nvPr/>
        </p:nvCxnSpPr>
        <p:spPr>
          <a:xfrm>
            <a:off x="7856394" y="3856377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5C27DF-681D-4299-81D5-A34D4FC32B95}"/>
              </a:ext>
            </a:extLst>
          </p:cNvPr>
          <p:cNvSpPr txBox="1"/>
          <p:nvPr/>
        </p:nvSpPr>
        <p:spPr>
          <a:xfrm>
            <a:off x="8748581" y="4059435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5E8E-74B1-4A49-94A5-5BCF844222DD}"/>
              </a:ext>
            </a:extLst>
          </p:cNvPr>
          <p:cNvCxnSpPr>
            <a:cxnSpLocks/>
          </p:cNvCxnSpPr>
          <p:nvPr/>
        </p:nvCxnSpPr>
        <p:spPr>
          <a:xfrm flipV="1">
            <a:off x="10413883" y="4206372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867B0E83-8B90-439A-B0E0-A7480CF483A1}"/>
              </a:ext>
            </a:extLst>
          </p:cNvPr>
          <p:cNvSpPr/>
          <p:nvPr/>
        </p:nvSpPr>
        <p:spPr>
          <a:xfrm>
            <a:off x="8290503" y="3474852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280A64BD-EE8B-46DF-B2FA-164C094BF2EF}"/>
              </a:ext>
            </a:extLst>
          </p:cNvPr>
          <p:cNvSpPr/>
          <p:nvPr/>
        </p:nvSpPr>
        <p:spPr>
          <a:xfrm>
            <a:off x="8290503" y="4203710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964C1-89DC-4B65-B7FC-B81BB211B6A4}"/>
              </a:ext>
            </a:extLst>
          </p:cNvPr>
          <p:cNvSpPr txBox="1"/>
          <p:nvPr/>
        </p:nvSpPr>
        <p:spPr>
          <a:xfrm rot="16200000">
            <a:off x="8262289" y="3694739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C0381-D1D4-4597-B038-A4B73DE8756F}"/>
              </a:ext>
            </a:extLst>
          </p:cNvPr>
          <p:cNvSpPr txBox="1"/>
          <p:nvPr/>
        </p:nvSpPr>
        <p:spPr>
          <a:xfrm rot="16200000">
            <a:off x="8262289" y="4424129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5A9DC7C-AA4F-49DD-847B-0B6E4648C3C4}"/>
              </a:ext>
            </a:extLst>
          </p:cNvPr>
          <p:cNvSpPr/>
          <p:nvPr/>
        </p:nvSpPr>
        <p:spPr>
          <a:xfrm>
            <a:off x="10956390" y="3777858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legacy-</a:t>
            </a:r>
            <a:r>
              <a:rPr lang="de-AT" sz="1600" dirty="0" err="1"/>
              <a:t>db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59A318-D467-4DF4-ACE0-813C4366B836}"/>
              </a:ext>
            </a:extLst>
          </p:cNvPr>
          <p:cNvCxnSpPr>
            <a:cxnSpLocks/>
          </p:cNvCxnSpPr>
          <p:nvPr/>
        </p:nvCxnSpPr>
        <p:spPr>
          <a:xfrm>
            <a:off x="5565138" y="3856377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084CF20E-1E91-489D-A505-EE11FDFEE44E}"/>
              </a:ext>
            </a:extLst>
          </p:cNvPr>
          <p:cNvSpPr/>
          <p:nvPr/>
        </p:nvSpPr>
        <p:spPr>
          <a:xfrm>
            <a:off x="8535834" y="5386123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5EB54E1E-C6E8-47D7-8B93-13167E6DED5D}"/>
              </a:ext>
            </a:extLst>
          </p:cNvPr>
          <p:cNvSpPr/>
          <p:nvPr/>
        </p:nvSpPr>
        <p:spPr>
          <a:xfrm>
            <a:off x="8528903" y="5386123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48495-5F36-487E-A4DC-5353D6A2885B}"/>
              </a:ext>
            </a:extLst>
          </p:cNvPr>
          <p:cNvSpPr txBox="1"/>
          <p:nvPr/>
        </p:nvSpPr>
        <p:spPr>
          <a:xfrm rot="16200000">
            <a:off x="8500689" y="5607074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E3177-B70B-4AAA-B1EE-E320A4FEB708}"/>
              </a:ext>
            </a:extLst>
          </p:cNvPr>
          <p:cNvSpPr txBox="1"/>
          <p:nvPr/>
        </p:nvSpPr>
        <p:spPr>
          <a:xfrm>
            <a:off x="8919735" y="5597994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FCBD-73AA-448F-8D66-235933E8D68D}"/>
              </a:ext>
            </a:extLst>
          </p:cNvPr>
          <p:cNvCxnSpPr>
            <a:cxnSpLocks/>
          </p:cNvCxnSpPr>
          <p:nvPr/>
        </p:nvCxnSpPr>
        <p:spPr>
          <a:xfrm>
            <a:off x="9443456" y="4993916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806F2-EFF4-4704-8834-8DF391582E78}"/>
              </a:ext>
            </a:extLst>
          </p:cNvPr>
          <p:cNvCxnSpPr>
            <a:cxnSpLocks/>
          </p:cNvCxnSpPr>
          <p:nvPr/>
        </p:nvCxnSpPr>
        <p:spPr>
          <a:xfrm flipV="1">
            <a:off x="10413883" y="5772597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22D16C9D-1916-4103-AA0F-6335ACE36DF3}"/>
              </a:ext>
            </a:extLst>
          </p:cNvPr>
          <p:cNvSpPr/>
          <p:nvPr/>
        </p:nvSpPr>
        <p:spPr>
          <a:xfrm>
            <a:off x="10956390" y="5344083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orders-db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FF4DF8-E681-4292-B0D1-E604B6428975}"/>
              </a:ext>
            </a:extLst>
          </p:cNvPr>
          <p:cNvCxnSpPr>
            <a:cxnSpLocks/>
          </p:cNvCxnSpPr>
          <p:nvPr/>
        </p:nvCxnSpPr>
        <p:spPr>
          <a:xfrm>
            <a:off x="11524504" y="4732660"/>
            <a:ext cx="0" cy="52776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5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F784-179F-4D97-97C1-34C9145E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 / </a:t>
            </a:r>
            <a:r>
              <a:rPr lang="de-AT" dirty="0" err="1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5A07-F681-471A-A513-2EF0C103DA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A02AC-2FFA-4FAF-A95E-259CD16F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158" y="-2909674"/>
            <a:ext cx="5720316" cy="2537951"/>
          </a:xfrm>
          <a:prstGeom prst="rect">
            <a:avLst/>
          </a:prstGeom>
        </p:spPr>
      </p:pic>
      <p:sp>
        <p:nvSpPr>
          <p:cNvPr id="4" name="Chevron 78">
            <a:extLst>
              <a:ext uri="{FF2B5EF4-FFF2-40B4-BE49-F238E27FC236}">
                <a16:creationId xmlns:a16="http://schemas.microsoft.com/office/drawing/2014/main" id="{CA7298BB-9574-4044-9E35-690AED913F9C}"/>
              </a:ext>
            </a:extLst>
          </p:cNvPr>
          <p:cNvSpPr/>
          <p:nvPr/>
        </p:nvSpPr>
        <p:spPr>
          <a:xfrm>
            <a:off x="5838097" y="2798697"/>
            <a:ext cx="2635627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0D84-1FBD-46A2-BB5B-DE9F926CAAE9}"/>
              </a:ext>
            </a:extLst>
          </p:cNvPr>
          <p:cNvSpPr txBox="1"/>
          <p:nvPr/>
        </p:nvSpPr>
        <p:spPr>
          <a:xfrm>
            <a:off x="6439627" y="3091879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backend-v2</a:t>
            </a:r>
          </a:p>
        </p:txBody>
      </p:sp>
      <p:sp>
        <p:nvSpPr>
          <p:cNvPr id="6" name="Chevron 66">
            <a:extLst>
              <a:ext uri="{FF2B5EF4-FFF2-40B4-BE49-F238E27FC236}">
                <a16:creationId xmlns:a16="http://schemas.microsoft.com/office/drawing/2014/main" id="{587DB12C-8523-4DC2-BE3C-359F513E0BAF}"/>
              </a:ext>
            </a:extLst>
          </p:cNvPr>
          <p:cNvSpPr/>
          <p:nvPr/>
        </p:nvSpPr>
        <p:spPr>
          <a:xfrm>
            <a:off x="5828856" y="2798697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E026-5FE0-4CAC-82A7-F161F3228FBA}"/>
              </a:ext>
            </a:extLst>
          </p:cNvPr>
          <p:cNvSpPr txBox="1"/>
          <p:nvPr/>
        </p:nvSpPr>
        <p:spPr>
          <a:xfrm rot="16200000">
            <a:off x="5791237" y="3056965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2E96807-3846-4639-BCBB-95570E1A922D}"/>
              </a:ext>
            </a:extLst>
          </p:cNvPr>
          <p:cNvSpPr/>
          <p:nvPr/>
        </p:nvSpPr>
        <p:spPr>
          <a:xfrm>
            <a:off x="9460475" y="2733233"/>
            <a:ext cx="1445591" cy="1104231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err="1"/>
              <a:t>legacyDS</a:t>
            </a:r>
            <a:endParaRPr lang="en-US" sz="2400" dirty="0"/>
          </a:p>
        </p:txBody>
      </p:sp>
      <p:sp>
        <p:nvSpPr>
          <p:cNvPr id="9" name="Chevron 78">
            <a:extLst>
              <a:ext uri="{FF2B5EF4-FFF2-40B4-BE49-F238E27FC236}">
                <a16:creationId xmlns:a16="http://schemas.microsoft.com/office/drawing/2014/main" id="{D753CE90-899A-4DAC-B12F-9C64948F1CC8}"/>
              </a:ext>
            </a:extLst>
          </p:cNvPr>
          <p:cNvSpPr/>
          <p:nvPr/>
        </p:nvSpPr>
        <p:spPr>
          <a:xfrm>
            <a:off x="6197865" y="4465448"/>
            <a:ext cx="2275860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B7B65-9B4D-41C2-B0F9-232B7AD8E5EA}"/>
              </a:ext>
            </a:extLst>
          </p:cNvPr>
          <p:cNvSpPr txBox="1"/>
          <p:nvPr/>
        </p:nvSpPr>
        <p:spPr>
          <a:xfrm>
            <a:off x="6728514" y="4758630"/>
            <a:ext cx="199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order-service</a:t>
            </a:r>
          </a:p>
        </p:txBody>
      </p:sp>
      <p:sp>
        <p:nvSpPr>
          <p:cNvPr id="11" name="Chevron 66">
            <a:extLst>
              <a:ext uri="{FF2B5EF4-FFF2-40B4-BE49-F238E27FC236}">
                <a16:creationId xmlns:a16="http://schemas.microsoft.com/office/drawing/2014/main" id="{B0CEB7D0-53BB-48B2-935C-48C3D01F05A3}"/>
              </a:ext>
            </a:extLst>
          </p:cNvPr>
          <p:cNvSpPr/>
          <p:nvPr/>
        </p:nvSpPr>
        <p:spPr>
          <a:xfrm>
            <a:off x="6188623" y="4465448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5820D-2135-4368-80EC-2DEAE3BACA4B}"/>
              </a:ext>
            </a:extLst>
          </p:cNvPr>
          <p:cNvSpPr txBox="1"/>
          <p:nvPr/>
        </p:nvSpPr>
        <p:spPr>
          <a:xfrm rot="16200000">
            <a:off x="6151004" y="4723716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B2B66C6-0175-402F-8BB8-7C58F7DAF644}"/>
              </a:ext>
            </a:extLst>
          </p:cNvPr>
          <p:cNvSpPr/>
          <p:nvPr/>
        </p:nvSpPr>
        <p:spPr>
          <a:xfrm>
            <a:off x="9460475" y="4336578"/>
            <a:ext cx="1445591" cy="1104231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</a:t>
            </a:r>
            <a:r>
              <a:rPr lang="de-AT" sz="2400" dirty="0" err="1"/>
              <a:t>rderDS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24613-A932-4E23-AC11-360C5D422AC2}"/>
              </a:ext>
            </a:extLst>
          </p:cNvPr>
          <p:cNvCxnSpPr>
            <a:cxnSpLocks/>
          </p:cNvCxnSpPr>
          <p:nvPr/>
        </p:nvCxnSpPr>
        <p:spPr>
          <a:xfrm>
            <a:off x="6532179" y="3877680"/>
            <a:ext cx="0" cy="5166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5C1A30-F24A-4DEC-9E9A-5A7390DE4320}"/>
              </a:ext>
            </a:extLst>
          </p:cNvPr>
          <p:cNvCxnSpPr>
            <a:cxnSpLocks/>
          </p:cNvCxnSpPr>
          <p:nvPr/>
        </p:nvCxnSpPr>
        <p:spPr>
          <a:xfrm>
            <a:off x="10183269" y="3962400"/>
            <a:ext cx="0" cy="34023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99E96-8B2C-466A-B6BF-43C8CE0AA877}"/>
              </a:ext>
            </a:extLst>
          </p:cNvPr>
          <p:cNvCxnSpPr>
            <a:cxnSpLocks/>
          </p:cNvCxnSpPr>
          <p:nvPr/>
        </p:nvCxnSpPr>
        <p:spPr>
          <a:xfrm>
            <a:off x="8540444" y="4943708"/>
            <a:ext cx="77833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9BC84-0503-4A83-8DF0-C2AC8ED362E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534050" y="3285349"/>
            <a:ext cx="926425" cy="10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22040-C1A0-4B81-9512-318598F8D079}"/>
              </a:ext>
            </a:extLst>
          </p:cNvPr>
          <p:cNvSpPr/>
          <p:nvPr/>
        </p:nvSpPr>
        <p:spPr>
          <a:xfrm rot="16200000">
            <a:off x="1872460" y="3045126"/>
            <a:ext cx="975360" cy="1992197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CF138-3409-4EC9-ADBB-960F51DAB97D}"/>
              </a:ext>
            </a:extLst>
          </p:cNvPr>
          <p:cNvSpPr txBox="1"/>
          <p:nvPr/>
        </p:nvSpPr>
        <p:spPr>
          <a:xfrm>
            <a:off x="1364042" y="3846725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tm-ui-v2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8AD4C-BF92-46C3-9CC2-408F877BC4D2}"/>
              </a:ext>
            </a:extLst>
          </p:cNvPr>
          <p:cNvCxnSpPr/>
          <p:nvPr/>
        </p:nvCxnSpPr>
        <p:spPr>
          <a:xfrm>
            <a:off x="653887" y="4082699"/>
            <a:ext cx="59074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D5EBC-2E43-483E-B801-BBEE5C743516}"/>
              </a:ext>
            </a:extLst>
          </p:cNvPr>
          <p:cNvCxnSpPr>
            <a:cxnSpLocks/>
          </p:cNvCxnSpPr>
          <p:nvPr/>
        </p:nvCxnSpPr>
        <p:spPr>
          <a:xfrm>
            <a:off x="5097649" y="3286376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6DFEC8-9D9D-465B-A0E8-F3062163A73F}"/>
              </a:ext>
            </a:extLst>
          </p:cNvPr>
          <p:cNvSpPr txBox="1"/>
          <p:nvPr/>
        </p:nvSpPr>
        <p:spPr>
          <a:xfrm>
            <a:off x="6448868" y="1759706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backend-v1</a:t>
            </a:r>
          </a:p>
        </p:txBody>
      </p:sp>
      <p:sp>
        <p:nvSpPr>
          <p:cNvPr id="25" name="Chevron 66">
            <a:extLst>
              <a:ext uri="{FF2B5EF4-FFF2-40B4-BE49-F238E27FC236}">
                <a16:creationId xmlns:a16="http://schemas.microsoft.com/office/drawing/2014/main" id="{7137836A-CBA6-4DF3-9C68-DE269444C1BF}"/>
              </a:ext>
            </a:extLst>
          </p:cNvPr>
          <p:cNvSpPr/>
          <p:nvPr/>
        </p:nvSpPr>
        <p:spPr>
          <a:xfrm>
            <a:off x="5838097" y="1466524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B77C-FD9F-4DF1-A456-A627446EA52E}"/>
              </a:ext>
            </a:extLst>
          </p:cNvPr>
          <p:cNvSpPr/>
          <p:nvPr/>
        </p:nvSpPr>
        <p:spPr>
          <a:xfrm>
            <a:off x="4036061" y="2798694"/>
            <a:ext cx="816000" cy="2642111"/>
          </a:xfrm>
          <a:prstGeom prst="rect">
            <a:avLst/>
          </a:prstGeom>
          <a:solidFill>
            <a:srgbClr val="2583EE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D8136E-B40C-4514-9002-8071CBB9EF20}"/>
              </a:ext>
            </a:extLst>
          </p:cNvPr>
          <p:cNvSpPr txBox="1"/>
          <p:nvPr/>
        </p:nvSpPr>
        <p:spPr>
          <a:xfrm rot="16200000">
            <a:off x="3108060" y="3888918"/>
            <a:ext cx="264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API Proxy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28D358-6219-4B9F-92CC-7D5EC81E4EAA}"/>
              </a:ext>
            </a:extLst>
          </p:cNvPr>
          <p:cNvCxnSpPr>
            <a:cxnSpLocks/>
          </p:cNvCxnSpPr>
          <p:nvPr/>
        </p:nvCxnSpPr>
        <p:spPr>
          <a:xfrm>
            <a:off x="3475650" y="4091837"/>
            <a:ext cx="432000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52">
            <a:extLst>
              <a:ext uri="{FF2B5EF4-FFF2-40B4-BE49-F238E27FC236}">
                <a16:creationId xmlns:a16="http://schemas.microsoft.com/office/drawing/2014/main" id="{A4D35FE0-8865-450F-8C6A-FB4390CAA23E}"/>
              </a:ext>
            </a:extLst>
          </p:cNvPr>
          <p:cNvSpPr/>
          <p:nvPr/>
        </p:nvSpPr>
        <p:spPr>
          <a:xfrm>
            <a:off x="937983" y="2441884"/>
            <a:ext cx="393324" cy="332683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02A2D1-1CA9-458D-A19E-01AE33865BE2}"/>
              </a:ext>
            </a:extLst>
          </p:cNvPr>
          <p:cNvCxnSpPr>
            <a:cxnSpLocks/>
          </p:cNvCxnSpPr>
          <p:nvPr/>
        </p:nvCxnSpPr>
        <p:spPr>
          <a:xfrm>
            <a:off x="5148789" y="4888693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Skills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gain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</p:spPr>
        <p:txBody>
          <a:bodyPr/>
          <a:lstStyle/>
          <a:p>
            <a:r>
              <a:rPr lang="de-DE"/>
              <a:t>Set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TicketMonster</a:t>
            </a:r>
            <a:endParaRPr lang="de-DE"/>
          </a:p>
          <a:p>
            <a:endParaRPr lang="de-DE"/>
          </a:p>
          <a:p>
            <a:r>
              <a:rPr lang="en-US"/>
              <a:t>Extract the UI from the Monolith</a:t>
            </a:r>
          </a:p>
          <a:p>
            <a:endParaRPr lang="en-US"/>
          </a:p>
          <a:p>
            <a:r>
              <a:rPr lang="en-US"/>
              <a:t>Identify a Microservice</a:t>
            </a:r>
          </a:p>
          <a:p>
            <a:endParaRPr lang="en-US"/>
          </a:p>
          <a:p>
            <a:r>
              <a:rPr lang="en-US"/>
              <a:t>Identify the Domain Model of the Microservice</a:t>
            </a:r>
          </a:p>
          <a:p>
            <a:endParaRPr lang="en-US"/>
          </a:p>
          <a:p>
            <a:r>
              <a:rPr lang="en-US"/>
              <a:t>Deploy the Microservice</a:t>
            </a:r>
          </a:p>
          <a:p>
            <a:endParaRPr lang="de-DE"/>
          </a:p>
          <a:p>
            <a:endParaRPr lang="de-A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40430-76D3-4433-A2F4-4A9B31FC9EF3}"/>
              </a:ext>
            </a:extLst>
          </p:cNvPr>
          <p:cNvCxnSpPr>
            <a:cxnSpLocks/>
          </p:cNvCxnSpPr>
          <p:nvPr/>
        </p:nvCxnSpPr>
        <p:spPr>
          <a:xfrm>
            <a:off x="6741748" y="6004402"/>
            <a:ext cx="43375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E98B0A-9E5C-4A74-B14D-42F27875DBF8}"/>
              </a:ext>
            </a:extLst>
          </p:cNvPr>
          <p:cNvSpPr/>
          <p:nvPr/>
        </p:nvSpPr>
        <p:spPr>
          <a:xfrm>
            <a:off x="6741748" y="1416771"/>
            <a:ext cx="4243632" cy="4479314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F3643-F967-4B11-AB2E-9913E44986A7}"/>
              </a:ext>
            </a:extLst>
          </p:cNvPr>
          <p:cNvSpPr txBox="1">
            <a:spLocks/>
          </p:cNvSpPr>
          <p:nvPr/>
        </p:nvSpPr>
        <p:spPr>
          <a:xfrm>
            <a:off x="6835532" y="1449387"/>
            <a:ext cx="4657970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Familiarization with Cloud Platform</a:t>
            </a:r>
          </a:p>
          <a:p>
            <a:endParaRPr lang="en-US"/>
          </a:p>
          <a:p>
            <a:r>
              <a:rPr lang="en-US"/>
              <a:t>Deployment of Microservice</a:t>
            </a:r>
          </a:p>
          <a:p>
            <a:endParaRPr lang="en-US"/>
          </a:p>
          <a:p>
            <a:r>
              <a:rPr lang="en-US"/>
              <a:t>Confidence in breaking the Monolith</a:t>
            </a:r>
          </a:p>
          <a:p>
            <a:endParaRPr lang="en-US"/>
          </a:p>
          <a:p>
            <a:r>
              <a:rPr lang="en-US"/>
              <a:t>Persistence layer for the Microservice</a:t>
            </a:r>
          </a:p>
          <a:p>
            <a:endParaRPr lang="en-US"/>
          </a:p>
          <a:p>
            <a:r>
              <a:rPr lang="en-US"/>
              <a:t>(real) Microservice extracted</a:t>
            </a:r>
          </a:p>
        </p:txBody>
      </p:sp>
    </p:spTree>
    <p:extLst>
      <p:ext uri="{BB962C8B-B14F-4D97-AF65-F5344CB8AC3E}">
        <p14:creationId xmlns:p14="http://schemas.microsoft.com/office/powerpoint/2010/main" val="14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Prerequisites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Module on </a:t>
            </a:r>
            <a:r>
              <a:rPr lang="de-DE" b="1" dirty="0" err="1"/>
              <a:t>OpenShift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1526320"/>
            <a:ext cx="5036955" cy="4575175"/>
          </a:xfrm>
        </p:spPr>
        <p:txBody>
          <a:bodyPr/>
          <a:lstStyle/>
          <a:p>
            <a:r>
              <a:rPr lang="en-US" dirty="0"/>
              <a:t>We will offer you: </a:t>
            </a:r>
          </a:p>
          <a:p>
            <a:pPr lvl="1"/>
            <a:r>
              <a:rPr lang="de-AT" dirty="0" err="1"/>
              <a:t>OpenShift</a:t>
            </a:r>
            <a:r>
              <a:rPr lang="de-AT" dirty="0"/>
              <a:t> </a:t>
            </a:r>
            <a:r>
              <a:rPr lang="de-AT" dirty="0" err="1"/>
              <a:t>account</a:t>
            </a:r>
            <a:r>
              <a:rPr lang="de-AT" dirty="0"/>
              <a:t> on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cluster</a:t>
            </a:r>
            <a:endParaRPr lang="en-US" dirty="0"/>
          </a:p>
          <a:p>
            <a:pPr lvl="1"/>
            <a:r>
              <a:rPr lang="en-US" dirty="0"/>
              <a:t>Dynatrace tenant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AEC637-C3DF-449D-B335-1DBCACFD3C4A}"/>
              </a:ext>
            </a:extLst>
          </p:cNvPr>
          <p:cNvSpPr txBox="1">
            <a:spLocks/>
          </p:cNvSpPr>
          <p:nvPr/>
        </p:nvSpPr>
        <p:spPr>
          <a:xfrm>
            <a:off x="698498" y="1526320"/>
            <a:ext cx="4107964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need to bring: </a:t>
            </a:r>
          </a:p>
          <a:p>
            <a:pPr lvl="1"/>
            <a:r>
              <a:rPr lang="en-US" dirty="0"/>
              <a:t>Docker installed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Account</a:t>
            </a:r>
          </a:p>
          <a:p>
            <a:pPr lvl="1"/>
            <a:r>
              <a:rPr lang="de-AT" dirty="0"/>
              <a:t>O</a:t>
            </a:r>
            <a:r>
              <a:rPr lang="en-US" dirty="0" err="1"/>
              <a:t>penShift</a:t>
            </a:r>
            <a:r>
              <a:rPr lang="en-US" dirty="0"/>
              <a:t> CLI installed</a:t>
            </a:r>
          </a:p>
          <a:p>
            <a:pPr lvl="1"/>
            <a:r>
              <a:rPr lang="en-US" dirty="0"/>
              <a:t>Maven installed</a:t>
            </a:r>
          </a:p>
          <a:p>
            <a:pPr lvl="1"/>
            <a:endParaRPr lang="en-US" dirty="0"/>
          </a:p>
          <a:p>
            <a:pPr marL="457200" lvl="1" indent="0">
              <a:buFont typeface="Wingdings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 into the Topic</a:t>
            </a:r>
          </a:p>
        </p:txBody>
      </p:sp>
    </p:spTree>
    <p:extLst>
      <p:ext uri="{BB962C8B-B14F-4D97-AF65-F5344CB8AC3E}">
        <p14:creationId xmlns:p14="http://schemas.microsoft.com/office/powerpoint/2010/main" val="34741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4BBE82-9AC8-40E1-80E7-C79725A482C6}"/>
              </a:ext>
            </a:extLst>
          </p:cNvPr>
          <p:cNvSpPr/>
          <p:nvPr/>
        </p:nvSpPr>
        <p:spPr>
          <a:xfrm>
            <a:off x="9315500" y="4468802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199B-94CF-44AA-B638-560C57C7A081}"/>
              </a:ext>
            </a:extLst>
          </p:cNvPr>
          <p:cNvSpPr/>
          <p:nvPr/>
        </p:nvSpPr>
        <p:spPr>
          <a:xfrm>
            <a:off x="6915738" y="4504978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D8960-7846-4056-A1DB-FDAB57847A97}"/>
              </a:ext>
            </a:extLst>
          </p:cNvPr>
          <p:cNvSpPr/>
          <p:nvPr/>
        </p:nvSpPr>
        <p:spPr>
          <a:xfrm>
            <a:off x="9318742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472D7-41EA-413B-A6DD-4E0301E5135D}"/>
              </a:ext>
            </a:extLst>
          </p:cNvPr>
          <p:cNvSpPr/>
          <p:nvPr/>
        </p:nvSpPr>
        <p:spPr>
          <a:xfrm>
            <a:off x="6929791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E291-F09A-4960-AE9B-5A6171F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Module </a:t>
            </a:r>
            <a:endParaRPr lang="de-AT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3BD47-5E57-486C-94C9-D6D4D4398619}"/>
              </a:ext>
            </a:extLst>
          </p:cNvPr>
          <p:cNvSpPr/>
          <p:nvPr/>
        </p:nvSpPr>
        <p:spPr>
          <a:xfrm>
            <a:off x="2232389" y="1831123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22587-5EB0-4082-BE99-845DF79F5DFA}"/>
              </a:ext>
            </a:extLst>
          </p:cNvPr>
          <p:cNvSpPr/>
          <p:nvPr/>
        </p:nvSpPr>
        <p:spPr>
          <a:xfrm>
            <a:off x="2328838" y="1937338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850C0-785D-4B90-96B3-516B4D78DB2C}"/>
              </a:ext>
            </a:extLst>
          </p:cNvPr>
          <p:cNvSpPr/>
          <p:nvPr/>
        </p:nvSpPr>
        <p:spPr>
          <a:xfrm>
            <a:off x="2347105" y="2830750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9D633-4C43-4DED-82A6-0C5581C0F9A6}"/>
              </a:ext>
            </a:extLst>
          </p:cNvPr>
          <p:cNvSpPr/>
          <p:nvPr/>
        </p:nvSpPr>
        <p:spPr>
          <a:xfrm>
            <a:off x="3576535" y="2830750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8051-0E5F-4220-B862-F78C0BACB4EA}"/>
              </a:ext>
            </a:extLst>
          </p:cNvPr>
          <p:cNvSpPr/>
          <p:nvPr/>
        </p:nvSpPr>
        <p:spPr>
          <a:xfrm>
            <a:off x="2327972" y="3886276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F9110-3C1B-4BB9-9F9A-27EAB1CDA5E6}"/>
              </a:ext>
            </a:extLst>
          </p:cNvPr>
          <p:cNvSpPr/>
          <p:nvPr/>
        </p:nvSpPr>
        <p:spPr>
          <a:xfrm>
            <a:off x="3576535" y="3886277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E8C7D-A078-4935-8465-52066D8B61FC}"/>
              </a:ext>
            </a:extLst>
          </p:cNvPr>
          <p:cNvSpPr/>
          <p:nvPr/>
        </p:nvSpPr>
        <p:spPr>
          <a:xfrm>
            <a:off x="2322915" y="4894920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29BB2-3320-415F-86DA-7A73427389F1}"/>
              </a:ext>
            </a:extLst>
          </p:cNvPr>
          <p:cNvSpPr/>
          <p:nvPr/>
        </p:nvSpPr>
        <p:spPr>
          <a:xfrm>
            <a:off x="7300257" y="1392733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E80A1-3B9D-4436-B771-2E44AA50FBD5}"/>
              </a:ext>
            </a:extLst>
          </p:cNvPr>
          <p:cNvSpPr/>
          <p:nvPr/>
        </p:nvSpPr>
        <p:spPr>
          <a:xfrm>
            <a:off x="7436443" y="1538795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899EA-0995-4334-99B5-0A3256F540C4}"/>
              </a:ext>
            </a:extLst>
          </p:cNvPr>
          <p:cNvSpPr/>
          <p:nvPr/>
        </p:nvSpPr>
        <p:spPr>
          <a:xfrm>
            <a:off x="7057600" y="2551775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EB0A6-E337-48CA-BC81-ADA642134C30}"/>
              </a:ext>
            </a:extLst>
          </p:cNvPr>
          <p:cNvSpPr/>
          <p:nvPr/>
        </p:nvSpPr>
        <p:spPr>
          <a:xfrm>
            <a:off x="9443581" y="2551775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BFC8B-17A1-458B-8E32-27016D9363CF}"/>
              </a:ext>
            </a:extLst>
          </p:cNvPr>
          <p:cNvSpPr/>
          <p:nvPr/>
        </p:nvSpPr>
        <p:spPr>
          <a:xfrm>
            <a:off x="7038954" y="4591279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38028-5C02-460D-88F7-2392EB2314CF}"/>
              </a:ext>
            </a:extLst>
          </p:cNvPr>
          <p:cNvSpPr/>
          <p:nvPr/>
        </p:nvSpPr>
        <p:spPr>
          <a:xfrm>
            <a:off x="9431150" y="4579098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E22B-4B90-46DF-9C0C-AE7048A03028}"/>
              </a:ext>
            </a:extLst>
          </p:cNvPr>
          <p:cNvSpPr/>
          <p:nvPr/>
        </p:nvSpPr>
        <p:spPr>
          <a:xfrm>
            <a:off x="7050169" y="539617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77B22-B7E9-4819-9B07-20FC52B24A8B}"/>
              </a:ext>
            </a:extLst>
          </p:cNvPr>
          <p:cNvSpPr/>
          <p:nvPr/>
        </p:nvSpPr>
        <p:spPr>
          <a:xfrm>
            <a:off x="7051116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9B37F-C73A-4DB4-8C26-173944D54ED1}"/>
              </a:ext>
            </a:extLst>
          </p:cNvPr>
          <p:cNvSpPr/>
          <p:nvPr/>
        </p:nvSpPr>
        <p:spPr>
          <a:xfrm>
            <a:off x="9437097" y="538399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D52DB-CF18-4904-A307-3C45644C37C2}"/>
              </a:ext>
            </a:extLst>
          </p:cNvPr>
          <p:cNvSpPr/>
          <p:nvPr/>
        </p:nvSpPr>
        <p:spPr>
          <a:xfrm>
            <a:off x="9437097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29B05-3DA8-4F0E-9D05-E6352CF332B7}"/>
              </a:ext>
            </a:extLst>
          </p:cNvPr>
          <p:cNvCxnSpPr/>
          <p:nvPr/>
        </p:nvCxnSpPr>
        <p:spPr>
          <a:xfrm>
            <a:off x="3299678" y="3283395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BC28A-B972-458A-8B44-E686DE99DA9B}"/>
              </a:ext>
            </a:extLst>
          </p:cNvPr>
          <p:cNvCxnSpPr>
            <a:cxnSpLocks/>
          </p:cNvCxnSpPr>
          <p:nvPr/>
        </p:nvCxnSpPr>
        <p:spPr>
          <a:xfrm flipV="1">
            <a:off x="3382230" y="3615892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7DDD9E-351B-4829-9378-B268E3CC94D2}"/>
              </a:ext>
            </a:extLst>
          </p:cNvPr>
          <p:cNvCxnSpPr/>
          <p:nvPr/>
        </p:nvCxnSpPr>
        <p:spPr>
          <a:xfrm>
            <a:off x="3321511" y="4313966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10E7C-17DC-47B3-8A55-D54040A36C1E}"/>
              </a:ext>
            </a:extLst>
          </p:cNvPr>
          <p:cNvCxnSpPr>
            <a:cxnSpLocks/>
          </p:cNvCxnSpPr>
          <p:nvPr/>
        </p:nvCxnSpPr>
        <p:spPr>
          <a:xfrm flipV="1">
            <a:off x="2744202" y="252981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F99CC-BE05-4225-A067-4B75E46B02BC}"/>
              </a:ext>
            </a:extLst>
          </p:cNvPr>
          <p:cNvCxnSpPr>
            <a:cxnSpLocks/>
          </p:cNvCxnSpPr>
          <p:nvPr/>
        </p:nvCxnSpPr>
        <p:spPr>
          <a:xfrm flipV="1">
            <a:off x="4178182" y="2529817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9F866-D829-40EC-A479-5C5660945ADC}"/>
              </a:ext>
            </a:extLst>
          </p:cNvPr>
          <p:cNvCxnSpPr/>
          <p:nvPr/>
        </p:nvCxnSpPr>
        <p:spPr>
          <a:xfrm>
            <a:off x="8688877" y="2845005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5FCD69-7412-44B6-B3DC-DAC56576254B}"/>
              </a:ext>
            </a:extLst>
          </p:cNvPr>
          <p:cNvCxnSpPr>
            <a:cxnSpLocks/>
          </p:cNvCxnSpPr>
          <p:nvPr/>
        </p:nvCxnSpPr>
        <p:spPr>
          <a:xfrm flipH="1">
            <a:off x="8688877" y="3242784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F6535-31DB-4715-A1BE-4E694242A833}"/>
              </a:ext>
            </a:extLst>
          </p:cNvPr>
          <p:cNvCxnSpPr>
            <a:cxnSpLocks/>
          </p:cNvCxnSpPr>
          <p:nvPr/>
        </p:nvCxnSpPr>
        <p:spPr>
          <a:xfrm flipV="1">
            <a:off x="8635877" y="3941647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A5E198-64A0-4A8C-A780-16F8E1E08C4E}"/>
              </a:ext>
            </a:extLst>
          </p:cNvPr>
          <p:cNvCxnSpPr>
            <a:cxnSpLocks/>
          </p:cNvCxnSpPr>
          <p:nvPr/>
        </p:nvCxnSpPr>
        <p:spPr>
          <a:xfrm>
            <a:off x="10149914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DD839-BDA0-4466-BD54-A1B54AF05024}"/>
              </a:ext>
            </a:extLst>
          </p:cNvPr>
          <p:cNvCxnSpPr>
            <a:cxnSpLocks/>
          </p:cNvCxnSpPr>
          <p:nvPr/>
        </p:nvCxnSpPr>
        <p:spPr>
          <a:xfrm flipV="1">
            <a:off x="7689743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BAD2F-18C1-4BDA-A66D-AB0E66F52625}"/>
              </a:ext>
            </a:extLst>
          </p:cNvPr>
          <p:cNvCxnSpPr>
            <a:cxnSpLocks/>
          </p:cNvCxnSpPr>
          <p:nvPr/>
        </p:nvCxnSpPr>
        <p:spPr>
          <a:xfrm flipH="1">
            <a:off x="8630804" y="5311279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2143E5-BE62-4044-9A88-E6D83CA5838A}"/>
              </a:ext>
            </a:extLst>
          </p:cNvPr>
          <p:cNvCxnSpPr>
            <a:cxnSpLocks/>
          </p:cNvCxnSpPr>
          <p:nvPr/>
        </p:nvCxnSpPr>
        <p:spPr>
          <a:xfrm flipV="1">
            <a:off x="417818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29A007-7CCD-4230-8BBF-7E2A397B7291}"/>
              </a:ext>
            </a:extLst>
          </p:cNvPr>
          <p:cNvCxnSpPr>
            <a:cxnSpLocks/>
          </p:cNvCxnSpPr>
          <p:nvPr/>
        </p:nvCxnSpPr>
        <p:spPr>
          <a:xfrm flipV="1">
            <a:off x="286572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D17F2CC-E65B-44E1-B06B-5AC31FA62A01}"/>
              </a:ext>
            </a:extLst>
          </p:cNvPr>
          <p:cNvSpPr/>
          <p:nvPr/>
        </p:nvSpPr>
        <p:spPr>
          <a:xfrm rot="13693010">
            <a:off x="6588641" y="1350151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14CF521F-F5FF-43C2-B8C8-90CC35FE1A61}"/>
              </a:ext>
            </a:extLst>
          </p:cNvPr>
          <p:cNvSpPr/>
          <p:nvPr/>
        </p:nvSpPr>
        <p:spPr>
          <a:xfrm rot="2306338">
            <a:off x="7514518" y="1394820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0D8B89-AA92-4455-9292-42F0600DFF2E}"/>
              </a:ext>
            </a:extLst>
          </p:cNvPr>
          <p:cNvCxnSpPr>
            <a:cxnSpLocks/>
          </p:cNvCxnSpPr>
          <p:nvPr/>
        </p:nvCxnSpPr>
        <p:spPr>
          <a:xfrm flipV="1">
            <a:off x="7732861" y="2148499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F25C9-D68A-4D83-842D-9939BBE2EA10}"/>
              </a:ext>
            </a:extLst>
          </p:cNvPr>
          <p:cNvCxnSpPr>
            <a:cxnSpLocks/>
          </p:cNvCxnSpPr>
          <p:nvPr/>
        </p:nvCxnSpPr>
        <p:spPr>
          <a:xfrm flipV="1">
            <a:off x="10135204" y="2148500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3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Monolithic Applications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09E2B-9BF2-4A71-A2DF-62C5CFD82935}"/>
              </a:ext>
            </a:extLst>
          </p:cNvPr>
          <p:cNvSpPr txBox="1">
            <a:spLocks/>
          </p:cNvSpPr>
          <p:nvPr/>
        </p:nvSpPr>
        <p:spPr>
          <a:xfrm>
            <a:off x="698498" y="1582248"/>
            <a:ext cx="6267938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A5268-E1DD-4A2F-96B5-C16495FE8E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7164228" cy="4575175"/>
          </a:xfrm>
        </p:spPr>
        <p:txBody>
          <a:bodyPr/>
          <a:lstStyle/>
          <a:p>
            <a:r>
              <a:rPr lang="en-US" b="1"/>
              <a:t>Agility</a:t>
            </a:r>
            <a:r>
              <a:rPr lang="en-US"/>
              <a:t> – Impact agility since rebuilding the whole application takes a decent amount of time 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r>
              <a:rPr lang="en-US"/>
              <a:t> – Scaling a monolith happens in both directions: vertically as well as horizontally - causing unused resources </a:t>
            </a:r>
          </a:p>
          <a:p>
            <a:pPr lvl="1"/>
            <a:endParaRPr lang="en-US"/>
          </a:p>
          <a:p>
            <a:r>
              <a:rPr lang="en-US" b="1"/>
              <a:t>DevOps Cycle </a:t>
            </a:r>
            <a:r>
              <a:rPr lang="en-US"/>
              <a:t>– Continuous delivery (high frequency of deployments) fails due to high build time</a:t>
            </a:r>
          </a:p>
          <a:p>
            <a:pPr lvl="1"/>
            <a:endParaRPr lang="en-US"/>
          </a:p>
          <a:p>
            <a:r>
              <a:rPr lang="en-US"/>
              <a:t>Availability, Fault Tolerance, and Resiliency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de-AT"/>
          </a:p>
          <a:p>
            <a:endParaRPr lang="de-A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623C-1E94-48FF-AC19-8BEDC3BDE465}"/>
              </a:ext>
            </a:extLst>
          </p:cNvPr>
          <p:cNvSpPr/>
          <p:nvPr/>
        </p:nvSpPr>
        <p:spPr>
          <a:xfrm>
            <a:off x="8816579" y="1772155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22D73-3B7C-4DD9-A2A9-C1D0DEE187AF}"/>
              </a:ext>
            </a:extLst>
          </p:cNvPr>
          <p:cNvSpPr/>
          <p:nvPr/>
        </p:nvSpPr>
        <p:spPr>
          <a:xfrm>
            <a:off x="8913028" y="1878370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805A0-B8E5-4572-9A47-ED6F9F1625FE}"/>
              </a:ext>
            </a:extLst>
          </p:cNvPr>
          <p:cNvSpPr/>
          <p:nvPr/>
        </p:nvSpPr>
        <p:spPr>
          <a:xfrm>
            <a:off x="8931295" y="2771782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0BE52B-D443-468A-AD7A-982F082B0F85}"/>
              </a:ext>
            </a:extLst>
          </p:cNvPr>
          <p:cNvSpPr/>
          <p:nvPr/>
        </p:nvSpPr>
        <p:spPr>
          <a:xfrm>
            <a:off x="10160725" y="2771782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B0C251-DFE9-4D71-B604-B7A33EF9ED94}"/>
              </a:ext>
            </a:extLst>
          </p:cNvPr>
          <p:cNvSpPr/>
          <p:nvPr/>
        </p:nvSpPr>
        <p:spPr>
          <a:xfrm>
            <a:off x="8912162" y="3827308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711EA9-24EB-4360-80DC-A8F1F7654261}"/>
              </a:ext>
            </a:extLst>
          </p:cNvPr>
          <p:cNvSpPr/>
          <p:nvPr/>
        </p:nvSpPr>
        <p:spPr>
          <a:xfrm>
            <a:off x="10160725" y="3827309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141E6F-1DF7-411C-A542-6AF5C90DAC88}"/>
              </a:ext>
            </a:extLst>
          </p:cNvPr>
          <p:cNvSpPr/>
          <p:nvPr/>
        </p:nvSpPr>
        <p:spPr>
          <a:xfrm>
            <a:off x="8907105" y="4835952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5ADF8-C27A-4287-9644-A875A48FCEBB}"/>
              </a:ext>
            </a:extLst>
          </p:cNvPr>
          <p:cNvCxnSpPr/>
          <p:nvPr/>
        </p:nvCxnSpPr>
        <p:spPr>
          <a:xfrm>
            <a:off x="9883868" y="3224427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D731-0C06-40B7-92A9-32304A230604}"/>
              </a:ext>
            </a:extLst>
          </p:cNvPr>
          <p:cNvCxnSpPr>
            <a:cxnSpLocks/>
          </p:cNvCxnSpPr>
          <p:nvPr/>
        </p:nvCxnSpPr>
        <p:spPr>
          <a:xfrm flipV="1">
            <a:off x="9966420" y="3556924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A5AA54-5A3F-438C-A652-D9EE581A6DF3}"/>
              </a:ext>
            </a:extLst>
          </p:cNvPr>
          <p:cNvCxnSpPr/>
          <p:nvPr/>
        </p:nvCxnSpPr>
        <p:spPr>
          <a:xfrm>
            <a:off x="9905701" y="4254998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090DA9-A90A-43E1-ABC2-CF285404E54D}"/>
              </a:ext>
            </a:extLst>
          </p:cNvPr>
          <p:cNvCxnSpPr>
            <a:cxnSpLocks/>
          </p:cNvCxnSpPr>
          <p:nvPr/>
        </p:nvCxnSpPr>
        <p:spPr>
          <a:xfrm flipV="1">
            <a:off x="9328392" y="2470850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3ABEF4-01BE-4C67-AFA2-21EA122750CF}"/>
              </a:ext>
            </a:extLst>
          </p:cNvPr>
          <p:cNvCxnSpPr>
            <a:cxnSpLocks/>
          </p:cNvCxnSpPr>
          <p:nvPr/>
        </p:nvCxnSpPr>
        <p:spPr>
          <a:xfrm flipV="1">
            <a:off x="10762372" y="2470849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86D4A3-EC0F-4984-841B-1A595C3D6A95}"/>
              </a:ext>
            </a:extLst>
          </p:cNvPr>
          <p:cNvCxnSpPr>
            <a:cxnSpLocks/>
          </p:cNvCxnSpPr>
          <p:nvPr/>
        </p:nvCxnSpPr>
        <p:spPr>
          <a:xfrm flipV="1">
            <a:off x="1076237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07D0A1-54F4-4863-A35E-7E9DDC4FC7B4}"/>
              </a:ext>
            </a:extLst>
          </p:cNvPr>
          <p:cNvCxnSpPr>
            <a:cxnSpLocks/>
          </p:cNvCxnSpPr>
          <p:nvPr/>
        </p:nvCxnSpPr>
        <p:spPr>
          <a:xfrm flipV="1">
            <a:off x="944991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3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655-31F6-4227-86E0-A288A94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Impacts on </a:t>
            </a:r>
            <a:r>
              <a:rPr lang="de-DE" b="1" dirty="0" err="1"/>
              <a:t>Productivity</a:t>
            </a:r>
            <a:endParaRPr lang="de-AT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808755-E172-46DE-BA24-71C2131B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8" y="1482117"/>
            <a:ext cx="5687846" cy="4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Limitations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Monoliths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given</a:t>
            </a:r>
            <a:r>
              <a:rPr lang="de-DE" b="1" dirty="0"/>
              <a:t> </a:t>
            </a:r>
            <a:r>
              <a:rPr lang="de-DE" b="1" dirty="0" err="1"/>
              <a:t>rise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Microservices</a:t>
            </a:r>
            <a:endParaRPr lang="de-A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8F30-7231-4926-82F5-527950D1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6827717" cy="4575175"/>
          </a:xfrm>
        </p:spPr>
        <p:txBody>
          <a:bodyPr/>
          <a:lstStyle/>
          <a:p>
            <a:endParaRPr lang="en-US" b="1"/>
          </a:p>
          <a:p>
            <a:r>
              <a:rPr lang="en-US" b="1"/>
              <a:t>Agility</a:t>
            </a:r>
            <a:r>
              <a:rPr lang="en-US"/>
              <a:t> - Scope changes can be done in one microservice - other micro services are not impacted from these changes</a:t>
            </a:r>
          </a:p>
          <a:p>
            <a:endParaRPr lang="en-US"/>
          </a:p>
          <a:p>
            <a:r>
              <a:rPr lang="en-US" b="1"/>
              <a:t>Scalability</a:t>
            </a:r>
            <a:r>
              <a:rPr lang="en-US"/>
              <a:t> - Individual components can scale as needed</a:t>
            </a:r>
          </a:p>
          <a:p>
            <a:endParaRPr lang="en-US"/>
          </a:p>
          <a:p>
            <a:r>
              <a:rPr lang="en-US" b="1"/>
              <a:t>DevOps Cycle </a:t>
            </a:r>
            <a:r>
              <a:rPr lang="en-US"/>
              <a:t>- Since each component operates independently, continuous delivery cycle reduces</a:t>
            </a:r>
          </a:p>
          <a:p>
            <a:endParaRPr lang="en-US"/>
          </a:p>
          <a:p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4B102-738C-4939-8E56-A13C77990327}"/>
              </a:ext>
            </a:extLst>
          </p:cNvPr>
          <p:cNvSpPr/>
          <p:nvPr/>
        </p:nvSpPr>
        <p:spPr>
          <a:xfrm>
            <a:off x="10064036" y="4446844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D16B-146F-4466-BC18-E42954F2A00A}"/>
              </a:ext>
            </a:extLst>
          </p:cNvPr>
          <p:cNvSpPr/>
          <p:nvPr/>
        </p:nvSpPr>
        <p:spPr>
          <a:xfrm>
            <a:off x="7664274" y="4483020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9D30A-77F4-48DB-B8A9-A3FE29646029}"/>
              </a:ext>
            </a:extLst>
          </p:cNvPr>
          <p:cNvSpPr/>
          <p:nvPr/>
        </p:nvSpPr>
        <p:spPr>
          <a:xfrm>
            <a:off x="10067278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46CEA-D0D2-437C-AE93-B5981EAB4A98}"/>
              </a:ext>
            </a:extLst>
          </p:cNvPr>
          <p:cNvSpPr/>
          <p:nvPr/>
        </p:nvSpPr>
        <p:spPr>
          <a:xfrm>
            <a:off x="7678327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EDADF-9A0D-48B9-A39B-48F874441307}"/>
              </a:ext>
            </a:extLst>
          </p:cNvPr>
          <p:cNvSpPr/>
          <p:nvPr/>
        </p:nvSpPr>
        <p:spPr>
          <a:xfrm>
            <a:off x="8048793" y="1370775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2906D-C816-4FEC-BEC9-34300DEEE28D}"/>
              </a:ext>
            </a:extLst>
          </p:cNvPr>
          <p:cNvSpPr/>
          <p:nvPr/>
        </p:nvSpPr>
        <p:spPr>
          <a:xfrm>
            <a:off x="8184979" y="1516837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FF453-6DDC-414E-9935-6CE2A7C4F3D4}"/>
              </a:ext>
            </a:extLst>
          </p:cNvPr>
          <p:cNvSpPr/>
          <p:nvPr/>
        </p:nvSpPr>
        <p:spPr>
          <a:xfrm>
            <a:off x="7806136" y="2529817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A096A-22BC-4884-92AA-BAEB26195679}"/>
              </a:ext>
            </a:extLst>
          </p:cNvPr>
          <p:cNvSpPr/>
          <p:nvPr/>
        </p:nvSpPr>
        <p:spPr>
          <a:xfrm>
            <a:off x="10192117" y="2529817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7D19C-EE4A-4ED0-8270-662F9B155857}"/>
              </a:ext>
            </a:extLst>
          </p:cNvPr>
          <p:cNvSpPr/>
          <p:nvPr/>
        </p:nvSpPr>
        <p:spPr>
          <a:xfrm>
            <a:off x="7787490" y="4569321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2DB0A-081A-45AF-A7A4-BF556D84F9FD}"/>
              </a:ext>
            </a:extLst>
          </p:cNvPr>
          <p:cNvSpPr/>
          <p:nvPr/>
        </p:nvSpPr>
        <p:spPr>
          <a:xfrm>
            <a:off x="10179686" y="4557140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00874-BDED-47D1-B723-E6BD9D7F6D9D}"/>
              </a:ext>
            </a:extLst>
          </p:cNvPr>
          <p:cNvSpPr/>
          <p:nvPr/>
        </p:nvSpPr>
        <p:spPr>
          <a:xfrm>
            <a:off x="7798705" y="537422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A4CA0-F9C9-49A9-97E5-F4D21F22D8BC}"/>
              </a:ext>
            </a:extLst>
          </p:cNvPr>
          <p:cNvSpPr/>
          <p:nvPr/>
        </p:nvSpPr>
        <p:spPr>
          <a:xfrm>
            <a:off x="7799652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578DC-EACA-4DE3-87E1-3CB164A69965}"/>
              </a:ext>
            </a:extLst>
          </p:cNvPr>
          <p:cNvSpPr/>
          <p:nvPr/>
        </p:nvSpPr>
        <p:spPr>
          <a:xfrm>
            <a:off x="10185633" y="536204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DE2E5-AAE2-49A9-AE56-EF258C1F9A98}"/>
              </a:ext>
            </a:extLst>
          </p:cNvPr>
          <p:cNvSpPr/>
          <p:nvPr/>
        </p:nvSpPr>
        <p:spPr>
          <a:xfrm>
            <a:off x="10185633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261EC9-9294-4853-91A9-7042B5616E29}"/>
              </a:ext>
            </a:extLst>
          </p:cNvPr>
          <p:cNvCxnSpPr/>
          <p:nvPr/>
        </p:nvCxnSpPr>
        <p:spPr>
          <a:xfrm>
            <a:off x="9437413" y="2823047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B98C64-6A20-4F9B-89F2-4206B8176C8A}"/>
              </a:ext>
            </a:extLst>
          </p:cNvPr>
          <p:cNvCxnSpPr>
            <a:cxnSpLocks/>
          </p:cNvCxnSpPr>
          <p:nvPr/>
        </p:nvCxnSpPr>
        <p:spPr>
          <a:xfrm flipH="1">
            <a:off x="9437413" y="3220826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14AE8-82C0-4F44-81DC-B463A9D90681}"/>
              </a:ext>
            </a:extLst>
          </p:cNvPr>
          <p:cNvCxnSpPr>
            <a:cxnSpLocks/>
          </p:cNvCxnSpPr>
          <p:nvPr/>
        </p:nvCxnSpPr>
        <p:spPr>
          <a:xfrm flipV="1">
            <a:off x="9384413" y="3919689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85D7D-80FC-4C7A-B12F-9BC533069BB3}"/>
              </a:ext>
            </a:extLst>
          </p:cNvPr>
          <p:cNvCxnSpPr>
            <a:cxnSpLocks/>
          </p:cNvCxnSpPr>
          <p:nvPr/>
        </p:nvCxnSpPr>
        <p:spPr>
          <a:xfrm>
            <a:off x="10898450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2829BC-FC47-497E-B9E8-448856EAE436}"/>
              </a:ext>
            </a:extLst>
          </p:cNvPr>
          <p:cNvCxnSpPr>
            <a:cxnSpLocks/>
          </p:cNvCxnSpPr>
          <p:nvPr/>
        </p:nvCxnSpPr>
        <p:spPr>
          <a:xfrm flipV="1">
            <a:off x="8438279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021A6A-70A5-4351-A4C5-8C44607F6AF3}"/>
              </a:ext>
            </a:extLst>
          </p:cNvPr>
          <p:cNvCxnSpPr>
            <a:cxnSpLocks/>
          </p:cNvCxnSpPr>
          <p:nvPr/>
        </p:nvCxnSpPr>
        <p:spPr>
          <a:xfrm flipH="1">
            <a:off x="9379340" y="5289321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E32B9-EF67-4169-94D2-AC77D70200F6}"/>
              </a:ext>
            </a:extLst>
          </p:cNvPr>
          <p:cNvCxnSpPr>
            <a:cxnSpLocks/>
          </p:cNvCxnSpPr>
          <p:nvPr/>
        </p:nvCxnSpPr>
        <p:spPr>
          <a:xfrm flipV="1">
            <a:off x="8481397" y="2126541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34494-822C-47D4-9DA2-ACD6E666ADF3}"/>
              </a:ext>
            </a:extLst>
          </p:cNvPr>
          <p:cNvCxnSpPr>
            <a:cxnSpLocks/>
          </p:cNvCxnSpPr>
          <p:nvPr/>
        </p:nvCxnSpPr>
        <p:spPr>
          <a:xfrm flipV="1">
            <a:off x="10883740" y="2126542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39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Widescreen</PresentationFormat>
  <Paragraphs>263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Liberation Sans</vt:lpstr>
      <vt:lpstr>Verdana</vt:lpstr>
      <vt:lpstr>Wingdings</vt:lpstr>
      <vt:lpstr>master_master</vt:lpstr>
      <vt:lpstr>ACM Module - Monolith to Microservices</vt:lpstr>
      <vt:lpstr>Outline</vt:lpstr>
      <vt:lpstr>Skills you gain</vt:lpstr>
      <vt:lpstr>Prerequisites for Module on OpenShift</vt:lpstr>
      <vt:lpstr>Introduction into the Topic</vt:lpstr>
      <vt:lpstr>Goal of this Module </vt:lpstr>
      <vt:lpstr>Limitations of Monolithic Applications</vt:lpstr>
      <vt:lpstr>Impacts on Productivity</vt:lpstr>
      <vt:lpstr>Limitations of Monoliths have given rise to Microservices</vt:lpstr>
      <vt:lpstr>Check Prerequisites</vt:lpstr>
      <vt:lpstr>Lift-and-shift TicketMonster</vt:lpstr>
      <vt:lpstr>Extract the UI from the Monolith</vt:lpstr>
      <vt:lpstr>Extract the UI from the Monolith  </vt:lpstr>
      <vt:lpstr>Generate Load on the new User Interface</vt:lpstr>
      <vt:lpstr>Identify a Microservice</vt:lpstr>
      <vt:lpstr>Identify a Microservice</vt:lpstr>
      <vt:lpstr>Identify the Domain Model of the Microservice</vt:lpstr>
      <vt:lpstr>The Microservice and its Domain Model</vt:lpstr>
      <vt:lpstr>Refactor your Source Code</vt:lpstr>
      <vt:lpstr>Deploy the Microservice</vt:lpstr>
      <vt:lpstr>Summary /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19</cp:revision>
  <dcterms:modified xsi:type="dcterms:W3CDTF">2018-10-12T11:04:51Z</dcterms:modified>
</cp:coreProperties>
</file>