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39"/>
  </p:notesMasterIdLst>
  <p:handoutMasterIdLst>
    <p:handoutMasterId r:id="rId40"/>
  </p:handoutMasterIdLst>
  <p:sldIdLst>
    <p:sldId id="256" r:id="rId8"/>
    <p:sldId id="400" r:id="rId9"/>
    <p:sldId id="262" r:id="rId10"/>
    <p:sldId id="401" r:id="rId11"/>
    <p:sldId id="410" r:id="rId12"/>
    <p:sldId id="387" r:id="rId13"/>
    <p:sldId id="395" r:id="rId14"/>
    <p:sldId id="402" r:id="rId15"/>
    <p:sldId id="403" r:id="rId16"/>
    <p:sldId id="404" r:id="rId17"/>
    <p:sldId id="405" r:id="rId18"/>
    <p:sldId id="406" r:id="rId19"/>
    <p:sldId id="409" r:id="rId20"/>
    <p:sldId id="407" r:id="rId21"/>
    <p:sldId id="388" r:id="rId22"/>
    <p:sldId id="413" r:id="rId23"/>
    <p:sldId id="414" r:id="rId24"/>
    <p:sldId id="412" r:id="rId25"/>
    <p:sldId id="415" r:id="rId26"/>
    <p:sldId id="411" r:id="rId27"/>
    <p:sldId id="408" r:id="rId28"/>
    <p:sldId id="416" r:id="rId29"/>
    <p:sldId id="419" r:id="rId30"/>
    <p:sldId id="420" r:id="rId31"/>
    <p:sldId id="417" r:id="rId32"/>
    <p:sldId id="421" r:id="rId33"/>
    <p:sldId id="422" r:id="rId34"/>
    <p:sldId id="423" r:id="rId35"/>
    <p:sldId id="424" r:id="rId36"/>
    <p:sldId id="425" r:id="rId37"/>
    <p:sldId id="4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400"/>
            <p14:sldId id="262"/>
            <p14:sldId id="401"/>
            <p14:sldId id="410"/>
            <p14:sldId id="387"/>
            <p14:sldId id="395"/>
            <p14:sldId id="402"/>
            <p14:sldId id="403"/>
            <p14:sldId id="404"/>
            <p14:sldId id="405"/>
            <p14:sldId id="406"/>
            <p14:sldId id="409"/>
            <p14:sldId id="407"/>
            <p14:sldId id="388"/>
            <p14:sldId id="413"/>
            <p14:sldId id="414"/>
            <p14:sldId id="412"/>
            <p14:sldId id="415"/>
            <p14:sldId id="411"/>
            <p14:sldId id="408"/>
            <p14:sldId id="416"/>
            <p14:sldId id="419"/>
            <p14:sldId id="420"/>
            <p14:sldId id="417"/>
            <p14:sldId id="421"/>
            <p14:sldId id="422"/>
            <p14:sldId id="423"/>
            <p14:sldId id="424"/>
            <p14:sldId id="425"/>
            <p14:sldId id="418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95" d="100"/>
          <a:sy n="95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support/help/integrations/test-automation-frameworks/how-do-i-integrate-dynatrace-into-my-load-testing-process/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Performance as a Self Service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Hotspots</a:t>
            </a:r>
          </a:p>
        </p:txBody>
      </p:sp>
      <p:pic>
        <p:nvPicPr>
          <p:cNvPr id="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3FABF41F-B519-4DBE-B67A-105C94B3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884" y="1517586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5407450B-A97D-4D00-A22D-8DF429C1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9030" y="1819469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FFC77C-7369-4AD9-8074-944F12D8698B}"/>
              </a:ext>
            </a:extLst>
          </p:cNvPr>
          <p:cNvSpPr/>
          <p:nvPr/>
        </p:nvSpPr>
        <p:spPr>
          <a:xfrm>
            <a:off x="1205950" y="4998834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dirty="0">
                <a:solidFill>
                  <a:srgbClr val="FFFFFF"/>
                </a:solidFill>
                <a:latin typeface="Bernina Sans" pitchFamily="50" charset="0"/>
              </a:rPr>
              <a:t>Hotspot Analysis</a:t>
            </a:r>
            <a:endParaRPr lang="en-US" dirty="0">
              <a:solidFill>
                <a:srgbClr val="FFFFFF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Testing Integration CI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8591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Taken from: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https://github.com/dynatrace-innovationlab/</a:t>
            </a:r>
          </a:p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jenkins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dynatrace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-pipeline-tutorial</a:t>
            </a:r>
            <a:endParaRPr lang="de-AT" sz="2800" dirty="0">
              <a:solidFill>
                <a:schemeClr val="accent1">
                  <a:lumMod val="60000"/>
                  <a:lumOff val="40000"/>
                </a:schemeClr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Jenkins and Dynatrace</a:t>
            </a:r>
          </a:p>
        </p:txBody>
      </p:sp>
      <p:pic>
        <p:nvPicPr>
          <p:cNvPr id="7" name="Picture 2" descr="Image result for dynatrace logo">
            <a:extLst>
              <a:ext uri="{FF2B5EF4-FFF2-40B4-BE49-F238E27FC236}">
                <a16:creationId xmlns:a16="http://schemas.microsoft.com/office/drawing/2014/main" id="{469F0690-8839-407C-B380-104965092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8948" y="2957177"/>
            <a:ext cx="4671494" cy="9424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2E2139C8-87DB-42E0-9858-5FB6ED349FA9}"/>
              </a:ext>
            </a:extLst>
          </p:cNvPr>
          <p:cNvSpPr/>
          <p:nvPr/>
        </p:nvSpPr>
        <p:spPr>
          <a:xfrm>
            <a:off x="4361448" y="3080450"/>
            <a:ext cx="677500" cy="647724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0AE46-F3AC-4093-AC5E-24B7DD80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507816" y="1313982"/>
            <a:ext cx="10965485" cy="1381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1F7C1-45C6-496C-A196-1B40CDF9C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561644" y="453250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978093-75CF-43A8-A7EA-555DC8FEB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88" y="4406121"/>
            <a:ext cx="3729445" cy="234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AB32E2-5783-46B5-BFBB-3C9C5EA4B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980" y="491622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3C1043-3FB6-4EF4-8374-AED910734BD2}"/>
              </a:ext>
            </a:extLst>
          </p:cNvPr>
          <p:cNvSpPr/>
          <p:nvPr/>
        </p:nvSpPr>
        <p:spPr>
          <a:xfrm>
            <a:off x="582844" y="4155150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3596E-AF4F-4348-B049-597DD050C940}"/>
              </a:ext>
            </a:extLst>
          </p:cNvPr>
          <p:cNvSpPr/>
          <p:nvPr/>
        </p:nvSpPr>
        <p:spPr>
          <a:xfrm>
            <a:off x="4561643" y="415453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1B7CC-00A8-4740-B2CD-B56514806BFC}"/>
              </a:ext>
            </a:extLst>
          </p:cNvPr>
          <p:cNvSpPr/>
          <p:nvPr/>
        </p:nvSpPr>
        <p:spPr>
          <a:xfrm>
            <a:off x="8707274" y="453250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19" name="Picture 18" descr="Image result for jenkins icon">
            <a:extLst>
              <a:ext uri="{FF2B5EF4-FFF2-40B4-BE49-F238E27FC236}">
                <a16:creationId xmlns:a16="http://schemas.microsoft.com/office/drawing/2014/main" id="{22FE8A21-D396-489B-B981-95A588D4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6165" y="2958844"/>
            <a:ext cx="674873" cy="9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Ensure Proper Tagging &amp; Deployment Events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B943406-73DF-4B31-B54E-9B41C33719DC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Labs 03 and 04 from Monitoring as a Service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30C9D-8DAD-4344-8E53-97D74520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" b="-1113"/>
          <a:stretch/>
        </p:blipFill>
        <p:spPr>
          <a:xfrm>
            <a:off x="1104596" y="2136422"/>
            <a:ext cx="9865766" cy="4590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F1033F-616C-4973-82F5-8382AAC4EBEB}"/>
              </a:ext>
            </a:extLst>
          </p:cNvPr>
          <p:cNvSpPr/>
          <p:nvPr/>
        </p:nvSpPr>
        <p:spPr>
          <a:xfrm flipH="1">
            <a:off x="3058528" y="2553118"/>
            <a:ext cx="3255585" cy="1075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Here is the SERVICE with the specified tags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3402EC-7971-4648-9A7F-4BE73AA8F049}"/>
              </a:ext>
            </a:extLst>
          </p:cNvPr>
          <p:cNvSpPr/>
          <p:nvPr/>
        </p:nvSpPr>
        <p:spPr>
          <a:xfrm>
            <a:off x="1860997" y="4465885"/>
            <a:ext cx="4337363" cy="17110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And here the Deployment Event with additional information from the 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30711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Push Load Test Start/Stop Event to Dynatrace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B0DE1-D60D-4B0B-923D-EF8A4CC4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6622"/>
            <a:ext cx="6551245" cy="543628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9FB1AB-18E9-453A-B335-5FF79C9C05DE}"/>
              </a:ext>
            </a:extLst>
          </p:cNvPr>
          <p:cNvSpPr/>
          <p:nvPr/>
        </p:nvSpPr>
        <p:spPr>
          <a:xfrm flipH="1">
            <a:off x="6615301" y="4239242"/>
            <a:ext cx="4986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Push an Event to this Dynatrace Tenant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29D2B2-3771-44D0-B9ED-2AB21770E911}"/>
              </a:ext>
            </a:extLst>
          </p:cNvPr>
          <p:cNvSpPr/>
          <p:nvPr/>
        </p:nvSpPr>
        <p:spPr>
          <a:xfrm flipH="1">
            <a:off x="6615302" y="4898887"/>
            <a:ext cx="4986602" cy="957743"/>
          </a:xfrm>
          <a:prstGeom prst="rightArrow">
            <a:avLst>
              <a:gd name="adj1" fmla="val 6069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Define Entity Type (=SERVICE) and Tags (</a:t>
            </a:r>
            <a:r>
              <a:rPr lang="en-US" sz="1600" dirty="0" err="1">
                <a:latin typeface="Bernina Sans" pitchFamily="50" charset="0"/>
              </a:rPr>
              <a:t>app:carts</a:t>
            </a:r>
            <a:r>
              <a:rPr lang="en-US" sz="1600" dirty="0">
                <a:latin typeface="Bernina Sans" pitchFamily="50" charset="0"/>
              </a:rPr>
              <a:t>, </a:t>
            </a:r>
            <a:r>
              <a:rPr lang="en-US" sz="1600" dirty="0" err="1">
                <a:latin typeface="Bernina Sans" pitchFamily="50" charset="0"/>
              </a:rPr>
              <a:t>environment:jx-staging</a:t>
            </a:r>
            <a:r>
              <a:rPr lang="en-US" sz="1600" dirty="0">
                <a:latin typeface="Bernina Sans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40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Write Load Test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01_Write_Load_Test_Script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Request Attributes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02_Define_Request_Attributes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03_Define_Performance_Signature</a:t>
            </a:r>
          </a:p>
        </p:txBody>
      </p:sp>
    </p:spTree>
    <p:extLst>
      <p:ext uri="{BB962C8B-B14F-4D97-AF65-F5344CB8AC3E}">
        <p14:creationId xmlns:p14="http://schemas.microsoft.com/office/powerpoint/2010/main" val="276739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Performance Signature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71609-68C4-4F1B-B4F8-E1185EB9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4267"/>
            <a:ext cx="5449711" cy="557373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FAA7BE4-9B57-4EAC-BD62-F74F93F84CDD}"/>
              </a:ext>
            </a:extLst>
          </p:cNvPr>
          <p:cNvSpPr/>
          <p:nvPr/>
        </p:nvSpPr>
        <p:spPr>
          <a:xfrm flipH="1">
            <a:off x="6095999" y="1670982"/>
            <a:ext cx="399525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(optional) global default limits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90766E8-64AF-4AF0-B21D-2FFD93CDD5D3}"/>
              </a:ext>
            </a:extLst>
          </p:cNvPr>
          <p:cNvSpPr/>
          <p:nvPr/>
        </p:nvSpPr>
        <p:spPr>
          <a:xfrm flipH="1">
            <a:off x="6082058" y="2276684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A list of timeseries to query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D78E2F-6359-44DF-8466-9322BF0D1F11}"/>
              </a:ext>
            </a:extLst>
          </p:cNvPr>
          <p:cNvSpPr/>
          <p:nvPr/>
        </p:nvSpPr>
        <p:spPr>
          <a:xfrm flipH="1">
            <a:off x="6096000" y="4499295"/>
            <a:ext cx="399525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Fails the build if limits are exceeded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6E87E3-7D49-48AA-AF82-91B97F3E456C}"/>
              </a:ext>
            </a:extLst>
          </p:cNvPr>
          <p:cNvSpPr/>
          <p:nvPr/>
        </p:nvSpPr>
        <p:spPr>
          <a:xfrm flipH="1">
            <a:off x="6082059" y="2932519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specify entities by tags or </a:t>
            </a:r>
            <a:r>
              <a:rPr lang="en-US" dirty="0" err="1"/>
              <a:t>entityIds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2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04_Define_Performance_Pipeline</a:t>
            </a:r>
          </a:p>
        </p:txBody>
      </p:sp>
    </p:spTree>
    <p:extLst>
      <p:ext uri="{BB962C8B-B14F-4D97-AF65-F5344CB8AC3E}">
        <p14:creationId xmlns:p14="http://schemas.microsoft.com/office/powerpoint/2010/main" val="21503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1B6-BF37-47C5-8C1A-26924748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- Continuous Performance as Self-Service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80EE-740A-47F5-9DB3-567E23A0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54985-BB65-459A-A756-F15B280B2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83BBBA-DE1D-477B-B805-9B5612227990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D5453-5E45-4A89-8365-BAA59085B111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DD8690-693B-40A5-AEAC-AD92F1B18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57B6CF-8369-4061-9514-9DDCE485D6B4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334805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E959E-CFB6-4301-9536-4E8D684A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8" y="1473259"/>
            <a:ext cx="6035040" cy="538474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Wrap your Load Tests within a Performance Signature Validation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0A975-1673-4A59-A4B1-A843D7D5DB7E}"/>
              </a:ext>
            </a:extLst>
          </p:cNvPr>
          <p:cNvSpPr/>
          <p:nvPr/>
        </p:nvSpPr>
        <p:spPr>
          <a:xfrm flipH="1">
            <a:off x="4890366" y="2143797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Start Pulling Dynatrace Data back into Jenkins under “</a:t>
            </a:r>
            <a:r>
              <a:rPr lang="en-US" dirty="0" err="1"/>
              <a:t>loadtest</a:t>
            </a:r>
            <a:r>
              <a:rPr lang="en-US" dirty="0"/>
              <a:t>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9C97B5-5232-4B42-A82A-562FC9B58F9C}"/>
              </a:ext>
            </a:extLst>
          </p:cNvPr>
          <p:cNvSpPr/>
          <p:nvPr/>
        </p:nvSpPr>
        <p:spPr>
          <a:xfrm flipH="1">
            <a:off x="4890366" y="3747114"/>
            <a:ext cx="501587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Run my load test, in this case a JMeter test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59B8BA-5A6E-4B18-B2D3-ADC3D71AB599}"/>
              </a:ext>
            </a:extLst>
          </p:cNvPr>
          <p:cNvSpPr/>
          <p:nvPr/>
        </p:nvSpPr>
        <p:spPr>
          <a:xfrm flipH="1">
            <a:off x="6964929" y="5640883"/>
            <a:ext cx="4528227" cy="10113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Validate the Performance Signature Definition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6A5D4-5442-4571-96C0-D48AF5759903}"/>
              </a:ext>
            </a:extLst>
          </p:cNvPr>
          <p:cNvSpPr/>
          <p:nvPr/>
        </p:nvSpPr>
        <p:spPr>
          <a:xfrm flipH="1">
            <a:off x="4890365" y="2893601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Push Info Event to these Entities at the end of the test</a:t>
            </a:r>
          </a:p>
        </p:txBody>
      </p:sp>
    </p:spTree>
    <p:extLst>
      <p:ext uri="{BB962C8B-B14F-4D97-AF65-F5344CB8AC3E}">
        <p14:creationId xmlns:p14="http://schemas.microsoft.com/office/powerpoint/2010/main" val="32391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Pull Data back to Jenkins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2915A-3285-4BA0-B018-DF5556C6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36" y="1455394"/>
            <a:ext cx="7067097" cy="493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AC7F4A-969F-41A1-BB83-DE2646B7E598}"/>
              </a:ext>
            </a:extLst>
          </p:cNvPr>
          <p:cNvSpPr/>
          <p:nvPr/>
        </p:nvSpPr>
        <p:spPr>
          <a:xfrm>
            <a:off x="1792921" y="4223407"/>
            <a:ext cx="6195812" cy="705432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D1204-E2E2-46AA-A447-EED3DCEA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83" y="2020696"/>
            <a:ext cx="4966707" cy="2025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96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Run Load Tests for Performance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05_Run_Performance_Tests</a:t>
            </a:r>
          </a:p>
        </p:txBody>
      </p:sp>
    </p:spTree>
    <p:extLst>
      <p:ext uri="{BB962C8B-B14F-4D97-AF65-F5344CB8AC3E}">
        <p14:creationId xmlns:p14="http://schemas.microsoft.com/office/powerpoint/2010/main" val="76850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3C70F-6462-4289-9A82-80EDEE40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2805"/>
            <a:ext cx="10202333" cy="51146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01F45E-C3D8-470C-B34D-85B5D5D4DECE}"/>
              </a:ext>
            </a:extLst>
          </p:cNvPr>
          <p:cNvSpPr/>
          <p:nvPr/>
        </p:nvSpPr>
        <p:spPr>
          <a:xfrm flipH="1">
            <a:off x="5518565" y="1832214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Performance Signature View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F4E48-D9E1-4AE9-8517-4A5225D14EE1}"/>
              </a:ext>
            </a:extLst>
          </p:cNvPr>
          <p:cNvSpPr/>
          <p:nvPr/>
        </p:nvSpPr>
        <p:spPr>
          <a:xfrm flipH="1">
            <a:off x="2096437" y="2766812"/>
            <a:ext cx="670377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0DE76B-80E6-498F-988A-2D46B9C4D656}"/>
              </a:ext>
            </a:extLst>
          </p:cNvPr>
          <p:cNvSpPr/>
          <p:nvPr/>
        </p:nvSpPr>
        <p:spPr>
          <a:xfrm flipH="1">
            <a:off x="3583868" y="2300680"/>
            <a:ext cx="502426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Reflects the testcase name from the Pipeline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D375E-6D30-4453-8E1E-DE5259409410}"/>
              </a:ext>
            </a:extLst>
          </p:cNvPr>
          <p:cNvSpPr/>
          <p:nvPr/>
        </p:nvSpPr>
        <p:spPr>
          <a:xfrm flipH="1">
            <a:off x="7655309" y="4210805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All metrics across builds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71EA6-D344-4596-9C33-E17B16F85F7B}"/>
              </a:ext>
            </a:extLst>
          </p:cNvPr>
          <p:cNvSpPr/>
          <p:nvPr/>
        </p:nvSpPr>
        <p:spPr>
          <a:xfrm>
            <a:off x="7811954" y="2809231"/>
            <a:ext cx="267608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Add/Remove charts</a:t>
            </a:r>
          </a:p>
        </p:txBody>
      </p:sp>
    </p:spTree>
    <p:extLst>
      <p:ext uri="{BB962C8B-B14F-4D97-AF65-F5344CB8AC3E}">
        <p14:creationId xmlns:p14="http://schemas.microsoft.com/office/powerpoint/2010/main" val="44515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1772DA-10E7-4F82-8C5E-263CD6BC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8508"/>
            <a:ext cx="10188000" cy="517519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E39A9B-770C-4772-9341-545D4DE3E6E3}"/>
              </a:ext>
            </a:extLst>
          </p:cNvPr>
          <p:cNvSpPr/>
          <p:nvPr/>
        </p:nvSpPr>
        <p:spPr>
          <a:xfrm flipH="1">
            <a:off x="4554566" y="1267338"/>
            <a:ext cx="4765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Performance Signature for a specific build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F41A9D-602A-47A4-9BD4-3D78C93E4274}"/>
              </a:ext>
            </a:extLst>
          </p:cNvPr>
          <p:cNvSpPr/>
          <p:nvPr/>
        </p:nvSpPr>
        <p:spPr>
          <a:xfrm flipH="1">
            <a:off x="7287436" y="2910323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Details on Threshold Violations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F489F-F490-448A-8CE1-AC555AF099F1}"/>
              </a:ext>
            </a:extLst>
          </p:cNvPr>
          <p:cNvSpPr/>
          <p:nvPr/>
        </p:nvSpPr>
        <p:spPr>
          <a:xfrm flipH="1">
            <a:off x="7594877" y="3552154"/>
            <a:ext cx="3758924" cy="1047549"/>
          </a:xfrm>
          <a:prstGeom prst="rightArrow">
            <a:avLst>
              <a:gd name="adj1" fmla="val 50000"/>
              <a:gd name="adj2" fmla="val 3158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Timeseries data for each metric for the duration of the load test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73C029-C7A3-4988-B7B0-652462265814}"/>
              </a:ext>
            </a:extLst>
          </p:cNvPr>
          <p:cNvSpPr/>
          <p:nvPr/>
        </p:nvSpPr>
        <p:spPr>
          <a:xfrm>
            <a:off x="5552485" y="2088830"/>
            <a:ext cx="408478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 Open Dynatrace for this timeframe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3DA601-F3D5-4706-A07A-C096A8D25D31}"/>
              </a:ext>
            </a:extLst>
          </p:cNvPr>
          <p:cNvSpPr/>
          <p:nvPr/>
        </p:nvSpPr>
        <p:spPr>
          <a:xfrm>
            <a:off x="1165801" y="5363710"/>
            <a:ext cx="3993160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Compare with previous build</a:t>
            </a:r>
          </a:p>
        </p:txBody>
      </p:sp>
    </p:spTree>
    <p:extLst>
      <p:ext uri="{BB962C8B-B14F-4D97-AF65-F5344CB8AC3E}">
        <p14:creationId xmlns:p14="http://schemas.microsoft.com/office/powerpoint/2010/main" val="193674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Analyze the Results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06_Compare_Tests_in_Dynatrace</a:t>
            </a:r>
          </a:p>
        </p:txBody>
      </p:sp>
    </p:spTree>
    <p:extLst>
      <p:ext uri="{BB962C8B-B14F-4D97-AF65-F5344CB8AC3E}">
        <p14:creationId xmlns:p14="http://schemas.microsoft.com/office/powerpoint/2010/main" val="388118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3E2C4-BF8F-4C4E-94B9-A8EFFF59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>
          <a:xfrm>
            <a:off x="966000" y="1610555"/>
            <a:ext cx="10260000" cy="52474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643CA5E-98D7-4DD3-9F11-83A4A265C77B}"/>
              </a:ext>
            </a:extLst>
          </p:cNvPr>
          <p:cNvSpPr/>
          <p:nvPr/>
        </p:nvSpPr>
        <p:spPr>
          <a:xfrm>
            <a:off x="5094524" y="1335970"/>
            <a:ext cx="4051227" cy="6632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Opened up the correct timeframe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4C2DC2-EB63-48F9-A2AB-1D34DDFC1EB6}"/>
              </a:ext>
            </a:extLst>
          </p:cNvPr>
          <p:cNvSpPr/>
          <p:nvPr/>
        </p:nvSpPr>
        <p:spPr>
          <a:xfrm flipH="1">
            <a:off x="6746264" y="3276806"/>
            <a:ext cx="3716323" cy="11232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Showing all requests in the complete environment by default</a:t>
            </a:r>
          </a:p>
        </p:txBody>
      </p:sp>
    </p:spTree>
    <p:extLst>
      <p:ext uri="{BB962C8B-B14F-4D97-AF65-F5344CB8AC3E}">
        <p14:creationId xmlns:p14="http://schemas.microsoft.com/office/powerpoint/2010/main" val="191385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651006-8AFC-4BAC-B498-A1B8D601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702230"/>
            <a:ext cx="10260000" cy="516397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D9A819-3C9B-4455-B4E0-2BBF3992A3DF}"/>
              </a:ext>
            </a:extLst>
          </p:cNvPr>
          <p:cNvSpPr/>
          <p:nvPr/>
        </p:nvSpPr>
        <p:spPr>
          <a:xfrm flipH="1">
            <a:off x="3265330" y="2426265"/>
            <a:ext cx="488239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filter on Load Testing requests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19F60-0580-4D73-B4B9-A773AEE67CC2}"/>
              </a:ext>
            </a:extLst>
          </p:cNvPr>
          <p:cNvSpPr/>
          <p:nvPr/>
        </p:nvSpPr>
        <p:spPr>
          <a:xfrm>
            <a:off x="481124" y="4131346"/>
            <a:ext cx="446993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Select the timeframe of a “good build”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707F77-1C8C-4A7E-A15D-A98550D74C7A}"/>
              </a:ext>
            </a:extLst>
          </p:cNvPr>
          <p:cNvSpPr/>
          <p:nvPr/>
        </p:nvSpPr>
        <p:spPr>
          <a:xfrm>
            <a:off x="5313494" y="3755888"/>
            <a:ext cx="4436378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now lets compare it with a “bad build”</a:t>
            </a:r>
          </a:p>
        </p:txBody>
      </p:sp>
    </p:spTree>
    <p:extLst>
      <p:ext uri="{BB962C8B-B14F-4D97-AF65-F5344CB8AC3E}">
        <p14:creationId xmlns:p14="http://schemas.microsoft.com/office/powerpoint/2010/main" val="29773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39A54-D51D-4BA2-872E-13FE20C2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526797"/>
            <a:ext cx="10260000" cy="53586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D37623-55ED-40B2-A375-44DB18A83B94}"/>
              </a:ext>
            </a:extLst>
          </p:cNvPr>
          <p:cNvSpPr/>
          <p:nvPr/>
        </p:nvSpPr>
        <p:spPr>
          <a:xfrm flipH="1">
            <a:off x="6367445" y="2056041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Select the timeframe of the “bad build”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A133B2-ED4F-4C09-B1B3-25FEC5FAE310}"/>
              </a:ext>
            </a:extLst>
          </p:cNvPr>
          <p:cNvSpPr/>
          <p:nvPr/>
        </p:nvSpPr>
        <p:spPr>
          <a:xfrm flipH="1">
            <a:off x="7304516" y="5992145"/>
            <a:ext cx="405048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Compare response time hotspots</a:t>
            </a:r>
          </a:p>
        </p:txBody>
      </p:sp>
    </p:spTree>
    <p:extLst>
      <p:ext uri="{BB962C8B-B14F-4D97-AF65-F5344CB8AC3E}">
        <p14:creationId xmlns:p14="http://schemas.microsoft.com/office/powerpoint/2010/main" val="363491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1B7F13-FF19-4F83-9EB2-A009908E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192096"/>
            <a:ext cx="10260000" cy="567113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3CAA9C-3CEF-4D11-B12E-4EEABFB96DFC}"/>
              </a:ext>
            </a:extLst>
          </p:cNvPr>
          <p:cNvSpPr/>
          <p:nvPr/>
        </p:nvSpPr>
        <p:spPr>
          <a:xfrm rot="21058534" flipH="1">
            <a:off x="7541702" y="1926495"/>
            <a:ext cx="4194496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Differences between these Builds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659E46-CB94-4A3B-9935-850FE40628C9}"/>
              </a:ext>
            </a:extLst>
          </p:cNvPr>
          <p:cNvSpPr/>
          <p:nvPr/>
        </p:nvSpPr>
        <p:spPr>
          <a:xfrm flipH="1">
            <a:off x="6409187" y="4755196"/>
            <a:ext cx="3808603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Execution Time Breakdown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5D867D-ACC4-48B4-87D4-E352F17B7ECA}"/>
              </a:ext>
            </a:extLst>
          </p:cNvPr>
          <p:cNvSpPr/>
          <p:nvPr/>
        </p:nvSpPr>
        <p:spPr>
          <a:xfrm flipH="1">
            <a:off x="2377909" y="6227297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Lets see the methods that contribute</a:t>
            </a:r>
          </a:p>
        </p:txBody>
      </p:sp>
    </p:spTree>
    <p:extLst>
      <p:ext uri="{BB962C8B-B14F-4D97-AF65-F5344CB8AC3E}">
        <p14:creationId xmlns:p14="http://schemas.microsoft.com/office/powerpoint/2010/main" val="3169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Write Load Test Script</a:t>
            </a:r>
          </a:p>
          <a:p>
            <a:pPr lvl="1"/>
            <a:r>
              <a:rPr lang="en-US" dirty="0"/>
              <a:t>Define Request Attributes in Dynatrace</a:t>
            </a:r>
          </a:p>
          <a:p>
            <a:pPr lvl="1"/>
            <a:r>
              <a:rPr lang="en-US" dirty="0"/>
              <a:t>Define Performance Signature</a:t>
            </a:r>
          </a:p>
          <a:p>
            <a:pPr lvl="1"/>
            <a:r>
              <a:rPr lang="en-US" dirty="0"/>
              <a:t>Define Performance Pipeline</a:t>
            </a:r>
          </a:p>
          <a:p>
            <a:pPr lvl="1"/>
            <a:r>
              <a:rPr lang="en-US" dirty="0"/>
              <a:t>Run Performance Tests</a:t>
            </a:r>
          </a:p>
          <a:p>
            <a:pPr lvl="1"/>
            <a:r>
              <a:rPr lang="en-US" dirty="0"/>
              <a:t>Compare Tests in Dynatrace</a:t>
            </a:r>
          </a:p>
          <a:p>
            <a:pPr lvl="1"/>
            <a:r>
              <a:rPr lang="en-US" dirty="0"/>
              <a:t>Retry Performance Test</a:t>
            </a:r>
          </a:p>
          <a:p>
            <a:r>
              <a:rPr lang="en-US" dirty="0"/>
              <a:t>Summary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85E1B-71D2-4C14-8DDA-E96BC9FF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3" y="-1034716"/>
            <a:ext cx="10479273" cy="92296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9CACD58-7E3D-41CC-A2E2-9387D72C139E}"/>
              </a:ext>
            </a:extLst>
          </p:cNvPr>
          <p:cNvSpPr/>
          <p:nvPr/>
        </p:nvSpPr>
        <p:spPr>
          <a:xfrm flipH="1">
            <a:off x="2787681" y="3501189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Method is sleep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542EC7-B3CD-4EE9-895E-ED4FBBA4D8B8}"/>
              </a:ext>
            </a:extLst>
          </p:cNvPr>
          <p:cNvSpPr/>
          <p:nvPr/>
        </p:nvSpPr>
        <p:spPr>
          <a:xfrm flipH="1">
            <a:off x="3842449" y="6077824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Executed by </a:t>
            </a:r>
            <a:r>
              <a:rPr lang="en-US" dirty="0" err="1"/>
              <a:t>addToCart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Retry Performance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07_Retry_Performance_Test</a:t>
            </a:r>
          </a:p>
        </p:txBody>
      </p:sp>
    </p:spTree>
    <p:extLst>
      <p:ext uri="{BB962C8B-B14F-4D97-AF65-F5344CB8AC3E}">
        <p14:creationId xmlns:p14="http://schemas.microsoft.com/office/powerpoint/2010/main" val="13056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  <a:r>
              <a:rPr lang="en-US" b="1" dirty="0"/>
              <a:t>Dynatrace Monitoring as a Service</a:t>
            </a:r>
          </a:p>
          <a:p>
            <a:r>
              <a:rPr lang="en-US" dirty="0"/>
              <a:t>JMeter scripts are already using Dynatrace </a:t>
            </a:r>
            <a:r>
              <a:rPr lang="en-US" b="1" dirty="0"/>
              <a:t>X-Dynatrace-Test </a:t>
            </a:r>
            <a:r>
              <a:rPr lang="en-US" dirty="0"/>
              <a:t>tags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Useful Links: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Follow</a:t>
            </a:r>
            <a:r>
              <a:rPr lang="en-US" dirty="0"/>
              <a:t> the steps to configure the Request Attributes as described here </a:t>
            </a:r>
            <a:r>
              <a:rPr lang="en-US" dirty="0">
                <a:hlinkClick r:id="rId2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– Jenkins Plugins to be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92F9A-03F1-4754-AF34-ACA91570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14512"/>
            <a:ext cx="11563350" cy="32289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F8AE46-38F6-4D64-ACDD-930472D56538}"/>
              </a:ext>
            </a:extLst>
          </p:cNvPr>
          <p:cNvSpPr/>
          <p:nvPr/>
        </p:nvSpPr>
        <p:spPr>
          <a:xfrm flipH="1">
            <a:off x="5276019" y="2959216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#1 Performance Signature: Dynatrace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0FB486-1DC2-4762-BDDD-A8F760FBB949}"/>
              </a:ext>
            </a:extLst>
          </p:cNvPr>
          <p:cNvSpPr/>
          <p:nvPr/>
        </p:nvSpPr>
        <p:spPr>
          <a:xfrm flipH="1">
            <a:off x="5276019" y="3900181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#2 Performance Signature: Viewer</a:t>
            </a:r>
          </a:p>
        </p:txBody>
      </p:sp>
    </p:spTree>
    <p:extLst>
      <p:ext uri="{BB962C8B-B14F-4D97-AF65-F5344CB8AC3E}">
        <p14:creationId xmlns:p14="http://schemas.microsoft.com/office/powerpoint/2010/main" val="3274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Testing Integration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748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Push Metrics, Pull Metrics, Tagging, Events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83762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Push Testing Metrics to Dynatrace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9A88A-1F8E-43F3-AA1E-868B0812F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2447" y="1327543"/>
            <a:ext cx="9736657" cy="53994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A1D7E7-6DA9-4AEB-A83E-9B6AA9367F1A}"/>
              </a:ext>
            </a:extLst>
          </p:cNvPr>
          <p:cNvSpPr/>
          <p:nvPr/>
        </p:nvSpPr>
        <p:spPr>
          <a:xfrm>
            <a:off x="729983" y="1718972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LT </a:t>
            </a:r>
            <a:r>
              <a:rPr lang="de-AT" sz="2000" dirty="0" err="1">
                <a:solidFill>
                  <a:srgbClr val="FFFFFF"/>
                </a:solidFill>
                <a:latin typeface="Bernina Sans" pitchFamily="50" charset="0"/>
              </a:rPr>
              <a:t>Metrics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7CE40-AA3E-4B9A-9E71-23016F9BB0E5}"/>
              </a:ext>
            </a:extLst>
          </p:cNvPr>
          <p:cNvSpPr/>
          <p:nvPr/>
        </p:nvSpPr>
        <p:spPr>
          <a:xfrm>
            <a:off x="3306470" y="1923899"/>
            <a:ext cx="3745922" cy="370880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EF3EA-4134-42E8-BED3-6BEC44AF9522}"/>
              </a:ext>
            </a:extLst>
          </p:cNvPr>
          <p:cNvSpPr/>
          <p:nvPr/>
        </p:nvSpPr>
        <p:spPr>
          <a:xfrm>
            <a:off x="7126160" y="1923900"/>
            <a:ext cx="3745922" cy="370880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A2806E-A596-42E1-A44F-40BBE8AA2C87}"/>
              </a:ext>
            </a:extLst>
          </p:cNvPr>
          <p:cNvSpPr/>
          <p:nvPr/>
        </p:nvSpPr>
        <p:spPr>
          <a:xfrm>
            <a:off x="4586557" y="5009702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Dynatrace Data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040C3BF-3A09-433E-995F-3FC08254DD6D}"/>
              </a:ext>
            </a:extLst>
          </p:cNvPr>
          <p:cNvSpPr txBox="1">
            <a:spLocks/>
          </p:cNvSpPr>
          <p:nvPr/>
        </p:nvSpPr>
        <p:spPr>
          <a:xfrm>
            <a:off x="1730057" y="6059523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</p:spTree>
    <p:extLst>
      <p:ext uri="{BB962C8B-B14F-4D97-AF65-F5344CB8AC3E}">
        <p14:creationId xmlns:p14="http://schemas.microsoft.com/office/powerpoint/2010/main" val="14801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Pass Test Script Context via Request Attributes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93BC0-8580-4D71-A52B-84D48947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372531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62DA0-D434-47A9-9F29-1A499C31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2" y="1988840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2A0C1D-EDE7-49F2-93E2-A9074F548449}"/>
              </a:ext>
            </a:extLst>
          </p:cNvPr>
          <p:cNvSpPr/>
          <p:nvPr/>
        </p:nvSpPr>
        <p:spPr>
          <a:xfrm rot="1666851">
            <a:off x="4326613" y="3314654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dirty="0">
                <a:solidFill>
                  <a:srgbClr val="FFFFFF"/>
                </a:solidFill>
                <a:latin typeface="Bernina Sans" pitchFamily="50" charset="0"/>
              </a:rPr>
              <a:t>Linked</a:t>
            </a: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E436F-6974-42BA-A418-D8290028D012}"/>
              </a:ext>
            </a:extLst>
          </p:cNvPr>
          <p:cNvSpPr txBox="1"/>
          <p:nvPr/>
        </p:nvSpPr>
        <p:spPr>
          <a:xfrm>
            <a:off x="487111" y="4944707"/>
            <a:ext cx="5308690" cy="184665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Bernina Sans Light" pitchFamily="50" charset="0"/>
              </a:rPr>
              <a:t>HTTP Headers passed from Testing Tool</a:t>
            </a:r>
          </a:p>
          <a:p>
            <a:r>
              <a:rPr lang="en-US" sz="1600" b="1" dirty="0">
                <a:latin typeface="Bernina Sans Light" pitchFamily="50" charset="0"/>
              </a:rPr>
              <a:t>X-Dynatrace-Test</a:t>
            </a:r>
            <a:r>
              <a:rPr lang="en-US" sz="1600" dirty="0">
                <a:latin typeface="Bernina Sans Light" pitchFamily="50" charset="0"/>
              </a:rPr>
              <a:t>: TSN=</a:t>
            </a:r>
            <a:r>
              <a:rPr lang="en-US" sz="1600" dirty="0" err="1">
                <a:latin typeface="Bernina Sans Light" pitchFamily="50" charset="0"/>
              </a:rPr>
              <a:t>Actions.Search;LTN</a:t>
            </a:r>
            <a:r>
              <a:rPr lang="en-US" sz="1600" dirty="0">
                <a:latin typeface="Bernina Sans Light" pitchFamily="50" charset="0"/>
              </a:rPr>
              <a:t>=</a:t>
            </a:r>
            <a:r>
              <a:rPr lang="en-US" sz="1600" dirty="0" err="1">
                <a:latin typeface="Bernina Sans Light" pitchFamily="50" charset="0"/>
              </a:rPr>
              <a:t>MyTest;VU</a:t>
            </a:r>
            <a:r>
              <a:rPr lang="en-US" sz="1600" dirty="0">
                <a:latin typeface="Bernina Sans Light" pitchFamily="50" charset="0"/>
              </a:rPr>
              <a:t>=xxx</a:t>
            </a:r>
          </a:p>
          <a:p>
            <a:endParaRPr lang="en-US" sz="1600" dirty="0">
              <a:latin typeface="Bernina Sans Light" pitchFamily="50" charset="0"/>
            </a:endParaRPr>
          </a:p>
          <a:p>
            <a:r>
              <a:rPr lang="en-US" sz="1600" u="sng" dirty="0">
                <a:latin typeface="Bernina Sans Light" pitchFamily="50" charset="0"/>
              </a:rPr>
              <a:t>Could theoretically be ANY HTTP Header</a:t>
            </a: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Testscript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MyTestScript</a:t>
            </a:r>
            <a:endParaRPr lang="en-US" sz="1600" dirty="0">
              <a:latin typeface="Bernina Sans Light" pitchFamily="50" charset="0"/>
            </a:endParaRP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Testname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Actions.Homeage</a:t>
            </a:r>
            <a:endParaRPr lang="en-US" sz="1600" dirty="0">
              <a:latin typeface="Bernina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Builds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29D9-0D62-4B31-95FF-F9DD413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0" y="1774863"/>
            <a:ext cx="7447440" cy="471801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514EA7-735B-4519-B90D-F899A8C17048}"/>
              </a:ext>
            </a:extLst>
          </p:cNvPr>
          <p:cNvSpPr/>
          <p:nvPr/>
        </p:nvSpPr>
        <p:spPr>
          <a:xfrm>
            <a:off x="3455159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0C9B2E"/>
                </a:solidFill>
                <a:latin typeface="Bernina Sans" pitchFamily="50" charset="0"/>
                <a:cs typeface="Arial"/>
              </a:rPr>
              <a:t>Load Test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5EE1E-529D-4797-B2B9-697E2C10D79C}"/>
              </a:ext>
            </a:extLst>
          </p:cNvPr>
          <p:cNvSpPr/>
          <p:nvPr/>
        </p:nvSpPr>
        <p:spPr>
          <a:xfrm>
            <a:off x="7010547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C00000"/>
                </a:solidFill>
                <a:latin typeface="Bernina Sans" pitchFamily="50" charset="0"/>
                <a:cs typeface="Arial"/>
              </a:rPr>
              <a:t>Load Test #2</a:t>
            </a:r>
          </a:p>
        </p:txBody>
      </p:sp>
    </p:spTree>
    <p:extLst>
      <p:ext uri="{BB962C8B-B14F-4D97-AF65-F5344CB8AC3E}">
        <p14:creationId xmlns:p14="http://schemas.microsoft.com/office/powerpoint/2010/main" val="42900504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customXml/itemProps2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820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BLACK SLIDES_2</vt:lpstr>
      <vt:lpstr>BLACK SLIDES_1</vt:lpstr>
      <vt:lpstr>WHITE SLIDES_1</vt:lpstr>
      <vt:lpstr>WHITE SLIDES_2</vt:lpstr>
      <vt:lpstr>Performance as a Self Service</vt:lpstr>
      <vt:lpstr>Based on - Continuous Performance as Self-Service</vt:lpstr>
      <vt:lpstr>Agenda</vt:lpstr>
      <vt:lpstr>Pre-Requisites</vt:lpstr>
      <vt:lpstr>Pre-Requisites – Jenkins Plugins to be Installed</vt:lpstr>
      <vt:lpstr>Load Testing Integration Use Cases</vt:lpstr>
      <vt:lpstr>Tool Integration: Push Testing Metrics to Dynatrace</vt:lpstr>
      <vt:lpstr>Tool Integration: Pass Test Script Context via Request Attributes</vt:lpstr>
      <vt:lpstr>Automate Analysis: Compare Builds</vt:lpstr>
      <vt:lpstr>Automate Analysis: Compare Hotspots</vt:lpstr>
      <vt:lpstr>Load Testing Integration CI Use Cases</vt:lpstr>
      <vt:lpstr>Jenkins and Dynatrace</vt:lpstr>
      <vt:lpstr>Ensure Proper Tagging &amp; Deployment Events</vt:lpstr>
      <vt:lpstr>Push Load Test Start/Stop Event to Dynatrace</vt:lpstr>
      <vt:lpstr>Lab: Write Load Test Script</vt:lpstr>
      <vt:lpstr>Lab: Define Request Attributes in Dynatrace</vt:lpstr>
      <vt:lpstr>Lab: Define Performance Signature</vt:lpstr>
      <vt:lpstr>Performance Signature Definition</vt:lpstr>
      <vt:lpstr>Lab: Define Performance Pipeline</vt:lpstr>
      <vt:lpstr>Wrap your Load Tests within a Performance Signature Validation</vt:lpstr>
      <vt:lpstr>Pull Data back to Jenkins</vt:lpstr>
      <vt:lpstr>Lab: Run Load Tests for Performance Validation</vt:lpstr>
      <vt:lpstr>Explore Results in Jenkins</vt:lpstr>
      <vt:lpstr>Explore Results in Jenkins</vt:lpstr>
      <vt:lpstr>Lab: Analyze the Results in Dynatrace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Lab: Retry Performance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32</cp:revision>
  <dcterms:created xsi:type="dcterms:W3CDTF">2018-10-23T15:52:40Z</dcterms:created>
  <dcterms:modified xsi:type="dcterms:W3CDTF">2018-11-02T07:28:49Z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