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53" r:id="rId2"/>
    <p:sldId id="374" r:id="rId3"/>
    <p:sldId id="381" r:id="rId4"/>
    <p:sldId id="394" r:id="rId5"/>
    <p:sldId id="393" r:id="rId6"/>
    <p:sldId id="378" r:id="rId7"/>
    <p:sldId id="396" r:id="rId8"/>
    <p:sldId id="382" r:id="rId9"/>
    <p:sldId id="400" r:id="rId10"/>
    <p:sldId id="398" r:id="rId11"/>
    <p:sldId id="380" r:id="rId12"/>
    <p:sldId id="395" r:id="rId13"/>
    <p:sldId id="377" r:id="rId14"/>
    <p:sldId id="383" r:id="rId15"/>
    <p:sldId id="375" r:id="rId16"/>
    <p:sldId id="376" r:id="rId17"/>
    <p:sldId id="385" r:id="rId18"/>
    <p:sldId id="386" r:id="rId19"/>
    <p:sldId id="387" r:id="rId20"/>
    <p:sldId id="388" r:id="rId21"/>
    <p:sldId id="401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3E7A441E-BF9C-AE41-A616-801E0F19F6D9}">
          <p14:sldIdLst>
            <p14:sldId id="353"/>
            <p14:sldId id="374"/>
            <p14:sldId id="381"/>
            <p14:sldId id="394"/>
            <p14:sldId id="393"/>
            <p14:sldId id="378"/>
            <p14:sldId id="396"/>
            <p14:sldId id="382"/>
            <p14:sldId id="400"/>
            <p14:sldId id="398"/>
            <p14:sldId id="380"/>
            <p14:sldId id="395"/>
            <p14:sldId id="377"/>
            <p14:sldId id="383"/>
            <p14:sldId id="375"/>
            <p14:sldId id="376"/>
            <p14:sldId id="385"/>
            <p14:sldId id="386"/>
            <p14:sldId id="387"/>
            <p14:sldId id="388"/>
            <p14:sldId id="40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uer, Johannes" initials="BJ" lastIdx="2" clrIdx="0">
    <p:extLst>
      <p:ext uri="{19B8F6BF-5375-455C-9EA6-DF929625EA0E}">
        <p15:presenceInfo xmlns:p15="http://schemas.microsoft.com/office/powerpoint/2012/main" userId="S-1-5-21-1248024348-3599049643-1007755405-27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665"/>
    <a:srgbClr val="254256"/>
    <a:srgbClr val="008CDB"/>
    <a:srgbClr val="1496FF"/>
    <a:srgbClr val="84CDF0"/>
    <a:srgbClr val="1A1A1A"/>
    <a:srgbClr val="474747"/>
    <a:srgbClr val="006BBA"/>
    <a:srgbClr val="72BE28"/>
    <a:srgbClr val="6F2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C3F09-02D8-48E7-ABEE-AE3CEED2A318}" v="1" dt="2018-09-10T18:35:20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3" autoAdjust="0"/>
  </p:normalViewPr>
  <p:slideViewPr>
    <p:cSldViewPr snapToGrid="0">
      <p:cViewPr varScale="1">
        <p:scale>
          <a:sx n="83" d="100"/>
          <a:sy n="83" d="100"/>
        </p:scale>
        <p:origin x="-110" y="37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1284-B90E-0146-9F8E-2411E8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4A37-E2D2-4D4C-AAC6-25188AD91CB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ACE4-7964-6E4C-9580-3739B6BD2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Goal of this workshop is to break up a monolithic application – in our case the ticketmonster, a JBOSS application from our partner Red Hat – into microservices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acm-workshop@ruxitlabs.com</a:t>
            </a:r>
          </a:p>
          <a:p>
            <a:r>
              <a:rPr lang="de-DE" dirty="0"/>
              <a:t>Dynatrace1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put proxy in front of monolith to enable real user monitoring</a:t>
            </a:r>
          </a:p>
          <a:p>
            <a:r>
              <a:rPr lang="de-AT" b="1"/>
              <a:t>ATTENTION</a:t>
            </a:r>
            <a:r>
              <a:rPr lang="de-AT"/>
              <a:t>: disable Real-user monitoring in Dynatrace for monolith, otherwise the proxy won‘t enable real-user monitoring</a:t>
            </a:r>
            <a:endParaRPr lang="en-US"/>
          </a:p>
          <a:p>
            <a:r>
              <a:rPr lang="de-AT"/>
              <a:t>How to: disable it for processgroup JBoss standalone wildfly ticket-monster-mysql-*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DACE4-7964-6E4C-9580-3739B6BD2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6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68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6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1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890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7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9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2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1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70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78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614-66A0-5640-9A1C-62A903B39E3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3AF2-D487-D649-9C25-D913464B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0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58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06" r:id="rId2"/>
    <p:sldLayoutId id="2147483807" r:id="rId3"/>
    <p:sldLayoutId id="2147483809" r:id="rId4"/>
    <p:sldLayoutId id="2147483808" r:id="rId5"/>
    <p:sldLayoutId id="2147483680" r:id="rId6"/>
    <p:sldLayoutId id="2147483797" r:id="rId7"/>
    <p:sldLayoutId id="2147483732" r:id="rId8"/>
    <p:sldLayoutId id="2147483804" r:id="rId9"/>
    <p:sldLayoutId id="2147483796" r:id="rId10"/>
    <p:sldLayoutId id="2147483805" r:id="rId11"/>
    <p:sldLayoutId id="2147483799" r:id="rId12"/>
    <p:sldLayoutId id="2147483758" r:id="rId13"/>
    <p:sldLayoutId id="2147483787" r:id="rId14"/>
    <p:sldLayoutId id="2147483767" r:id="rId15"/>
    <p:sldLayoutId id="2147483798" r:id="rId16"/>
    <p:sldLayoutId id="2147483800" r:id="rId17"/>
    <p:sldLayoutId id="2147483801" r:id="rId18"/>
    <p:sldLayoutId id="2147483802" r:id="rId19"/>
    <p:sldLayoutId id="2147483803" r:id="rId20"/>
    <p:sldLayoutId id="2147483752" r:id="rId21"/>
    <p:sldLayoutId id="2147483757" r:id="rId22"/>
    <p:sldLayoutId id="2147483795" r:id="rId23"/>
    <p:sldLayoutId id="2147483754" r:id="rId24"/>
    <p:sldLayoutId id="2147483755" r:id="rId25"/>
    <p:sldLayoutId id="2147483791" r:id="rId26"/>
    <p:sldLayoutId id="2147483756" r:id="rId27"/>
    <p:sldLayoutId id="2147483810" r:id="rId2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hift.org/latest/cli_reference/get_started_cli.html#installing-the-c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nbt24337.live.dynatrace.com/" TargetMode="External"/><Relationship Id="rId4" Type="http://schemas.openxmlformats.org/officeDocument/2006/relationships/hyperlink" Target="https://18.207.174.41.xip.io:8443/console/ws-XX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ginx.com/blog/building-microservices-using-an-api-gateway/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ynatrace-innovationlab/monolith-to-microservices-ws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 Module - Monolith to Microservices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7EE7-E59B-4C1B-918A-8F11B15B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</a:t>
            </a:r>
            <a:r>
              <a:rPr lang="de-DE" b="1" dirty="0" err="1"/>
              <a:t>Prerequisites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E5EB-5309-48FE-A084-A365A99091F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: </a:t>
            </a:r>
          </a:p>
          <a:p>
            <a:pPr lvl="1"/>
            <a:r>
              <a:rPr lang="de-AT" dirty="0">
                <a:hlinkClick r:id="rId3"/>
              </a:rPr>
              <a:t>O</a:t>
            </a:r>
            <a:r>
              <a:rPr lang="en-US" dirty="0" err="1">
                <a:hlinkClick r:id="rId3"/>
              </a:rPr>
              <a:t>penShift</a:t>
            </a:r>
            <a:r>
              <a:rPr lang="en-US" dirty="0">
                <a:hlinkClick r:id="rId3"/>
              </a:rPr>
              <a:t> CLI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Our OpenShift cluster: </a:t>
            </a:r>
            <a:r>
              <a:rPr lang="en-US" dirty="0">
                <a:highlight>
                  <a:srgbClr val="FFFF00"/>
                </a:highlight>
                <a:hlinkClick r:id="rId4"/>
              </a:rPr>
              <a:t>https://18.207.174.41.xip.io:8443/console/ws-XX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(XX… your assigned number)</a:t>
            </a:r>
          </a:p>
          <a:p>
            <a:pPr marL="0" indent="0">
              <a:buNone/>
            </a:pPr>
            <a:r>
              <a:rPr lang="en-US" dirty="0"/>
              <a:t>	- </a:t>
            </a:r>
            <a:br>
              <a:rPr lang="en-US" dirty="0"/>
            </a:br>
            <a:r>
              <a:rPr lang="en-US" dirty="0"/>
              <a:t>Our Dynatrace tenant: 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https://nbt24337.live.dynatrace.com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- Management zones, to handle the different users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95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Lab: Lift-and-shift </a:t>
            </a:r>
            <a:r>
              <a:rPr lang="en-US" b="1" dirty="0" err="1"/>
              <a:t>TicketMonster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Create a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Push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Bind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1_Lift-and-Shift_TicketMonster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en-US" dirty="0"/>
              <a:t>Familiarization with OpenShift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14" name="Chevron 78">
            <a:extLst>
              <a:ext uri="{FF2B5EF4-FFF2-40B4-BE49-F238E27FC236}">
                <a16:creationId xmlns:a16="http://schemas.microsoft.com/office/drawing/2014/main" id="{3BC3EAD5-0E92-4E9C-A25F-E25DFD22B051}"/>
              </a:ext>
            </a:extLst>
          </p:cNvPr>
          <p:cNvSpPr/>
          <p:nvPr/>
        </p:nvSpPr>
        <p:spPr>
          <a:xfrm>
            <a:off x="7546574" y="2010087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2">
            <a:extLst>
              <a:ext uri="{FF2B5EF4-FFF2-40B4-BE49-F238E27FC236}">
                <a16:creationId xmlns:a16="http://schemas.microsoft.com/office/drawing/2014/main" id="{80D8DCF8-ACF9-450C-AD23-464BF98C9B9A}"/>
              </a:ext>
            </a:extLst>
          </p:cNvPr>
          <p:cNvSpPr/>
          <p:nvPr/>
        </p:nvSpPr>
        <p:spPr>
          <a:xfrm>
            <a:off x="6921684" y="1732529"/>
            <a:ext cx="202949" cy="2004445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C49932-6AB4-4FC1-9B35-0B8E5A391FD3}"/>
              </a:ext>
            </a:extLst>
          </p:cNvPr>
          <p:cNvSpPr txBox="1"/>
          <p:nvPr/>
        </p:nvSpPr>
        <p:spPr>
          <a:xfrm>
            <a:off x="8037238" y="2449219"/>
            <a:ext cx="149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ticketmonster</a:t>
            </a:r>
            <a:r>
              <a:rPr lang="en-US" sz="1600" dirty="0">
                <a:solidFill>
                  <a:schemeClr val="bg1"/>
                </a:solidFill>
              </a:rPr>
              <a:t>-monolith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7925A8-53A7-4DD0-9120-D0E24AB559A8}"/>
              </a:ext>
            </a:extLst>
          </p:cNvPr>
          <p:cNvCxnSpPr>
            <a:cxnSpLocks/>
          </p:cNvCxnSpPr>
          <p:nvPr/>
        </p:nvCxnSpPr>
        <p:spPr>
          <a:xfrm>
            <a:off x="6495191" y="3074195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3F2400-F0A3-4770-AB17-329911A2F87A}"/>
              </a:ext>
            </a:extLst>
          </p:cNvPr>
          <p:cNvCxnSpPr>
            <a:cxnSpLocks/>
          </p:cNvCxnSpPr>
          <p:nvPr/>
        </p:nvCxnSpPr>
        <p:spPr>
          <a:xfrm>
            <a:off x="6495191" y="2734751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9B5675-E87F-4952-B69D-975A55004C1C}"/>
              </a:ext>
            </a:extLst>
          </p:cNvPr>
          <p:cNvCxnSpPr>
            <a:cxnSpLocks/>
          </p:cNvCxnSpPr>
          <p:nvPr/>
        </p:nvCxnSpPr>
        <p:spPr>
          <a:xfrm>
            <a:off x="6495191" y="2424206"/>
            <a:ext cx="8529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8DF788-A152-422D-B1DA-5A4FC6FFFA66}"/>
              </a:ext>
            </a:extLst>
          </p:cNvPr>
          <p:cNvCxnSpPr>
            <a:cxnSpLocks/>
          </p:cNvCxnSpPr>
          <p:nvPr/>
        </p:nvCxnSpPr>
        <p:spPr>
          <a:xfrm>
            <a:off x="9698136" y="2734751"/>
            <a:ext cx="66506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hevron 68">
            <a:extLst>
              <a:ext uri="{FF2B5EF4-FFF2-40B4-BE49-F238E27FC236}">
                <a16:creationId xmlns:a16="http://schemas.microsoft.com/office/drawing/2014/main" id="{BB69483F-B279-4D12-BDB5-5468C5C17E1A}"/>
              </a:ext>
            </a:extLst>
          </p:cNvPr>
          <p:cNvSpPr/>
          <p:nvPr/>
        </p:nvSpPr>
        <p:spPr>
          <a:xfrm>
            <a:off x="7539643" y="200589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hevron 67">
            <a:extLst>
              <a:ext uri="{FF2B5EF4-FFF2-40B4-BE49-F238E27FC236}">
                <a16:creationId xmlns:a16="http://schemas.microsoft.com/office/drawing/2014/main" id="{91841BB3-E173-468E-B3F4-F3622E3E6363}"/>
              </a:ext>
            </a:extLst>
          </p:cNvPr>
          <p:cNvSpPr/>
          <p:nvPr/>
        </p:nvSpPr>
        <p:spPr>
          <a:xfrm>
            <a:off x="7539643" y="2734752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C8DE2-DD37-4C91-9970-687A619CDDC6}"/>
              </a:ext>
            </a:extLst>
          </p:cNvPr>
          <p:cNvSpPr txBox="1"/>
          <p:nvPr/>
        </p:nvSpPr>
        <p:spPr>
          <a:xfrm rot="16200000">
            <a:off x="7511429" y="2225781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A60675-0CFA-4660-86F4-527EB9A20C79}"/>
              </a:ext>
            </a:extLst>
          </p:cNvPr>
          <p:cNvSpPr txBox="1"/>
          <p:nvPr/>
        </p:nvSpPr>
        <p:spPr>
          <a:xfrm rot="16200000">
            <a:off x="7511429" y="2955171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20192929-9146-4062-9C4E-435AA48EBBE8}"/>
              </a:ext>
            </a:extLst>
          </p:cNvPr>
          <p:cNvSpPr/>
          <p:nvPr/>
        </p:nvSpPr>
        <p:spPr>
          <a:xfrm>
            <a:off x="10574018" y="2249167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653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0F2-7307-4438-8FEA-444E381E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 the UI from the Monolith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486-CC19-4F01-9A6E-0DC559541F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971809" cy="4575175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A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application</a:t>
            </a:r>
            <a:r>
              <a:rPr lang="de-DE"/>
              <a:t> </a:t>
            </a:r>
            <a:r>
              <a:rPr lang="de-DE" err="1"/>
              <a:t>consolidating</a:t>
            </a:r>
            <a:r>
              <a:rPr lang="de-DE"/>
              <a:t> all </a:t>
            </a:r>
            <a:r>
              <a:rPr lang="de-DE" err="1"/>
              <a:t>client</a:t>
            </a:r>
            <a:r>
              <a:rPr lang="de-DE"/>
              <a:t> </a:t>
            </a:r>
            <a:r>
              <a:rPr lang="de-DE" err="1"/>
              <a:t>interactions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monolith</a:t>
            </a:r>
            <a:r>
              <a:rPr lang="de-DE"/>
              <a:t>:</a:t>
            </a:r>
          </a:p>
          <a:p>
            <a:r>
              <a:rPr lang="en-US"/>
              <a:t>Application uses the services provided by the monolith and compose them together</a:t>
            </a:r>
          </a:p>
          <a:p>
            <a:pPr lvl="1"/>
            <a:r>
              <a:rPr lang="en-US"/>
              <a:t>(Use an </a:t>
            </a:r>
            <a:r>
              <a:rPr lang="en-US">
                <a:hlinkClick r:id="rId2"/>
              </a:rPr>
              <a:t>API gateway</a:t>
            </a:r>
            <a:r>
              <a:rPr lang="en-US"/>
              <a:t> or service mesh when application needs to invoke calls to several microservices, topic of separate workshop)</a:t>
            </a:r>
          </a:p>
          <a:p>
            <a:r>
              <a:rPr lang="en-US"/>
              <a:t>Works as proxy where the UI pages of different components are invoked to show the interface</a:t>
            </a:r>
            <a:endParaRPr lang="de-DE"/>
          </a:p>
          <a:p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51380-5888-4E6F-9F56-3CC625D1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34" y="2135263"/>
            <a:ext cx="4427414" cy="32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8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Lab: Extract the UI from the Monolith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6845" cy="4575175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Rename</a:t>
            </a:r>
            <a:r>
              <a:rPr lang="de-DE" dirty="0"/>
              <a:t> ‘</a:t>
            </a:r>
            <a:r>
              <a:rPr lang="de-DE" dirty="0" err="1"/>
              <a:t>monolith</a:t>
            </a:r>
            <a:r>
              <a:rPr lang="de-DE" dirty="0"/>
              <a:t>‘ </a:t>
            </a:r>
            <a:r>
              <a:rPr lang="de-DE" dirty="0" err="1"/>
              <a:t>to</a:t>
            </a:r>
            <a:r>
              <a:rPr lang="de-DE" dirty="0"/>
              <a:t> ‘backend‘</a:t>
            </a:r>
          </a:p>
          <a:p>
            <a:pPr marL="800100" lvl="1" indent="-342900">
              <a:buAutoNum type="arabicParenBoth"/>
            </a:pPr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tm</a:t>
            </a:r>
            <a:r>
              <a:rPr lang="de-DE" dirty="0"/>
              <a:t>-</a:t>
            </a:r>
            <a:r>
              <a:rPr lang="de-DE" dirty="0" err="1"/>
              <a:t>ui</a:t>
            </a:r>
            <a:r>
              <a:rPr lang="de-DE" dirty="0"/>
              <a:t>-vi</a:t>
            </a:r>
          </a:p>
          <a:p>
            <a:pPr marL="800100" lvl="1" indent="-342900">
              <a:buAutoNum type="arabicParenBoth"/>
            </a:pPr>
            <a:r>
              <a:rPr lang="de-DE" dirty="0"/>
              <a:t>Check Proxy and </a:t>
            </a:r>
            <a:r>
              <a:rPr lang="de-DE" dirty="0" err="1"/>
              <a:t>ReverseProxy</a:t>
            </a:r>
            <a:r>
              <a:rPr lang="de-DE" dirty="0"/>
              <a:t> </a:t>
            </a:r>
          </a:p>
          <a:p>
            <a:pPr marL="800100" lvl="1" indent="-342900">
              <a:buAutoNum type="arabicParenBoth"/>
            </a:pPr>
            <a:r>
              <a:rPr lang="de-DE" dirty="0"/>
              <a:t>Push </a:t>
            </a:r>
            <a:r>
              <a:rPr lang="de-DE" dirty="0" err="1"/>
              <a:t>new</a:t>
            </a:r>
            <a:r>
              <a:rPr lang="de-DE" dirty="0"/>
              <a:t> UI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</a:t>
            </a:r>
            <a:r>
              <a:rPr lang="en-US" dirty="0"/>
              <a:t>2_Extract_UI_From_Monolith</a:t>
            </a: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Microservice</a:t>
            </a:r>
          </a:p>
        </p:txBody>
      </p:sp>
      <p:sp>
        <p:nvSpPr>
          <p:cNvPr id="15" name="Chevron 78">
            <a:extLst>
              <a:ext uri="{FF2B5EF4-FFF2-40B4-BE49-F238E27FC236}">
                <a16:creationId xmlns:a16="http://schemas.microsoft.com/office/drawing/2014/main" id="{9F01802B-027B-406D-B33D-E5F6332269FD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7B79404E-D812-4526-AB9E-79F427B7149F}"/>
              </a:ext>
            </a:extLst>
          </p:cNvPr>
          <p:cNvSpPr/>
          <p:nvPr/>
        </p:nvSpPr>
        <p:spPr>
          <a:xfrm>
            <a:off x="5603321" y="2718307"/>
            <a:ext cx="254214" cy="1905370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06540-1F31-47C4-993F-E421DAB4352C}"/>
              </a:ext>
            </a:extLst>
          </p:cNvPr>
          <p:cNvSpPr/>
          <p:nvPr/>
        </p:nvSpPr>
        <p:spPr>
          <a:xfrm rot="16200000">
            <a:off x="6353349" y="2610062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464D3-3623-4919-96AF-286E3699CC1E}"/>
              </a:ext>
            </a:extLst>
          </p:cNvPr>
          <p:cNvSpPr txBox="1"/>
          <p:nvPr/>
        </p:nvSpPr>
        <p:spPr>
          <a:xfrm>
            <a:off x="5936760" y="3064747"/>
            <a:ext cx="154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CD41AA-8F21-46BA-8397-6A7B54587898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32E4C3-0138-431A-A28D-CA6CA5B307C4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B5D355-8B41-42D9-972E-E626DA784B77}"/>
              </a:ext>
            </a:extLst>
          </p:cNvPr>
          <p:cNvCxnSpPr>
            <a:cxnSpLocks/>
          </p:cNvCxnSpPr>
          <p:nvPr/>
        </p:nvCxnSpPr>
        <p:spPr>
          <a:xfrm>
            <a:off x="5239319" y="4065525"/>
            <a:ext cx="280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888E4-4C5A-48A7-9FB7-71154647F007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hevron 68">
            <a:extLst>
              <a:ext uri="{FF2B5EF4-FFF2-40B4-BE49-F238E27FC236}">
                <a16:creationId xmlns:a16="http://schemas.microsoft.com/office/drawing/2014/main" id="{002CFFB5-EB17-4B78-A172-E683E886451F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hevron 67">
            <a:extLst>
              <a:ext uri="{FF2B5EF4-FFF2-40B4-BE49-F238E27FC236}">
                <a16:creationId xmlns:a16="http://schemas.microsoft.com/office/drawing/2014/main" id="{F2B5DEE9-8516-4E5C-BE34-564583C8BF79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9ED37-FBB3-4F2D-B05B-068E6E584EDA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46622B-17BF-4B3E-B1BF-37CC7D250339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4AD38-FC71-4A99-94E2-CB9AF978DF9C}"/>
              </a:ext>
            </a:extLst>
          </p:cNvPr>
          <p:cNvCxnSpPr>
            <a:cxnSpLocks/>
          </p:cNvCxnSpPr>
          <p:nvPr/>
        </p:nvCxnSpPr>
        <p:spPr>
          <a:xfrm>
            <a:off x="5239319" y="3372901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239467D2-C7C4-431E-89F5-3FC3A4384D54}"/>
              </a:ext>
            </a:extLst>
          </p:cNvPr>
          <p:cNvSpPr/>
          <p:nvPr/>
        </p:nvSpPr>
        <p:spPr>
          <a:xfrm>
            <a:off x="10642598" y="3233630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771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0B9C78A-EE68-4B3B-B82D-CD7C6672C6A8}"/>
              </a:ext>
            </a:extLst>
          </p:cNvPr>
          <p:cNvSpPr/>
          <p:nvPr/>
        </p:nvSpPr>
        <p:spPr>
          <a:xfrm rot="16200000">
            <a:off x="6498155" y="2463125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Lab: Generate Load on the new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6845" cy="4575175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Run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15 </a:t>
            </a:r>
            <a:r>
              <a:rPr lang="de-DE" dirty="0" err="1"/>
              <a:t>user</a:t>
            </a:r>
            <a:r>
              <a:rPr lang="de-DE" dirty="0"/>
              <a:t>/</a:t>
            </a:r>
            <a:r>
              <a:rPr lang="de-DE" dirty="0" err="1"/>
              <a:t>minute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</a:t>
            </a:r>
            <a:r>
              <a:rPr lang="en-US" dirty="0"/>
              <a:t>3_Generate_Load_on_UI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de-DE" dirty="0" err="1"/>
              <a:t>Scalability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Microservice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ED9D4E-9A66-4FAB-9A0D-5C83449F436F}"/>
              </a:ext>
            </a:extLst>
          </p:cNvPr>
          <p:cNvCxnSpPr>
            <a:cxnSpLocks/>
          </p:cNvCxnSpPr>
          <p:nvPr/>
        </p:nvCxnSpPr>
        <p:spPr>
          <a:xfrm flipV="1">
            <a:off x="7733517" y="2624063"/>
            <a:ext cx="0" cy="3204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39F0A7-5082-469F-8F5F-FDA2702C50FF}"/>
              </a:ext>
            </a:extLst>
          </p:cNvPr>
          <p:cNvSpPr txBox="1"/>
          <p:nvPr/>
        </p:nvSpPr>
        <p:spPr>
          <a:xfrm>
            <a:off x="7856442" y="2600950"/>
            <a:ext cx="437180" cy="336062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DE" b="1" dirty="0">
                <a:solidFill>
                  <a:srgbClr val="00B050"/>
                </a:solidFill>
                <a:latin typeface="Calibri Light" charset="0"/>
                <a:ea typeface="Calibri Light" charset="0"/>
                <a:cs typeface="Calibri Light" charset="0"/>
              </a:rPr>
              <a:t>++</a:t>
            </a:r>
            <a:endParaRPr lang="de-AT" b="1" dirty="0">
              <a:solidFill>
                <a:srgbClr val="00B05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Chevron 78">
            <a:extLst>
              <a:ext uri="{FF2B5EF4-FFF2-40B4-BE49-F238E27FC236}">
                <a16:creationId xmlns:a16="http://schemas.microsoft.com/office/drawing/2014/main" id="{4AB89393-675C-49C4-8695-39CAAF222665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2">
            <a:extLst>
              <a:ext uri="{FF2B5EF4-FFF2-40B4-BE49-F238E27FC236}">
                <a16:creationId xmlns:a16="http://schemas.microsoft.com/office/drawing/2014/main" id="{A1DFDE01-7590-4CCA-B18C-61D3D2371F93}"/>
              </a:ext>
            </a:extLst>
          </p:cNvPr>
          <p:cNvSpPr/>
          <p:nvPr/>
        </p:nvSpPr>
        <p:spPr>
          <a:xfrm>
            <a:off x="5603321" y="2718307"/>
            <a:ext cx="254214" cy="1905370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8B8B0-9637-4EEF-B231-DF9F20B3C3D9}"/>
              </a:ext>
            </a:extLst>
          </p:cNvPr>
          <p:cNvSpPr/>
          <p:nvPr/>
        </p:nvSpPr>
        <p:spPr>
          <a:xfrm rot="16200000">
            <a:off x="6352563" y="2606380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CAF28B-3A4C-4E79-9FB3-474549FE1A0D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35B7BB-CF9B-42B0-86BD-4AA9B312B9B8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D5C8B-F36E-4E20-8880-603059426624}"/>
              </a:ext>
            </a:extLst>
          </p:cNvPr>
          <p:cNvCxnSpPr>
            <a:cxnSpLocks/>
          </p:cNvCxnSpPr>
          <p:nvPr/>
        </p:nvCxnSpPr>
        <p:spPr>
          <a:xfrm>
            <a:off x="5239319" y="4065525"/>
            <a:ext cx="280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1C6A35-04DE-4F8D-8602-914B256E894F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hevron 68">
            <a:extLst>
              <a:ext uri="{FF2B5EF4-FFF2-40B4-BE49-F238E27FC236}">
                <a16:creationId xmlns:a16="http://schemas.microsoft.com/office/drawing/2014/main" id="{4E642181-925B-414B-BB76-7C3A473D5D0F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Chevron 67">
            <a:extLst>
              <a:ext uri="{FF2B5EF4-FFF2-40B4-BE49-F238E27FC236}">
                <a16:creationId xmlns:a16="http://schemas.microsoft.com/office/drawing/2014/main" id="{2721F0AB-5DA0-4F65-A51A-67C20DA7DE3E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2CB0DD-A522-4D82-8A63-AFC77F5E2625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16C56D-7B9B-4D48-B49D-DF2B2D520EE0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5AD9F104-FC14-4729-8785-8FB4EC5D9C66}"/>
              </a:ext>
            </a:extLst>
          </p:cNvPr>
          <p:cNvSpPr/>
          <p:nvPr/>
        </p:nvSpPr>
        <p:spPr>
          <a:xfrm>
            <a:off x="10667356" y="3294382"/>
            <a:ext cx="1084193" cy="828173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/>
              <a:t>mysql</a:t>
            </a:r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831B60-8F0B-4769-9B08-EAC504F33CAA}"/>
              </a:ext>
            </a:extLst>
          </p:cNvPr>
          <p:cNvCxnSpPr>
            <a:cxnSpLocks/>
          </p:cNvCxnSpPr>
          <p:nvPr/>
        </p:nvCxnSpPr>
        <p:spPr>
          <a:xfrm>
            <a:off x="5239319" y="3451728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2AAB49-1CA8-414F-8E3F-9FC7635D3A97}"/>
              </a:ext>
            </a:extLst>
          </p:cNvPr>
          <p:cNvCxnSpPr>
            <a:cxnSpLocks/>
          </p:cNvCxnSpPr>
          <p:nvPr/>
        </p:nvCxnSpPr>
        <p:spPr>
          <a:xfrm>
            <a:off x="5239319" y="3289025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19D3A1-2BC7-4744-8BD9-047909A6F7B8}"/>
              </a:ext>
            </a:extLst>
          </p:cNvPr>
          <p:cNvCxnSpPr>
            <a:cxnSpLocks/>
          </p:cNvCxnSpPr>
          <p:nvPr/>
        </p:nvCxnSpPr>
        <p:spPr>
          <a:xfrm>
            <a:off x="5239319" y="3099960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322598-AABB-48F7-ACE5-240E5FE0E485}"/>
              </a:ext>
            </a:extLst>
          </p:cNvPr>
          <p:cNvSpPr txBox="1"/>
          <p:nvPr/>
        </p:nvSpPr>
        <p:spPr>
          <a:xfrm>
            <a:off x="5936760" y="3064747"/>
            <a:ext cx="154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4D87776A-83D4-48DE-8142-1D514FB9C584}"/>
              </a:ext>
            </a:extLst>
          </p:cNvPr>
          <p:cNvSpPr/>
          <p:nvPr/>
        </p:nvSpPr>
        <p:spPr>
          <a:xfrm>
            <a:off x="10642598" y="3233630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322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Identify a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Problem: </a:t>
            </a:r>
            <a:r>
              <a:rPr lang="en-US"/>
              <a:t>we don’t know much about our monolith:</a:t>
            </a:r>
          </a:p>
          <a:p>
            <a:pPr lvl="1"/>
            <a:r>
              <a:rPr lang="en-US"/>
              <a:t>Who is depending on us and how are they depending on us?</a:t>
            </a:r>
            <a:endParaRPr lang="de-AT"/>
          </a:p>
          <a:p>
            <a:pPr lvl="1"/>
            <a:r>
              <a:rPr lang="en-US"/>
              <a:t>Whom are we depending on and how are we depending on them?</a:t>
            </a:r>
            <a:endParaRPr lang="de-AT"/>
          </a:p>
          <a:p>
            <a:pPr lvl="1"/>
            <a:r>
              <a:rPr lang="en-US"/>
              <a:t>What happens within our monolith code base when it gets called?</a:t>
            </a:r>
          </a:p>
          <a:p>
            <a:pPr lvl="1"/>
            <a:endParaRPr lang="en-US"/>
          </a:p>
          <a:p>
            <a:r>
              <a:rPr lang="en-US"/>
              <a:t>Leverage Dynatrace to:</a:t>
            </a:r>
          </a:p>
          <a:p>
            <a:pPr lvl="1"/>
            <a:r>
              <a:rPr lang="de-AT" err="1"/>
              <a:t>Get</a:t>
            </a:r>
            <a:r>
              <a:rPr lang="de-AT"/>
              <a:t> </a:t>
            </a:r>
            <a:r>
              <a:rPr lang="de-AT" err="1"/>
              <a:t>Dependency</a:t>
            </a:r>
            <a:r>
              <a:rPr lang="de-AT"/>
              <a:t> Information</a:t>
            </a:r>
          </a:p>
          <a:p>
            <a:pPr lvl="1"/>
            <a:r>
              <a:rPr lang="en-US"/>
              <a:t>Detect Service Endpoints, Usage &amp; Behavior</a:t>
            </a:r>
          </a:p>
          <a:p>
            <a:pPr lvl="1"/>
            <a:r>
              <a:rPr lang="en-US"/>
              <a:t>Understand Service Flow per Endpoint</a:t>
            </a:r>
          </a:p>
          <a:p>
            <a:pPr lvl="1"/>
            <a:r>
              <a:rPr lang="en-US"/>
              <a:t>Finding Entry Points with CPU Sampling Data</a:t>
            </a:r>
          </a:p>
          <a:p>
            <a:pPr lvl="1"/>
            <a:r>
              <a:rPr lang="en-US"/>
              <a:t>Define Custom Service Entry Points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Lab: Identify a Microservice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170856" cy="4575175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Analyze</a:t>
            </a:r>
            <a:r>
              <a:rPr lang="de-DE" dirty="0"/>
              <a:t> UI and </a:t>
            </a:r>
            <a:r>
              <a:rPr lang="de-DE" dirty="0" err="1"/>
              <a:t>monolith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Define</a:t>
            </a:r>
            <a:r>
              <a:rPr lang="de-DE" dirty="0"/>
              <a:t> Custom Service </a:t>
            </a:r>
            <a:r>
              <a:rPr lang="de-DE" dirty="0" err="1"/>
              <a:t>Detection</a:t>
            </a:r>
            <a:r>
              <a:rPr lang="de-DE" dirty="0"/>
              <a:t> Rule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Instructions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Lab: 4_Identify_a_Microservice</a:t>
            </a:r>
          </a:p>
          <a:p>
            <a:pPr lvl="1"/>
            <a:endParaRPr lang="de-DE" dirty="0"/>
          </a:p>
          <a:p>
            <a:r>
              <a:rPr lang="de-DE" dirty="0"/>
              <a:t>Takeaways</a:t>
            </a:r>
          </a:p>
          <a:p>
            <a:pPr lvl="1"/>
            <a:r>
              <a:rPr lang="de-DE" dirty="0" err="1"/>
              <a:t>Virtually</a:t>
            </a:r>
            <a:r>
              <a:rPr lang="de-DE" dirty="0"/>
              <a:t> </a:t>
            </a:r>
            <a:r>
              <a:rPr lang="de-DE" dirty="0" err="1"/>
              <a:t>broken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monolith</a:t>
            </a:r>
            <a:endParaRPr lang="de-AT" dirty="0"/>
          </a:p>
        </p:txBody>
      </p:sp>
      <p:sp>
        <p:nvSpPr>
          <p:cNvPr id="32" name="Chevron 78">
            <a:extLst>
              <a:ext uri="{FF2B5EF4-FFF2-40B4-BE49-F238E27FC236}">
                <a16:creationId xmlns:a16="http://schemas.microsoft.com/office/drawing/2014/main" id="{741E0A20-9AAC-4BD7-BDDC-9EC9E0470DEE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2">
            <a:extLst>
              <a:ext uri="{FF2B5EF4-FFF2-40B4-BE49-F238E27FC236}">
                <a16:creationId xmlns:a16="http://schemas.microsoft.com/office/drawing/2014/main" id="{39EAD3FB-A3B5-4496-9592-545865885D36}"/>
              </a:ext>
            </a:extLst>
          </p:cNvPr>
          <p:cNvSpPr/>
          <p:nvPr/>
        </p:nvSpPr>
        <p:spPr>
          <a:xfrm>
            <a:off x="5603321" y="2718306"/>
            <a:ext cx="395674" cy="291584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474FA9-533E-477A-8C27-2E9DEBAF1B3F}"/>
              </a:ext>
            </a:extLst>
          </p:cNvPr>
          <p:cNvSpPr/>
          <p:nvPr/>
        </p:nvSpPr>
        <p:spPr>
          <a:xfrm rot="16200000">
            <a:off x="6352563" y="2606380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F9A036-92AD-403C-A40E-E7F1F9BE5215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5A0E8B-E329-45C5-997D-523E0F0F0A0C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FDDA24-8905-44D2-B78C-8D70F00AAD1D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evron 68">
            <a:extLst>
              <a:ext uri="{FF2B5EF4-FFF2-40B4-BE49-F238E27FC236}">
                <a16:creationId xmlns:a16="http://schemas.microsoft.com/office/drawing/2014/main" id="{FCAE530A-3C42-4FE8-980B-9BDDD83C3A66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hevron 67">
            <a:extLst>
              <a:ext uri="{FF2B5EF4-FFF2-40B4-BE49-F238E27FC236}">
                <a16:creationId xmlns:a16="http://schemas.microsoft.com/office/drawing/2014/main" id="{A24EC46C-1375-4FD7-A51D-9090206F9862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B2B3DE-59B1-44B1-92B1-0E48B0724031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FA90C9-5FB3-49A2-B56F-9B413EB87A2C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A5EF7F-6AA5-4C00-8EA8-5FC9D40AFDDC}"/>
              </a:ext>
            </a:extLst>
          </p:cNvPr>
          <p:cNvCxnSpPr>
            <a:cxnSpLocks/>
          </p:cNvCxnSpPr>
          <p:nvPr/>
        </p:nvCxnSpPr>
        <p:spPr>
          <a:xfrm>
            <a:off x="5276104" y="3372901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hevron 78">
            <a:extLst>
              <a:ext uri="{FF2B5EF4-FFF2-40B4-BE49-F238E27FC236}">
                <a16:creationId xmlns:a16="http://schemas.microsoft.com/office/drawing/2014/main" id="{DCC01AF4-ED85-4043-AEC7-426CD9283DDD}"/>
              </a:ext>
            </a:extLst>
          </p:cNvPr>
          <p:cNvSpPr/>
          <p:nvPr/>
        </p:nvSpPr>
        <p:spPr>
          <a:xfrm>
            <a:off x="8246800" y="4902647"/>
            <a:ext cx="1706895" cy="73152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>
              <a:alpha val="47000"/>
            </a:srgbClr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hevron 66">
            <a:extLst>
              <a:ext uri="{FF2B5EF4-FFF2-40B4-BE49-F238E27FC236}">
                <a16:creationId xmlns:a16="http://schemas.microsoft.com/office/drawing/2014/main" id="{B24927BE-0FCF-4D53-B383-50C1CD090362}"/>
              </a:ext>
            </a:extLst>
          </p:cNvPr>
          <p:cNvSpPr/>
          <p:nvPr/>
        </p:nvSpPr>
        <p:spPr>
          <a:xfrm>
            <a:off x="8239869" y="4902647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F7FC7F-D3F8-423D-822B-6AE62AFDD869}"/>
              </a:ext>
            </a:extLst>
          </p:cNvPr>
          <p:cNvSpPr txBox="1"/>
          <p:nvPr/>
        </p:nvSpPr>
        <p:spPr>
          <a:xfrm rot="16200000">
            <a:off x="8211655" y="5123598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5E2DCB-CFA7-4AF5-A4E8-9894198E98F0}"/>
              </a:ext>
            </a:extLst>
          </p:cNvPr>
          <p:cNvSpPr txBox="1"/>
          <p:nvPr/>
        </p:nvSpPr>
        <p:spPr>
          <a:xfrm>
            <a:off x="8630701" y="5114518"/>
            <a:ext cx="149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orders-service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8DA027-F92A-4FEC-8952-18EE6B0189D5}"/>
              </a:ext>
            </a:extLst>
          </p:cNvPr>
          <p:cNvCxnSpPr>
            <a:cxnSpLocks/>
          </p:cNvCxnSpPr>
          <p:nvPr/>
        </p:nvCxnSpPr>
        <p:spPr>
          <a:xfrm>
            <a:off x="9154422" y="4510440"/>
            <a:ext cx="0" cy="350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879B61ED-ED7C-4760-8BA7-055A777BE3D6}"/>
              </a:ext>
            </a:extLst>
          </p:cNvPr>
          <p:cNvSpPr/>
          <p:nvPr/>
        </p:nvSpPr>
        <p:spPr>
          <a:xfrm>
            <a:off x="10642598" y="3233630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5EFCCA-0621-42BC-A735-D3C3007E5380}"/>
              </a:ext>
            </a:extLst>
          </p:cNvPr>
          <p:cNvSpPr txBox="1"/>
          <p:nvPr/>
        </p:nvSpPr>
        <p:spPr>
          <a:xfrm>
            <a:off x="5936760" y="3064747"/>
            <a:ext cx="154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0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F58D-A5D3-4D0A-A0A3-21B5B9B3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 the Domain Model of the Microservice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5E1A-49F6-492D-AF2B-3FAF270188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Data management of a decoupled Microservice:</a:t>
            </a:r>
          </a:p>
          <a:p>
            <a:pPr lvl="1"/>
            <a:r>
              <a:rPr lang="en-US"/>
              <a:t>Use an existing API of the monolith to keep data management at the monolith</a:t>
            </a:r>
            <a:endParaRPr lang="de-AT"/>
          </a:p>
          <a:p>
            <a:pPr lvl="1"/>
            <a:r>
              <a:rPr lang="en-US"/>
              <a:t>(If no appropriate API is available) create a new lower-level API for the microservice (but still keep the data management at the monolith)</a:t>
            </a:r>
            <a:endParaRPr lang="de-AT"/>
          </a:p>
          <a:p>
            <a:pPr lvl="1"/>
            <a:r>
              <a:rPr lang="en-US"/>
              <a:t>Do an ETL from the monolith’s database to the microservice’ database and keep both in sync</a:t>
            </a:r>
          </a:p>
          <a:p>
            <a:endParaRPr lang="en-US"/>
          </a:p>
          <a:p>
            <a:r>
              <a:rPr lang="en-US" b="1"/>
              <a:t>Data model </a:t>
            </a:r>
            <a:r>
              <a:rPr lang="en-US"/>
              <a:t>shows how data is stored and entities relate to each other in the persistence layer.</a:t>
            </a:r>
          </a:p>
          <a:p>
            <a:r>
              <a:rPr lang="en-US" b="1"/>
              <a:t>Domain model </a:t>
            </a:r>
            <a:r>
              <a:rPr lang="en-US"/>
              <a:t>describes the </a:t>
            </a:r>
            <a:r>
              <a:rPr lang="en-US" i="1"/>
              <a:t>behavior</a:t>
            </a:r>
            <a:r>
              <a:rPr lang="en-US"/>
              <a:t> of the solution space of a microservice’s domain and tends to focus on use case scenarios </a:t>
            </a:r>
            <a:endParaRPr lang="de-AT"/>
          </a:p>
          <a:p>
            <a:endParaRPr lang="de-AT"/>
          </a:p>
          <a:p>
            <a:pPr lvl="1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154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Lab: The Microservice and its Domain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4694116" cy="4575175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marL="800100" lvl="1" indent="-342900">
              <a:buAutoNum type="arabicParenBoth"/>
            </a:pPr>
            <a:r>
              <a:rPr lang="en-US" dirty="0"/>
              <a:t>Analyze database queries of Microservice</a:t>
            </a:r>
          </a:p>
          <a:p>
            <a:endParaRPr lang="en-US" dirty="0"/>
          </a:p>
          <a:p>
            <a:r>
              <a:rPr lang="en-US" dirty="0"/>
              <a:t>Instructions: </a:t>
            </a:r>
          </a:p>
          <a:p>
            <a:pPr lvl="1"/>
            <a:r>
              <a:rPr lang="en-US" dirty="0"/>
              <a:t>Lab: 5_Domain_Model_of_Microservice</a:t>
            </a:r>
          </a:p>
          <a:p>
            <a:endParaRPr lang="en-US" dirty="0"/>
          </a:p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Persistence layer of Microservices</a:t>
            </a:r>
          </a:p>
        </p:txBody>
      </p:sp>
      <p:sp>
        <p:nvSpPr>
          <p:cNvPr id="6" name="Chevron 78">
            <a:extLst>
              <a:ext uri="{FF2B5EF4-FFF2-40B4-BE49-F238E27FC236}">
                <a16:creationId xmlns:a16="http://schemas.microsoft.com/office/drawing/2014/main" id="{D332284F-998F-4036-A345-4AA785E10D3A}"/>
              </a:ext>
            </a:extLst>
          </p:cNvPr>
          <p:cNvSpPr/>
          <p:nvPr/>
        </p:nvSpPr>
        <p:spPr>
          <a:xfrm>
            <a:off x="8008400" y="2995569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BFE574CE-4A9A-44C9-84FA-A7595CBD1AE2}"/>
              </a:ext>
            </a:extLst>
          </p:cNvPr>
          <p:cNvSpPr/>
          <p:nvPr/>
        </p:nvSpPr>
        <p:spPr>
          <a:xfrm>
            <a:off x="5603321" y="2718306"/>
            <a:ext cx="395674" cy="291584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9C20C-CE9D-4EB5-BAB0-118F31F0AB43}"/>
              </a:ext>
            </a:extLst>
          </p:cNvPr>
          <p:cNvSpPr/>
          <p:nvPr/>
        </p:nvSpPr>
        <p:spPr>
          <a:xfrm rot="16200000">
            <a:off x="6352563" y="2606380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4171B8-8DD7-43D5-8E27-9DB12DAF3719}"/>
              </a:ext>
            </a:extLst>
          </p:cNvPr>
          <p:cNvCxnSpPr>
            <a:cxnSpLocks/>
          </p:cNvCxnSpPr>
          <p:nvPr/>
        </p:nvCxnSpPr>
        <p:spPr>
          <a:xfrm>
            <a:off x="7567360" y="3372901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8C611E-6833-4A31-BC27-32FD9B2AB6D2}"/>
              </a:ext>
            </a:extLst>
          </p:cNvPr>
          <p:cNvSpPr txBox="1"/>
          <p:nvPr/>
        </p:nvSpPr>
        <p:spPr>
          <a:xfrm>
            <a:off x="8459547" y="3575959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554C37-8F7F-4A27-BBE3-D9280339B121}"/>
              </a:ext>
            </a:extLst>
          </p:cNvPr>
          <p:cNvCxnSpPr>
            <a:cxnSpLocks/>
          </p:cNvCxnSpPr>
          <p:nvPr/>
        </p:nvCxnSpPr>
        <p:spPr>
          <a:xfrm flipV="1">
            <a:off x="10124849" y="3722896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evron 68">
            <a:extLst>
              <a:ext uri="{FF2B5EF4-FFF2-40B4-BE49-F238E27FC236}">
                <a16:creationId xmlns:a16="http://schemas.microsoft.com/office/drawing/2014/main" id="{B2E6A428-091A-494E-B2CE-37138A53B3AF}"/>
              </a:ext>
            </a:extLst>
          </p:cNvPr>
          <p:cNvSpPr/>
          <p:nvPr/>
        </p:nvSpPr>
        <p:spPr>
          <a:xfrm>
            <a:off x="8001469" y="2991376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evron 67">
            <a:extLst>
              <a:ext uri="{FF2B5EF4-FFF2-40B4-BE49-F238E27FC236}">
                <a16:creationId xmlns:a16="http://schemas.microsoft.com/office/drawing/2014/main" id="{469C164C-BCDD-4E29-A657-251C5CD08738}"/>
              </a:ext>
            </a:extLst>
          </p:cNvPr>
          <p:cNvSpPr/>
          <p:nvPr/>
        </p:nvSpPr>
        <p:spPr>
          <a:xfrm>
            <a:off x="8001469" y="3720234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E2F68-5E63-4CC4-ABE9-A9A8ED505B1F}"/>
              </a:ext>
            </a:extLst>
          </p:cNvPr>
          <p:cNvSpPr txBox="1"/>
          <p:nvPr/>
        </p:nvSpPr>
        <p:spPr>
          <a:xfrm rot="16200000">
            <a:off x="7973255" y="321126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0B1EA-20EB-4D17-B642-148B621D5E69}"/>
              </a:ext>
            </a:extLst>
          </p:cNvPr>
          <p:cNvSpPr txBox="1"/>
          <p:nvPr/>
        </p:nvSpPr>
        <p:spPr>
          <a:xfrm rot="16200000">
            <a:off x="7973255" y="3940653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143981-3205-4B6C-B79F-B53D6D9DFD77}"/>
              </a:ext>
            </a:extLst>
          </p:cNvPr>
          <p:cNvCxnSpPr>
            <a:cxnSpLocks/>
          </p:cNvCxnSpPr>
          <p:nvPr/>
        </p:nvCxnSpPr>
        <p:spPr>
          <a:xfrm>
            <a:off x="5276104" y="3372901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evron 78">
            <a:extLst>
              <a:ext uri="{FF2B5EF4-FFF2-40B4-BE49-F238E27FC236}">
                <a16:creationId xmlns:a16="http://schemas.microsoft.com/office/drawing/2014/main" id="{C5EF8936-B624-41A6-8B2D-52181E94753F}"/>
              </a:ext>
            </a:extLst>
          </p:cNvPr>
          <p:cNvSpPr/>
          <p:nvPr/>
        </p:nvSpPr>
        <p:spPr>
          <a:xfrm>
            <a:off x="8246800" y="4902647"/>
            <a:ext cx="1706895" cy="73152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>
              <a:alpha val="47000"/>
            </a:srgbClr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66">
            <a:extLst>
              <a:ext uri="{FF2B5EF4-FFF2-40B4-BE49-F238E27FC236}">
                <a16:creationId xmlns:a16="http://schemas.microsoft.com/office/drawing/2014/main" id="{2B5B4BAA-BC2C-4AF0-8389-980DE8D2B5B8}"/>
              </a:ext>
            </a:extLst>
          </p:cNvPr>
          <p:cNvSpPr/>
          <p:nvPr/>
        </p:nvSpPr>
        <p:spPr>
          <a:xfrm>
            <a:off x="8239869" y="4902647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0807A5-0B8E-4986-AC7F-57389F6D4067}"/>
              </a:ext>
            </a:extLst>
          </p:cNvPr>
          <p:cNvSpPr txBox="1"/>
          <p:nvPr/>
        </p:nvSpPr>
        <p:spPr>
          <a:xfrm rot="16200000">
            <a:off x="8211655" y="5123598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E820FF-DEB9-4948-AC51-9CE50FDFCEF5}"/>
              </a:ext>
            </a:extLst>
          </p:cNvPr>
          <p:cNvSpPr txBox="1"/>
          <p:nvPr/>
        </p:nvSpPr>
        <p:spPr>
          <a:xfrm>
            <a:off x="8630701" y="5114518"/>
            <a:ext cx="149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orders-service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CD565-3CAE-49E1-B86F-07F381401D1C}"/>
              </a:ext>
            </a:extLst>
          </p:cNvPr>
          <p:cNvCxnSpPr>
            <a:cxnSpLocks/>
          </p:cNvCxnSpPr>
          <p:nvPr/>
        </p:nvCxnSpPr>
        <p:spPr>
          <a:xfrm>
            <a:off x="9154422" y="4510440"/>
            <a:ext cx="0" cy="350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32721B-E5B0-4DDC-BA21-322FA1EA7F66}"/>
              </a:ext>
            </a:extLst>
          </p:cNvPr>
          <p:cNvCxnSpPr>
            <a:cxnSpLocks/>
          </p:cNvCxnSpPr>
          <p:nvPr/>
        </p:nvCxnSpPr>
        <p:spPr>
          <a:xfrm flipV="1">
            <a:off x="10124849" y="5289121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ADBD30-5013-4157-B314-DA7B01728CDF}"/>
              </a:ext>
            </a:extLst>
          </p:cNvPr>
          <p:cNvSpPr txBox="1"/>
          <p:nvPr/>
        </p:nvSpPr>
        <p:spPr>
          <a:xfrm>
            <a:off x="5936760" y="3064747"/>
            <a:ext cx="154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83340237-1C86-4217-82C4-03094651C90A}"/>
              </a:ext>
            </a:extLst>
          </p:cNvPr>
          <p:cNvSpPr/>
          <p:nvPr/>
        </p:nvSpPr>
        <p:spPr>
          <a:xfrm>
            <a:off x="10642598" y="3233630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BF9A3FE1-21DB-4E19-BED8-1AE71198E6E1}"/>
              </a:ext>
            </a:extLst>
          </p:cNvPr>
          <p:cNvSpPr/>
          <p:nvPr/>
        </p:nvSpPr>
        <p:spPr>
          <a:xfrm>
            <a:off x="10642598" y="4782822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orders-db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078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F58D-A5D3-4D0A-A0A3-21B5B9B3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 your Source Code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5E1A-49F6-492D-AF2B-3FAF2701887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1) Extract </a:t>
            </a:r>
            <a:r>
              <a:rPr lang="en-US" err="1"/>
              <a:t>OrdersService</a:t>
            </a:r>
            <a:r>
              <a:rPr lang="en-US"/>
              <a:t> from the Monolith</a:t>
            </a:r>
          </a:p>
          <a:p>
            <a:pPr lvl="1"/>
            <a:r>
              <a:rPr lang="en-US"/>
              <a:t>Cut out the class containing </a:t>
            </a:r>
            <a:r>
              <a:rPr lang="en-US" err="1"/>
              <a:t>createBooking</a:t>
            </a:r>
            <a:r>
              <a:rPr lang="en-US"/>
              <a:t> method</a:t>
            </a:r>
          </a:p>
          <a:p>
            <a:pPr lvl="1"/>
            <a:r>
              <a:rPr lang="en-US"/>
              <a:t>Identify missing abstractions for a successful build</a:t>
            </a:r>
          </a:p>
          <a:p>
            <a:pPr lvl="1"/>
            <a:endParaRPr lang="en-US"/>
          </a:p>
          <a:p>
            <a:r>
              <a:rPr lang="en-US"/>
              <a:t>2) Strangle the </a:t>
            </a:r>
            <a:r>
              <a:rPr lang="en-US" err="1"/>
              <a:t>OrdersService</a:t>
            </a:r>
            <a:r>
              <a:rPr lang="en-US"/>
              <a:t> around the Monolith</a:t>
            </a:r>
          </a:p>
          <a:p>
            <a:pPr lvl="1"/>
            <a:r>
              <a:rPr lang="en-US"/>
              <a:t>Call the </a:t>
            </a:r>
            <a:r>
              <a:rPr lang="en-US" err="1"/>
              <a:t>OrdersService</a:t>
            </a:r>
            <a:r>
              <a:rPr lang="en-US"/>
              <a:t> in the business logic of the backend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3) Build the Domain Model for the Microservice</a:t>
            </a:r>
          </a:p>
          <a:p>
            <a:pPr lvl="1"/>
            <a:r>
              <a:rPr lang="de-DE" err="1"/>
              <a:t>Integrate</a:t>
            </a:r>
            <a:r>
              <a:rPr lang="de-DE"/>
              <a:t> a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virtualization</a:t>
            </a:r>
            <a:r>
              <a:rPr lang="de-DE"/>
              <a:t> </a:t>
            </a:r>
            <a:r>
              <a:rPr lang="de-DE" err="1"/>
              <a:t>framework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code</a:t>
            </a:r>
            <a:r>
              <a:rPr lang="de-DE"/>
              <a:t> </a:t>
            </a:r>
            <a:r>
              <a:rPr lang="de-DE" err="1"/>
              <a:t>base</a:t>
            </a:r>
            <a:endParaRPr lang="de-DE"/>
          </a:p>
          <a:p>
            <a:pPr lvl="1"/>
            <a:r>
              <a:rPr lang="de-DE" err="1"/>
              <a:t>Extend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domain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virtualized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views</a:t>
            </a:r>
            <a:endParaRPr lang="de-AT"/>
          </a:p>
          <a:p>
            <a:pPr lvl="1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02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0" tIns="0" rIns="0" bIns="0" anchor="t"/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Set up </a:t>
            </a:r>
            <a:r>
              <a:rPr lang="en-US" dirty="0" err="1"/>
              <a:t>TicketMonster</a:t>
            </a:r>
            <a:r>
              <a:rPr lang="en-US" dirty="0"/>
              <a:t> (our monolith) on the Cloud Platform – Lab</a:t>
            </a:r>
          </a:p>
          <a:p>
            <a:endParaRPr lang="en-US" sz="1050" dirty="0"/>
          </a:p>
          <a:p>
            <a:r>
              <a:rPr lang="en-US" dirty="0"/>
              <a:t>Breaking up the Monolith – Labs:</a:t>
            </a:r>
          </a:p>
          <a:p>
            <a:pPr lvl="1"/>
            <a:r>
              <a:rPr lang="en-US" dirty="0"/>
              <a:t>Extract the UI from the Monolith</a:t>
            </a:r>
          </a:p>
          <a:p>
            <a:pPr lvl="1"/>
            <a:r>
              <a:rPr lang="en-US" dirty="0"/>
              <a:t>Identify a Microservice </a:t>
            </a:r>
          </a:p>
          <a:p>
            <a:pPr lvl="1"/>
            <a:r>
              <a:rPr lang="en-US" dirty="0"/>
              <a:t>Identify the Domain Model of the Microservice</a:t>
            </a:r>
          </a:p>
          <a:p>
            <a:pPr lvl="1"/>
            <a:r>
              <a:rPr lang="en-US" dirty="0"/>
              <a:t>Deploy the Microservice</a:t>
            </a:r>
          </a:p>
          <a:p>
            <a:pPr lvl="1"/>
            <a:endParaRPr lang="en-US" dirty="0"/>
          </a:p>
          <a:p>
            <a:r>
              <a:rPr lang="en-US" dirty="0"/>
              <a:t>Learn and Repeat, Recap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sz="1600" dirty="0"/>
              <a:t>G</a:t>
            </a:r>
            <a:r>
              <a:rPr lang="en-US" sz="1600" dirty="0" err="1"/>
              <a:t>itHub</a:t>
            </a:r>
            <a:r>
              <a:rPr lang="en-US" sz="1600" dirty="0"/>
              <a:t> repository for this workshop: </a:t>
            </a:r>
            <a:r>
              <a:rPr lang="en-US" sz="1600" dirty="0">
                <a:hlinkClick r:id="rId2"/>
              </a:rPr>
              <a:t>https://github.com/dynatrace-innovationlab/monolith-to-microservices-ws</a:t>
            </a:r>
            <a:r>
              <a:rPr lang="en-US" sz="16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715DA-702C-4578-AEDD-0C948923440D}"/>
              </a:ext>
            </a:extLst>
          </p:cNvPr>
          <p:cNvGrpSpPr/>
          <p:nvPr/>
        </p:nvGrpSpPr>
        <p:grpSpPr>
          <a:xfrm>
            <a:off x="8345168" y="2811751"/>
            <a:ext cx="3148334" cy="2562196"/>
            <a:chOff x="1152360" y="685079"/>
            <a:chExt cx="7851600" cy="6238440"/>
          </a:xfrm>
          <a:solidFill>
            <a:schemeClr val="accent1"/>
          </a:solidFill>
        </p:grpSpPr>
        <p:sp>
          <p:nvSpPr>
            <p:cNvPr id="5" name="Freeform: Shape 1">
              <a:extLst>
                <a:ext uri="{FF2B5EF4-FFF2-40B4-BE49-F238E27FC236}">
                  <a16:creationId xmlns:a16="http://schemas.microsoft.com/office/drawing/2014/main" id="{9B0EC96C-1DC1-4227-9351-CF1629651FC4}"/>
                </a:ext>
              </a:extLst>
            </p:cNvPr>
            <p:cNvSpPr/>
            <p:nvPr/>
          </p:nvSpPr>
          <p:spPr>
            <a:xfrm>
              <a:off x="1152360" y="685079"/>
              <a:ext cx="7004520" cy="427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58" h="11866">
                  <a:moveTo>
                    <a:pt x="19198" y="0"/>
                  </a:moveTo>
                  <a:lnTo>
                    <a:pt x="260" y="0"/>
                  </a:lnTo>
                  <a:cubicBezTo>
                    <a:pt x="117" y="0"/>
                    <a:pt x="0" y="117"/>
                    <a:pt x="0" y="260"/>
                  </a:cubicBezTo>
                  <a:lnTo>
                    <a:pt x="0" y="11606"/>
                  </a:lnTo>
                  <a:cubicBezTo>
                    <a:pt x="0" y="11749"/>
                    <a:pt x="117" y="11866"/>
                    <a:pt x="260" y="11866"/>
                  </a:cubicBezTo>
                  <a:lnTo>
                    <a:pt x="19198" y="11866"/>
                  </a:lnTo>
                  <a:cubicBezTo>
                    <a:pt x="19341" y="11866"/>
                    <a:pt x="19458" y="11749"/>
                    <a:pt x="19458" y="11606"/>
                  </a:cubicBezTo>
                  <a:lnTo>
                    <a:pt x="19458" y="260"/>
                  </a:lnTo>
                  <a:cubicBezTo>
                    <a:pt x="19458" y="117"/>
                    <a:pt x="19341" y="0"/>
                    <a:pt x="19198" y="0"/>
                  </a:cubicBezTo>
                  <a:close/>
                  <a:moveTo>
                    <a:pt x="260" y="11606"/>
                  </a:moveTo>
                  <a:lnTo>
                    <a:pt x="19198" y="11606"/>
                  </a:lnTo>
                  <a:lnTo>
                    <a:pt x="19198" y="260"/>
                  </a:lnTo>
                  <a:lnTo>
                    <a:pt x="260" y="26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686E81CF-847E-48F8-B04A-C21786F12B90}"/>
                </a:ext>
              </a:extLst>
            </p:cNvPr>
            <p:cNvSpPr/>
            <p:nvPr/>
          </p:nvSpPr>
          <p:spPr>
            <a:xfrm>
              <a:off x="6131880" y="1044359"/>
              <a:ext cx="2872080" cy="587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9" h="16332">
                  <a:moveTo>
                    <a:pt x="5569" y="1"/>
                  </a:moveTo>
                  <a:cubicBezTo>
                    <a:pt x="4572" y="33"/>
                    <a:pt x="3789" y="866"/>
                    <a:pt x="3820" y="1863"/>
                  </a:cubicBezTo>
                  <a:cubicBezTo>
                    <a:pt x="3852" y="2860"/>
                    <a:pt x="4686" y="3642"/>
                    <a:pt x="5683" y="3611"/>
                  </a:cubicBezTo>
                  <a:cubicBezTo>
                    <a:pt x="6680" y="3580"/>
                    <a:pt x="7463" y="2746"/>
                    <a:pt x="7431" y="1749"/>
                  </a:cubicBezTo>
                  <a:cubicBezTo>
                    <a:pt x="7400" y="752"/>
                    <a:pt x="6566" y="-30"/>
                    <a:pt x="5569" y="1"/>
                  </a:cubicBezTo>
                  <a:close/>
                  <a:moveTo>
                    <a:pt x="4172" y="1256"/>
                  </a:moveTo>
                  <a:cubicBezTo>
                    <a:pt x="4054" y="1311"/>
                    <a:pt x="4003" y="1452"/>
                    <a:pt x="4058" y="1570"/>
                  </a:cubicBezTo>
                  <a:cubicBezTo>
                    <a:pt x="4113" y="1688"/>
                    <a:pt x="4253" y="1739"/>
                    <a:pt x="4371" y="1684"/>
                  </a:cubicBezTo>
                  <a:cubicBezTo>
                    <a:pt x="4490" y="1629"/>
                    <a:pt x="4541" y="1489"/>
                    <a:pt x="4486" y="1371"/>
                  </a:cubicBezTo>
                  <a:cubicBezTo>
                    <a:pt x="4431" y="1253"/>
                    <a:pt x="4290" y="1201"/>
                    <a:pt x="4172" y="1256"/>
                  </a:cubicBezTo>
                  <a:close/>
                  <a:moveTo>
                    <a:pt x="3565" y="4927"/>
                  </a:moveTo>
                  <a:lnTo>
                    <a:pt x="3566" y="4927"/>
                  </a:lnTo>
                  <a:cubicBezTo>
                    <a:pt x="3577" y="4559"/>
                    <a:pt x="3879" y="4264"/>
                    <a:pt x="4249" y="4264"/>
                  </a:cubicBezTo>
                  <a:lnTo>
                    <a:pt x="4504" y="4264"/>
                  </a:lnTo>
                  <a:lnTo>
                    <a:pt x="7040" y="4264"/>
                  </a:lnTo>
                  <a:lnTo>
                    <a:pt x="7294" y="4264"/>
                  </a:lnTo>
                  <a:cubicBezTo>
                    <a:pt x="7665" y="4264"/>
                    <a:pt x="7967" y="4559"/>
                    <a:pt x="7978" y="4927"/>
                  </a:cubicBezTo>
                  <a:lnTo>
                    <a:pt x="7979" y="4927"/>
                  </a:lnTo>
                  <a:lnTo>
                    <a:pt x="7979" y="10747"/>
                  </a:lnTo>
                  <a:lnTo>
                    <a:pt x="7961" y="10747"/>
                  </a:lnTo>
                  <a:lnTo>
                    <a:pt x="7961" y="15326"/>
                  </a:lnTo>
                  <a:cubicBezTo>
                    <a:pt x="7961" y="15882"/>
                    <a:pt x="7554" y="16332"/>
                    <a:pt x="6955" y="16332"/>
                  </a:cubicBezTo>
                  <a:cubicBezTo>
                    <a:pt x="6355" y="16332"/>
                    <a:pt x="5949" y="15873"/>
                    <a:pt x="5949" y="15326"/>
                  </a:cubicBezTo>
                  <a:lnTo>
                    <a:pt x="5949" y="10747"/>
                  </a:lnTo>
                  <a:lnTo>
                    <a:pt x="5582" y="10747"/>
                  </a:lnTo>
                  <a:lnTo>
                    <a:pt x="5582" y="15326"/>
                  </a:lnTo>
                  <a:cubicBezTo>
                    <a:pt x="5582" y="15882"/>
                    <a:pt x="5175" y="16332"/>
                    <a:pt x="4576" y="16332"/>
                  </a:cubicBezTo>
                  <a:cubicBezTo>
                    <a:pt x="3976" y="16332"/>
                    <a:pt x="3570" y="15873"/>
                    <a:pt x="3570" y="15326"/>
                  </a:cubicBezTo>
                  <a:lnTo>
                    <a:pt x="3570" y="10747"/>
                  </a:lnTo>
                  <a:lnTo>
                    <a:pt x="3566" y="10747"/>
                  </a:lnTo>
                  <a:close/>
                  <a:moveTo>
                    <a:pt x="1712" y="5646"/>
                  </a:moveTo>
                  <a:cubicBezTo>
                    <a:pt x="1392" y="5973"/>
                    <a:pt x="925" y="5950"/>
                    <a:pt x="626" y="5659"/>
                  </a:cubicBezTo>
                  <a:cubicBezTo>
                    <a:pt x="472" y="5508"/>
                    <a:pt x="240" y="5281"/>
                    <a:pt x="240" y="5281"/>
                  </a:cubicBezTo>
                  <a:cubicBezTo>
                    <a:pt x="-63" y="4985"/>
                    <a:pt x="-92" y="4523"/>
                    <a:pt x="228" y="4196"/>
                  </a:cubicBezTo>
                  <a:cubicBezTo>
                    <a:pt x="548" y="3869"/>
                    <a:pt x="1015" y="3892"/>
                    <a:pt x="1313" y="4184"/>
                  </a:cubicBezTo>
                  <a:cubicBezTo>
                    <a:pt x="1468" y="4335"/>
                    <a:pt x="1700" y="4561"/>
                    <a:pt x="1700" y="4561"/>
                  </a:cubicBezTo>
                  <a:cubicBezTo>
                    <a:pt x="2003" y="4857"/>
                    <a:pt x="2031" y="5320"/>
                    <a:pt x="1712" y="56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9A6878-6E7C-4698-AED8-9D260C1C5F76}"/>
              </a:ext>
            </a:extLst>
          </p:cNvPr>
          <p:cNvSpPr txBox="1"/>
          <p:nvPr/>
        </p:nvSpPr>
        <p:spPr>
          <a:xfrm>
            <a:off x="8553551" y="2905217"/>
            <a:ext cx="1953088" cy="104756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AT" i="1">
                <a:latin typeface="Calibri Light" charset="0"/>
                <a:ea typeface="Calibri Light" charset="0"/>
                <a:cs typeface="Calibri Light" charset="0"/>
              </a:rPr>
              <a:t>Feel free to ask questions &amp; interact</a:t>
            </a:r>
            <a:endParaRPr lang="en-US" i="1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Lab: Deploy the Microservice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EAEC1-BC48-403B-B1DB-23C4CA613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5327163" cy="4575175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marL="800100" lvl="1" indent="-342900">
              <a:buAutoNum type="arabicParenBoth"/>
            </a:pPr>
            <a:r>
              <a:rPr lang="en-US" dirty="0"/>
              <a:t>Deploy a new backend version</a:t>
            </a:r>
          </a:p>
          <a:p>
            <a:pPr marL="800100" lvl="1" indent="-342900">
              <a:buFont typeface="Wingdings" charset="2"/>
              <a:buAutoNum type="arabicParenBoth"/>
            </a:pPr>
            <a:r>
              <a:rPr lang="de-DE" dirty="0"/>
              <a:t>Create a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r>
              <a:rPr lang="de-DE" dirty="0"/>
              <a:t> and push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OpenShift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Bind MySQL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endParaRPr lang="de-DE" dirty="0"/>
          </a:p>
          <a:p>
            <a:pPr marL="800100" lvl="1" indent="-342900">
              <a:buAutoNum type="arabicParenBoth"/>
            </a:pPr>
            <a:r>
              <a:rPr lang="de-DE" dirty="0"/>
              <a:t>Re-deploy UI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backend </a:t>
            </a:r>
            <a:r>
              <a:rPr lang="de-DE" dirty="0" err="1"/>
              <a:t>version</a:t>
            </a:r>
            <a:endParaRPr lang="en-US" dirty="0"/>
          </a:p>
          <a:p>
            <a:r>
              <a:rPr lang="en-US" dirty="0"/>
              <a:t>Instructions:</a:t>
            </a:r>
          </a:p>
          <a:p>
            <a:pPr lvl="1"/>
            <a:r>
              <a:rPr lang="de-DE" dirty="0"/>
              <a:t>Lab: </a:t>
            </a:r>
            <a:r>
              <a:rPr lang="en-US" dirty="0"/>
              <a:t>6_Deploy_the_Microservice</a:t>
            </a:r>
          </a:p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Microservice for a specific bounded context</a:t>
            </a:r>
          </a:p>
        </p:txBody>
      </p:sp>
      <p:sp>
        <p:nvSpPr>
          <p:cNvPr id="6" name="Chevron 78">
            <a:extLst>
              <a:ext uri="{FF2B5EF4-FFF2-40B4-BE49-F238E27FC236}">
                <a16:creationId xmlns:a16="http://schemas.microsoft.com/office/drawing/2014/main" id="{8E90A244-75DF-48E8-BB98-D1E7498A7ECD}"/>
              </a:ext>
            </a:extLst>
          </p:cNvPr>
          <p:cNvSpPr/>
          <p:nvPr/>
        </p:nvSpPr>
        <p:spPr>
          <a:xfrm>
            <a:off x="8062812" y="3706263"/>
            <a:ext cx="1976720" cy="1454056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397190" y="72702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B05FFBFC-DC4A-4657-A84C-8BDFC65CF188}"/>
              </a:ext>
            </a:extLst>
          </p:cNvPr>
          <p:cNvSpPr/>
          <p:nvPr/>
        </p:nvSpPr>
        <p:spPr>
          <a:xfrm>
            <a:off x="5657733" y="3429000"/>
            <a:ext cx="395674" cy="291584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1942C-819D-453B-AC2D-C70F746D2D28}"/>
              </a:ext>
            </a:extLst>
          </p:cNvPr>
          <p:cNvSpPr/>
          <p:nvPr/>
        </p:nvSpPr>
        <p:spPr>
          <a:xfrm rot="16200000">
            <a:off x="6406975" y="3317074"/>
            <a:ext cx="731520" cy="1494148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A50408-C682-482C-9F20-71D560AD9813}"/>
              </a:ext>
            </a:extLst>
          </p:cNvPr>
          <p:cNvCxnSpPr>
            <a:cxnSpLocks/>
          </p:cNvCxnSpPr>
          <p:nvPr/>
        </p:nvCxnSpPr>
        <p:spPr>
          <a:xfrm>
            <a:off x="7621772" y="4083595"/>
            <a:ext cx="468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5C27DF-681D-4299-81D5-A34D4FC32B95}"/>
              </a:ext>
            </a:extLst>
          </p:cNvPr>
          <p:cNvSpPr txBox="1"/>
          <p:nvPr/>
        </p:nvSpPr>
        <p:spPr>
          <a:xfrm>
            <a:off x="8513959" y="4286653"/>
            <a:ext cx="14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F5E8E-74B1-4A49-94A5-5BCF844222DD}"/>
              </a:ext>
            </a:extLst>
          </p:cNvPr>
          <p:cNvCxnSpPr>
            <a:cxnSpLocks/>
          </p:cNvCxnSpPr>
          <p:nvPr/>
        </p:nvCxnSpPr>
        <p:spPr>
          <a:xfrm flipV="1">
            <a:off x="10179261" y="4433590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evron 68">
            <a:extLst>
              <a:ext uri="{FF2B5EF4-FFF2-40B4-BE49-F238E27FC236}">
                <a16:creationId xmlns:a16="http://schemas.microsoft.com/office/drawing/2014/main" id="{867B0E83-8B90-439A-B0E0-A7480CF483A1}"/>
              </a:ext>
            </a:extLst>
          </p:cNvPr>
          <p:cNvSpPr/>
          <p:nvPr/>
        </p:nvSpPr>
        <p:spPr>
          <a:xfrm>
            <a:off x="8055881" y="3702070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evron 67">
            <a:extLst>
              <a:ext uri="{FF2B5EF4-FFF2-40B4-BE49-F238E27FC236}">
                <a16:creationId xmlns:a16="http://schemas.microsoft.com/office/drawing/2014/main" id="{280A64BD-EE8B-46DF-B2FA-164C094BF2EF}"/>
              </a:ext>
            </a:extLst>
          </p:cNvPr>
          <p:cNvSpPr/>
          <p:nvPr/>
        </p:nvSpPr>
        <p:spPr>
          <a:xfrm>
            <a:off x="8055881" y="4430928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964C1-89DC-4B65-B7FC-B81BB211B6A4}"/>
              </a:ext>
            </a:extLst>
          </p:cNvPr>
          <p:cNvSpPr txBox="1"/>
          <p:nvPr/>
        </p:nvSpPr>
        <p:spPr>
          <a:xfrm rot="16200000">
            <a:off x="8027667" y="3921957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C0381-D1D4-4597-B038-A4B73DE8756F}"/>
              </a:ext>
            </a:extLst>
          </p:cNvPr>
          <p:cNvSpPr txBox="1"/>
          <p:nvPr/>
        </p:nvSpPr>
        <p:spPr>
          <a:xfrm rot="16200000">
            <a:off x="8027667" y="4651347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59A318-D467-4DF4-ACE0-813C4366B836}"/>
              </a:ext>
            </a:extLst>
          </p:cNvPr>
          <p:cNvCxnSpPr>
            <a:cxnSpLocks/>
          </p:cNvCxnSpPr>
          <p:nvPr/>
        </p:nvCxnSpPr>
        <p:spPr>
          <a:xfrm>
            <a:off x="5330516" y="4083595"/>
            <a:ext cx="576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evron 78">
            <a:extLst>
              <a:ext uri="{FF2B5EF4-FFF2-40B4-BE49-F238E27FC236}">
                <a16:creationId xmlns:a16="http://schemas.microsoft.com/office/drawing/2014/main" id="{084CF20E-1E91-489D-A505-EE11FDFEE44E}"/>
              </a:ext>
            </a:extLst>
          </p:cNvPr>
          <p:cNvSpPr/>
          <p:nvPr/>
        </p:nvSpPr>
        <p:spPr>
          <a:xfrm>
            <a:off x="8301212" y="5613341"/>
            <a:ext cx="1706895" cy="73152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66">
            <a:extLst>
              <a:ext uri="{FF2B5EF4-FFF2-40B4-BE49-F238E27FC236}">
                <a16:creationId xmlns:a16="http://schemas.microsoft.com/office/drawing/2014/main" id="{5EB54E1E-C6E8-47D7-8B93-13167E6DED5D}"/>
              </a:ext>
            </a:extLst>
          </p:cNvPr>
          <p:cNvSpPr/>
          <p:nvPr/>
        </p:nvSpPr>
        <p:spPr>
          <a:xfrm>
            <a:off x="8294281" y="5613341"/>
            <a:ext cx="590354" cy="73152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48495-5F36-487E-A4DC-5353D6A2885B}"/>
              </a:ext>
            </a:extLst>
          </p:cNvPr>
          <p:cNvSpPr txBox="1"/>
          <p:nvPr/>
        </p:nvSpPr>
        <p:spPr>
          <a:xfrm rot="16200000">
            <a:off x="8266067" y="5834292"/>
            <a:ext cx="72939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E3177-B70B-4AAA-B1EE-E320A4FEB708}"/>
              </a:ext>
            </a:extLst>
          </p:cNvPr>
          <p:cNvSpPr txBox="1"/>
          <p:nvPr/>
        </p:nvSpPr>
        <p:spPr>
          <a:xfrm>
            <a:off x="8685113" y="5825212"/>
            <a:ext cx="149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orders-service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CFCBD-73AA-448F-8D66-235933E8D68D}"/>
              </a:ext>
            </a:extLst>
          </p:cNvPr>
          <p:cNvCxnSpPr>
            <a:cxnSpLocks/>
          </p:cNvCxnSpPr>
          <p:nvPr/>
        </p:nvCxnSpPr>
        <p:spPr>
          <a:xfrm>
            <a:off x="9208834" y="5221134"/>
            <a:ext cx="0" cy="35016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F806F2-EFF4-4704-8834-8DF391582E78}"/>
              </a:ext>
            </a:extLst>
          </p:cNvPr>
          <p:cNvCxnSpPr>
            <a:cxnSpLocks/>
          </p:cNvCxnSpPr>
          <p:nvPr/>
        </p:nvCxnSpPr>
        <p:spPr>
          <a:xfrm flipV="1">
            <a:off x="10179261" y="5999815"/>
            <a:ext cx="451009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7326C0-91C6-4693-836D-1E25EB1CD569}"/>
              </a:ext>
            </a:extLst>
          </p:cNvPr>
          <p:cNvSpPr txBox="1"/>
          <p:nvPr/>
        </p:nvSpPr>
        <p:spPr>
          <a:xfrm>
            <a:off x="6007946" y="3791207"/>
            <a:ext cx="154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5A630526-B91C-4015-88EC-C6CD8C2A47ED}"/>
              </a:ext>
            </a:extLst>
          </p:cNvPr>
          <p:cNvSpPr/>
          <p:nvPr/>
        </p:nvSpPr>
        <p:spPr>
          <a:xfrm>
            <a:off x="10687619" y="3944324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EEF5692F-E7D8-4AC0-8F8F-308F13A61FE2}"/>
              </a:ext>
            </a:extLst>
          </p:cNvPr>
          <p:cNvSpPr/>
          <p:nvPr/>
        </p:nvSpPr>
        <p:spPr>
          <a:xfrm>
            <a:off x="10687619" y="5493516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orders-db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035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93323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78">
            <a:extLst>
              <a:ext uri="{FF2B5EF4-FFF2-40B4-BE49-F238E27FC236}">
                <a16:creationId xmlns:a16="http://schemas.microsoft.com/office/drawing/2014/main" id="{CA7298BB-9574-4044-9E35-690AED913F9C}"/>
              </a:ext>
            </a:extLst>
          </p:cNvPr>
          <p:cNvSpPr/>
          <p:nvPr/>
        </p:nvSpPr>
        <p:spPr>
          <a:xfrm>
            <a:off x="5838097" y="2798697"/>
            <a:ext cx="2635627" cy="97536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C0D84-1FBD-46A2-BB5B-DE9F926CAAE9}"/>
              </a:ext>
            </a:extLst>
          </p:cNvPr>
          <p:cNvSpPr txBox="1"/>
          <p:nvPr/>
        </p:nvSpPr>
        <p:spPr>
          <a:xfrm>
            <a:off x="6439627" y="3091879"/>
            <a:ext cx="199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backend-v2</a:t>
            </a:r>
          </a:p>
        </p:txBody>
      </p:sp>
      <p:sp>
        <p:nvSpPr>
          <p:cNvPr id="6" name="Chevron 66">
            <a:extLst>
              <a:ext uri="{FF2B5EF4-FFF2-40B4-BE49-F238E27FC236}">
                <a16:creationId xmlns:a16="http://schemas.microsoft.com/office/drawing/2014/main" id="{587DB12C-8523-4DC2-BE3C-359F513E0BAF}"/>
              </a:ext>
            </a:extLst>
          </p:cNvPr>
          <p:cNvSpPr/>
          <p:nvPr/>
        </p:nvSpPr>
        <p:spPr>
          <a:xfrm>
            <a:off x="5828856" y="2798697"/>
            <a:ext cx="787139" cy="97536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BE026-5FE0-4CAC-82A7-F161F3228FBA}"/>
              </a:ext>
            </a:extLst>
          </p:cNvPr>
          <p:cNvSpPr txBox="1"/>
          <p:nvPr/>
        </p:nvSpPr>
        <p:spPr>
          <a:xfrm rot="16200000">
            <a:off x="5791237" y="3056965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9" name="Chevron 78">
            <a:extLst>
              <a:ext uri="{FF2B5EF4-FFF2-40B4-BE49-F238E27FC236}">
                <a16:creationId xmlns:a16="http://schemas.microsoft.com/office/drawing/2014/main" id="{D753CE90-899A-4DAC-B12F-9C64948F1CC8}"/>
              </a:ext>
            </a:extLst>
          </p:cNvPr>
          <p:cNvSpPr/>
          <p:nvPr/>
        </p:nvSpPr>
        <p:spPr>
          <a:xfrm>
            <a:off x="6197865" y="4465448"/>
            <a:ext cx="2275860" cy="975360"/>
          </a:xfrm>
          <a:custGeom>
            <a:avLst/>
            <a:gdLst>
              <a:gd name="connsiteX0" fmla="*/ 0 w 2373910"/>
              <a:gd name="connsiteY0" fmla="*/ 0 h 1454056"/>
              <a:gd name="connsiteX1" fmla="*/ 1976720 w 2373910"/>
              <a:gd name="connsiteY1" fmla="*/ 0 h 1454056"/>
              <a:gd name="connsiteX2" fmla="*/ 2373910 w 2373910"/>
              <a:gd name="connsiteY2" fmla="*/ 727028 h 1454056"/>
              <a:gd name="connsiteX3" fmla="*/ 1976720 w 2373910"/>
              <a:gd name="connsiteY3" fmla="*/ 1454056 h 1454056"/>
              <a:gd name="connsiteX4" fmla="*/ 0 w 2373910"/>
              <a:gd name="connsiteY4" fmla="*/ 1454056 h 1454056"/>
              <a:gd name="connsiteX5" fmla="*/ 397190 w 2373910"/>
              <a:gd name="connsiteY5" fmla="*/ 727028 h 1454056"/>
              <a:gd name="connsiteX6" fmla="*/ 0 w 2373910"/>
              <a:gd name="connsiteY6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397190 w 1976720"/>
              <a:gd name="connsiteY4" fmla="*/ 727028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46465 w 1976720"/>
              <a:gd name="connsiteY4" fmla="*/ 747002 h 1454056"/>
              <a:gd name="connsiteX5" fmla="*/ 0 w 1976720"/>
              <a:gd name="connsiteY5" fmla="*/ 0 h 1454056"/>
              <a:gd name="connsiteX0" fmla="*/ 0 w 1976720"/>
              <a:gd name="connsiteY0" fmla="*/ 0 h 1454056"/>
              <a:gd name="connsiteX1" fmla="*/ 1976720 w 1976720"/>
              <a:gd name="connsiteY1" fmla="*/ 0 h 1454056"/>
              <a:gd name="connsiteX2" fmla="*/ 1976720 w 1976720"/>
              <a:gd name="connsiteY2" fmla="*/ 1454056 h 1454056"/>
              <a:gd name="connsiteX3" fmla="*/ 0 w 1976720"/>
              <a:gd name="connsiteY3" fmla="*/ 1454056 h 1454056"/>
              <a:gd name="connsiteX4" fmla="*/ 216320 w 1976720"/>
              <a:gd name="connsiteY4" fmla="*/ 756988 h 1454056"/>
              <a:gd name="connsiteX5" fmla="*/ 0 w 1976720"/>
              <a:gd name="connsiteY5" fmla="*/ 0 h 14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6720" h="1454056">
                <a:moveTo>
                  <a:pt x="0" y="0"/>
                </a:moveTo>
                <a:lnTo>
                  <a:pt x="1976720" y="0"/>
                </a:lnTo>
                <a:lnTo>
                  <a:pt x="1976720" y="1454056"/>
                </a:lnTo>
                <a:lnTo>
                  <a:pt x="0" y="1454056"/>
                </a:lnTo>
                <a:lnTo>
                  <a:pt x="216320" y="756988"/>
                </a:lnTo>
                <a:lnTo>
                  <a:pt x="0" y="0"/>
                </a:lnTo>
                <a:close/>
              </a:path>
            </a:pathLst>
          </a:custGeom>
          <a:solidFill>
            <a:srgbClr val="6240A3"/>
          </a:solidFill>
          <a:ln w="3175">
            <a:solidFill>
              <a:srgbClr val="6240A3"/>
            </a:solidFill>
          </a:ln>
          <a:effectLst>
            <a:outerShdw blurRad="38100" dist="38100" dir="8100000" sx="99000" sy="99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B7B65-9B4D-41C2-B0F9-232B7AD8E5EA}"/>
              </a:ext>
            </a:extLst>
          </p:cNvPr>
          <p:cNvSpPr txBox="1"/>
          <p:nvPr/>
        </p:nvSpPr>
        <p:spPr>
          <a:xfrm>
            <a:off x="6728514" y="4758630"/>
            <a:ext cx="1992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order-service</a:t>
            </a:r>
          </a:p>
        </p:txBody>
      </p:sp>
      <p:sp>
        <p:nvSpPr>
          <p:cNvPr id="11" name="Chevron 66">
            <a:extLst>
              <a:ext uri="{FF2B5EF4-FFF2-40B4-BE49-F238E27FC236}">
                <a16:creationId xmlns:a16="http://schemas.microsoft.com/office/drawing/2014/main" id="{B0CEB7D0-53BB-48B2-935C-48C3D01F05A3}"/>
              </a:ext>
            </a:extLst>
          </p:cNvPr>
          <p:cNvSpPr/>
          <p:nvPr/>
        </p:nvSpPr>
        <p:spPr>
          <a:xfrm>
            <a:off x="6188623" y="4465448"/>
            <a:ext cx="787139" cy="975360"/>
          </a:xfrm>
          <a:prstGeom prst="chevron">
            <a:avLst>
              <a:gd name="adj" fmla="val 29233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5820D-2135-4368-80EC-2DEAE3BACA4B}"/>
              </a:ext>
            </a:extLst>
          </p:cNvPr>
          <p:cNvSpPr txBox="1"/>
          <p:nvPr/>
        </p:nvSpPr>
        <p:spPr>
          <a:xfrm rot="16200000">
            <a:off x="6151004" y="4723716"/>
            <a:ext cx="97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24613-A932-4E23-AC11-360C5D422AC2}"/>
              </a:ext>
            </a:extLst>
          </p:cNvPr>
          <p:cNvCxnSpPr>
            <a:cxnSpLocks/>
          </p:cNvCxnSpPr>
          <p:nvPr/>
        </p:nvCxnSpPr>
        <p:spPr>
          <a:xfrm>
            <a:off x="6532179" y="3877680"/>
            <a:ext cx="0" cy="5166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899E96-8B2C-466A-B6BF-43C8CE0AA877}"/>
              </a:ext>
            </a:extLst>
          </p:cNvPr>
          <p:cNvCxnSpPr>
            <a:cxnSpLocks/>
          </p:cNvCxnSpPr>
          <p:nvPr/>
        </p:nvCxnSpPr>
        <p:spPr>
          <a:xfrm>
            <a:off x="8540444" y="4943708"/>
            <a:ext cx="920031" cy="94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49BC84-0503-4A83-8DF0-C2AC8ED362E9}"/>
              </a:ext>
            </a:extLst>
          </p:cNvPr>
          <p:cNvCxnSpPr>
            <a:cxnSpLocks/>
          </p:cNvCxnSpPr>
          <p:nvPr/>
        </p:nvCxnSpPr>
        <p:spPr>
          <a:xfrm flipV="1">
            <a:off x="8534050" y="3285349"/>
            <a:ext cx="926425" cy="10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1722040-C1A0-4B81-9512-318598F8D079}"/>
              </a:ext>
            </a:extLst>
          </p:cNvPr>
          <p:cNvSpPr/>
          <p:nvPr/>
        </p:nvSpPr>
        <p:spPr>
          <a:xfrm rot="16200000">
            <a:off x="1872460" y="3045126"/>
            <a:ext cx="975360" cy="1992197"/>
          </a:xfrm>
          <a:prstGeom prst="rect">
            <a:avLst/>
          </a:prstGeom>
          <a:solidFill>
            <a:srgbClr val="4361C8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8AD4C-BF92-46C3-9CC2-408F877BC4D2}"/>
              </a:ext>
            </a:extLst>
          </p:cNvPr>
          <p:cNvCxnSpPr/>
          <p:nvPr/>
        </p:nvCxnSpPr>
        <p:spPr>
          <a:xfrm>
            <a:off x="653887" y="4082699"/>
            <a:ext cx="59074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0D5EBC-2E43-483E-B801-BBEE5C743516}"/>
              </a:ext>
            </a:extLst>
          </p:cNvPr>
          <p:cNvCxnSpPr>
            <a:cxnSpLocks/>
          </p:cNvCxnSpPr>
          <p:nvPr/>
        </p:nvCxnSpPr>
        <p:spPr>
          <a:xfrm>
            <a:off x="5097649" y="3286376"/>
            <a:ext cx="689308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6DFEC8-9D9D-465B-A0E8-F3062163A73F}"/>
              </a:ext>
            </a:extLst>
          </p:cNvPr>
          <p:cNvSpPr txBox="1"/>
          <p:nvPr/>
        </p:nvSpPr>
        <p:spPr>
          <a:xfrm>
            <a:off x="6448868" y="1759706"/>
            <a:ext cx="199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backend-v1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B77C-FD9F-4DF1-A456-A627446EA52E}"/>
              </a:ext>
            </a:extLst>
          </p:cNvPr>
          <p:cNvSpPr/>
          <p:nvPr/>
        </p:nvSpPr>
        <p:spPr>
          <a:xfrm>
            <a:off x="4036061" y="2798694"/>
            <a:ext cx="816000" cy="2642111"/>
          </a:xfrm>
          <a:prstGeom prst="rect">
            <a:avLst/>
          </a:prstGeom>
          <a:solidFill>
            <a:srgbClr val="2583EE"/>
          </a:solidFill>
          <a:ln>
            <a:noFill/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D8136E-B40C-4514-9002-8071CBB9EF20}"/>
              </a:ext>
            </a:extLst>
          </p:cNvPr>
          <p:cNvSpPr txBox="1"/>
          <p:nvPr/>
        </p:nvSpPr>
        <p:spPr>
          <a:xfrm rot="16200000">
            <a:off x="3108060" y="3888918"/>
            <a:ext cx="264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API Proxy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28D358-6219-4B9F-92CC-7D5EC81E4EAA}"/>
              </a:ext>
            </a:extLst>
          </p:cNvPr>
          <p:cNvCxnSpPr>
            <a:cxnSpLocks/>
          </p:cNvCxnSpPr>
          <p:nvPr/>
        </p:nvCxnSpPr>
        <p:spPr>
          <a:xfrm>
            <a:off x="3475650" y="4091837"/>
            <a:ext cx="432000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52">
            <a:extLst>
              <a:ext uri="{FF2B5EF4-FFF2-40B4-BE49-F238E27FC236}">
                <a16:creationId xmlns:a16="http://schemas.microsoft.com/office/drawing/2014/main" id="{A4D35FE0-8865-450F-8C6A-FB4390CAA23E}"/>
              </a:ext>
            </a:extLst>
          </p:cNvPr>
          <p:cNvSpPr/>
          <p:nvPr/>
        </p:nvSpPr>
        <p:spPr>
          <a:xfrm>
            <a:off x="937983" y="2441884"/>
            <a:ext cx="393324" cy="3326839"/>
          </a:xfrm>
          <a:custGeom>
            <a:avLst/>
            <a:gdLst>
              <a:gd name="connsiteX0" fmla="*/ 427656 w 427656"/>
              <a:gd name="connsiteY0" fmla="*/ 0 h 3828520"/>
              <a:gd name="connsiteX1" fmla="*/ 427656 w 427656"/>
              <a:gd name="connsiteY1" fmla="*/ 3828520 h 3828520"/>
              <a:gd name="connsiteX2" fmla="*/ 410897 w 427656"/>
              <a:gd name="connsiteY2" fmla="*/ 3818857 h 3828520"/>
              <a:gd name="connsiteX3" fmla="*/ 0 w 427656"/>
              <a:gd name="connsiteY3" fmla="*/ 1914260 h 3828520"/>
              <a:gd name="connsiteX4" fmla="*/ 410897 w 427656"/>
              <a:gd name="connsiteY4" fmla="*/ 9663 h 3828520"/>
              <a:gd name="connsiteX5" fmla="*/ 427656 w 427656"/>
              <a:gd name="connsiteY5" fmla="*/ 0 h 3828520"/>
              <a:gd name="connsiteX0" fmla="*/ 427656 w 519096"/>
              <a:gd name="connsiteY0" fmla="*/ 0 h 3828520"/>
              <a:gd name="connsiteX1" fmla="*/ 427656 w 519096"/>
              <a:gd name="connsiteY1" fmla="*/ 3828520 h 3828520"/>
              <a:gd name="connsiteX2" fmla="*/ 410897 w 519096"/>
              <a:gd name="connsiteY2" fmla="*/ 3818857 h 3828520"/>
              <a:gd name="connsiteX3" fmla="*/ 0 w 519096"/>
              <a:gd name="connsiteY3" fmla="*/ 1914260 h 3828520"/>
              <a:gd name="connsiteX4" fmla="*/ 410897 w 519096"/>
              <a:gd name="connsiteY4" fmla="*/ 9663 h 3828520"/>
              <a:gd name="connsiteX5" fmla="*/ 519096 w 519096"/>
              <a:gd name="connsiteY5" fmla="*/ 91440 h 3828520"/>
              <a:gd name="connsiteX0" fmla="*/ 427656 w 519096"/>
              <a:gd name="connsiteY0" fmla="*/ 0 h 3818857"/>
              <a:gd name="connsiteX1" fmla="*/ 410897 w 519096"/>
              <a:gd name="connsiteY1" fmla="*/ 3818857 h 3818857"/>
              <a:gd name="connsiteX2" fmla="*/ 0 w 519096"/>
              <a:gd name="connsiteY2" fmla="*/ 1914260 h 3818857"/>
              <a:gd name="connsiteX3" fmla="*/ 410897 w 519096"/>
              <a:gd name="connsiteY3" fmla="*/ 9663 h 3818857"/>
              <a:gd name="connsiteX4" fmla="*/ 519096 w 519096"/>
              <a:gd name="connsiteY4" fmla="*/ 91440 h 3818857"/>
              <a:gd name="connsiteX0" fmla="*/ 427656 w 427656"/>
              <a:gd name="connsiteY0" fmla="*/ 0 h 3818857"/>
              <a:gd name="connsiteX1" fmla="*/ 410897 w 427656"/>
              <a:gd name="connsiteY1" fmla="*/ 3818857 h 3818857"/>
              <a:gd name="connsiteX2" fmla="*/ 0 w 427656"/>
              <a:gd name="connsiteY2" fmla="*/ 1914260 h 3818857"/>
              <a:gd name="connsiteX3" fmla="*/ 410897 w 427656"/>
              <a:gd name="connsiteY3" fmla="*/ 9663 h 3818857"/>
              <a:gd name="connsiteX0" fmla="*/ 410897 w 410897"/>
              <a:gd name="connsiteY0" fmla="*/ 3809194 h 3809194"/>
              <a:gd name="connsiteX1" fmla="*/ 0 w 410897"/>
              <a:gd name="connsiteY1" fmla="*/ 1904597 h 3809194"/>
              <a:gd name="connsiteX2" fmla="*/ 410897 w 410897"/>
              <a:gd name="connsiteY2" fmla="*/ 0 h 38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897" h="3809194">
                <a:moveTo>
                  <a:pt x="410897" y="3809194"/>
                </a:moveTo>
                <a:cubicBezTo>
                  <a:pt x="176398" y="3627914"/>
                  <a:pt x="0" y="2844079"/>
                  <a:pt x="0" y="1904597"/>
                </a:cubicBezTo>
                <a:cubicBezTo>
                  <a:pt x="0" y="965116"/>
                  <a:pt x="176398" y="181280"/>
                  <a:pt x="410897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02A2D1-1CA9-458D-A19E-01AE33865BE2}"/>
              </a:ext>
            </a:extLst>
          </p:cNvPr>
          <p:cNvCxnSpPr>
            <a:cxnSpLocks/>
          </p:cNvCxnSpPr>
          <p:nvPr/>
        </p:nvCxnSpPr>
        <p:spPr>
          <a:xfrm>
            <a:off x="5148789" y="4888693"/>
            <a:ext cx="689308" cy="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430AE68B-D60A-4C7A-85B0-AF7DB9692081}"/>
              </a:ext>
            </a:extLst>
          </p:cNvPr>
          <p:cNvSpPr/>
          <p:nvPr/>
        </p:nvSpPr>
        <p:spPr>
          <a:xfrm>
            <a:off x="9527194" y="2798694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ticketmonster-</a:t>
            </a:r>
            <a:r>
              <a:rPr lang="de-AT" sz="1200" dirty="0" err="1"/>
              <a:t>db</a:t>
            </a:r>
            <a:endParaRPr lang="en-US" sz="1200" dirty="0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E4E29938-912A-4194-8E10-4263504F017D}"/>
              </a:ext>
            </a:extLst>
          </p:cNvPr>
          <p:cNvSpPr/>
          <p:nvPr/>
        </p:nvSpPr>
        <p:spPr>
          <a:xfrm>
            <a:off x="9527194" y="4469637"/>
            <a:ext cx="1270348" cy="971168"/>
          </a:xfrm>
          <a:prstGeom prst="flowChartMagneticDisk">
            <a:avLst/>
          </a:prstGeom>
          <a:solidFill>
            <a:srgbClr val="712F90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38100" dist="25400" dir="8100000" sx="99000" sy="99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orders-db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5F6B45-EA4D-4EAB-B942-905A54B78CB2}"/>
              </a:ext>
            </a:extLst>
          </p:cNvPr>
          <p:cNvSpPr txBox="1"/>
          <p:nvPr/>
        </p:nvSpPr>
        <p:spPr>
          <a:xfrm>
            <a:off x="1364041" y="3663701"/>
            <a:ext cx="200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ticketmonster-ui-v1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Skills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gain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1045-E7B4-4E7E-A72D-C2F5991AF0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</p:spPr>
        <p:txBody>
          <a:bodyPr/>
          <a:lstStyle/>
          <a:p>
            <a:r>
              <a:rPr lang="de-DE"/>
              <a:t>Set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TicketMonster</a:t>
            </a:r>
            <a:endParaRPr lang="de-DE"/>
          </a:p>
          <a:p>
            <a:endParaRPr lang="de-DE"/>
          </a:p>
          <a:p>
            <a:r>
              <a:rPr lang="en-US"/>
              <a:t>Extract the UI from the Monolith</a:t>
            </a:r>
          </a:p>
          <a:p>
            <a:endParaRPr lang="en-US"/>
          </a:p>
          <a:p>
            <a:r>
              <a:rPr lang="en-US"/>
              <a:t>Identify a Microservice</a:t>
            </a:r>
          </a:p>
          <a:p>
            <a:endParaRPr lang="en-US"/>
          </a:p>
          <a:p>
            <a:r>
              <a:rPr lang="en-US"/>
              <a:t>Identify the Domain Model of the Microservice</a:t>
            </a:r>
          </a:p>
          <a:p>
            <a:endParaRPr lang="en-US"/>
          </a:p>
          <a:p>
            <a:r>
              <a:rPr lang="en-US"/>
              <a:t>Deploy the Microservice</a:t>
            </a:r>
          </a:p>
          <a:p>
            <a:endParaRPr lang="de-DE"/>
          </a:p>
          <a:p>
            <a:endParaRPr lang="de-A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640430-76D3-4433-A2F4-4A9B31FC9EF3}"/>
              </a:ext>
            </a:extLst>
          </p:cNvPr>
          <p:cNvCxnSpPr>
            <a:cxnSpLocks/>
          </p:cNvCxnSpPr>
          <p:nvPr/>
        </p:nvCxnSpPr>
        <p:spPr>
          <a:xfrm>
            <a:off x="6741748" y="6004402"/>
            <a:ext cx="43375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5E98B0A-9E5C-4A74-B14D-42F27875DBF8}"/>
              </a:ext>
            </a:extLst>
          </p:cNvPr>
          <p:cNvSpPr/>
          <p:nvPr/>
        </p:nvSpPr>
        <p:spPr>
          <a:xfrm>
            <a:off x="6741748" y="1416771"/>
            <a:ext cx="4243632" cy="4479314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F3643-F967-4B11-AB2E-9913E44986A7}"/>
              </a:ext>
            </a:extLst>
          </p:cNvPr>
          <p:cNvSpPr txBox="1">
            <a:spLocks/>
          </p:cNvSpPr>
          <p:nvPr/>
        </p:nvSpPr>
        <p:spPr>
          <a:xfrm>
            <a:off x="6835532" y="1449387"/>
            <a:ext cx="4657970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Familiarization with Cloud Platform</a:t>
            </a:r>
          </a:p>
          <a:p>
            <a:endParaRPr lang="en-US"/>
          </a:p>
          <a:p>
            <a:r>
              <a:rPr lang="en-US"/>
              <a:t>Deployment of Microservice</a:t>
            </a:r>
          </a:p>
          <a:p>
            <a:endParaRPr lang="en-US"/>
          </a:p>
          <a:p>
            <a:r>
              <a:rPr lang="en-US"/>
              <a:t>Confidence in breaking the Monolith</a:t>
            </a:r>
          </a:p>
          <a:p>
            <a:endParaRPr lang="en-US"/>
          </a:p>
          <a:p>
            <a:r>
              <a:rPr lang="en-US"/>
              <a:t>Persistence layer for the Microservice</a:t>
            </a:r>
          </a:p>
          <a:p>
            <a:endParaRPr lang="en-US"/>
          </a:p>
          <a:p>
            <a:r>
              <a:rPr lang="en-US"/>
              <a:t>(real) Microservice extracted</a:t>
            </a:r>
          </a:p>
        </p:txBody>
      </p:sp>
    </p:spTree>
    <p:extLst>
      <p:ext uri="{BB962C8B-B14F-4D97-AF65-F5344CB8AC3E}">
        <p14:creationId xmlns:p14="http://schemas.microsoft.com/office/powerpoint/2010/main" val="1484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Introduction into the Topic</a:t>
            </a:r>
          </a:p>
        </p:txBody>
      </p:sp>
    </p:spTree>
    <p:extLst>
      <p:ext uri="{BB962C8B-B14F-4D97-AF65-F5344CB8AC3E}">
        <p14:creationId xmlns:p14="http://schemas.microsoft.com/office/powerpoint/2010/main" val="347413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B4BBE82-9AC8-40E1-80E7-C79725A482C6}"/>
              </a:ext>
            </a:extLst>
          </p:cNvPr>
          <p:cNvSpPr/>
          <p:nvPr/>
        </p:nvSpPr>
        <p:spPr>
          <a:xfrm>
            <a:off x="9315500" y="4468802"/>
            <a:ext cx="1634247" cy="1440000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0199B-94CF-44AA-B638-560C57C7A081}"/>
              </a:ext>
            </a:extLst>
          </p:cNvPr>
          <p:cNvSpPr/>
          <p:nvPr/>
        </p:nvSpPr>
        <p:spPr>
          <a:xfrm>
            <a:off x="6915738" y="4504978"/>
            <a:ext cx="1634247" cy="1440000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D8960-7846-4056-A1DB-FDAB57847A97}"/>
              </a:ext>
            </a:extLst>
          </p:cNvPr>
          <p:cNvSpPr/>
          <p:nvPr/>
        </p:nvSpPr>
        <p:spPr>
          <a:xfrm>
            <a:off x="9318742" y="2426459"/>
            <a:ext cx="1634247" cy="1449117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6472D7-41EA-413B-A6DD-4E0301E5135D}"/>
              </a:ext>
            </a:extLst>
          </p:cNvPr>
          <p:cNvSpPr/>
          <p:nvPr/>
        </p:nvSpPr>
        <p:spPr>
          <a:xfrm>
            <a:off x="6929791" y="2426459"/>
            <a:ext cx="1634247" cy="1449117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E291-F09A-4960-AE9B-5A6171F1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Module </a:t>
            </a:r>
            <a:endParaRPr lang="de-AT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3BD47-5E57-486C-94C9-D6D4D4398619}"/>
              </a:ext>
            </a:extLst>
          </p:cNvPr>
          <p:cNvSpPr/>
          <p:nvPr/>
        </p:nvSpPr>
        <p:spPr>
          <a:xfrm>
            <a:off x="2232389" y="1831123"/>
            <a:ext cx="2635661" cy="3906365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22587-5EB0-4082-BE99-845DF79F5DFA}"/>
              </a:ext>
            </a:extLst>
          </p:cNvPr>
          <p:cNvSpPr/>
          <p:nvPr/>
        </p:nvSpPr>
        <p:spPr>
          <a:xfrm>
            <a:off x="2328838" y="1937338"/>
            <a:ext cx="2421106" cy="701692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850C0-785D-4B90-96B3-516B4D78DB2C}"/>
              </a:ext>
            </a:extLst>
          </p:cNvPr>
          <p:cNvSpPr/>
          <p:nvPr/>
        </p:nvSpPr>
        <p:spPr>
          <a:xfrm>
            <a:off x="2347105" y="2830750"/>
            <a:ext cx="1083516" cy="8311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E9D633-4C43-4DED-82A6-0C5581C0F9A6}"/>
              </a:ext>
            </a:extLst>
          </p:cNvPr>
          <p:cNvSpPr/>
          <p:nvPr/>
        </p:nvSpPr>
        <p:spPr>
          <a:xfrm>
            <a:off x="3576535" y="2830750"/>
            <a:ext cx="1173410" cy="8311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B8051-0E5F-4220-B862-F78C0BACB4EA}"/>
              </a:ext>
            </a:extLst>
          </p:cNvPr>
          <p:cNvSpPr/>
          <p:nvPr/>
        </p:nvSpPr>
        <p:spPr>
          <a:xfrm>
            <a:off x="2327972" y="3886276"/>
            <a:ext cx="1102650" cy="856455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F9110-3C1B-4BB9-9F9A-27EAB1CDA5E6}"/>
              </a:ext>
            </a:extLst>
          </p:cNvPr>
          <p:cNvSpPr/>
          <p:nvPr/>
        </p:nvSpPr>
        <p:spPr>
          <a:xfrm>
            <a:off x="3576535" y="3886277"/>
            <a:ext cx="1173403" cy="85344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E8C7D-A078-4935-8465-52066D8B61FC}"/>
              </a:ext>
            </a:extLst>
          </p:cNvPr>
          <p:cNvSpPr/>
          <p:nvPr/>
        </p:nvSpPr>
        <p:spPr>
          <a:xfrm>
            <a:off x="2322915" y="4894920"/>
            <a:ext cx="2427030" cy="701943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29BB2-3320-415F-86DA-7A73427389F1}"/>
              </a:ext>
            </a:extLst>
          </p:cNvPr>
          <p:cNvSpPr/>
          <p:nvPr/>
        </p:nvSpPr>
        <p:spPr>
          <a:xfrm>
            <a:off x="7300257" y="1392733"/>
            <a:ext cx="3223097" cy="801013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E80A1-3B9D-4436-B771-2E44AA50FBD5}"/>
              </a:ext>
            </a:extLst>
          </p:cNvPr>
          <p:cNvSpPr/>
          <p:nvPr/>
        </p:nvSpPr>
        <p:spPr>
          <a:xfrm>
            <a:off x="7436443" y="1538795"/>
            <a:ext cx="2931268" cy="552632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899EA-0995-4334-99B5-0A3256F540C4}"/>
              </a:ext>
            </a:extLst>
          </p:cNvPr>
          <p:cNvSpPr/>
          <p:nvPr/>
        </p:nvSpPr>
        <p:spPr>
          <a:xfrm>
            <a:off x="7057600" y="2551775"/>
            <a:ext cx="1384840" cy="7200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EB0A6-E337-48CA-BC81-ADA642134C30}"/>
              </a:ext>
            </a:extLst>
          </p:cNvPr>
          <p:cNvSpPr/>
          <p:nvPr/>
        </p:nvSpPr>
        <p:spPr>
          <a:xfrm>
            <a:off x="9443581" y="2551775"/>
            <a:ext cx="1384571" cy="7200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BFC8B-17A1-458B-8E32-27016D9363CF}"/>
              </a:ext>
            </a:extLst>
          </p:cNvPr>
          <p:cNvSpPr/>
          <p:nvPr/>
        </p:nvSpPr>
        <p:spPr>
          <a:xfrm>
            <a:off x="7038954" y="4591279"/>
            <a:ext cx="1391055" cy="7200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38028-5C02-460D-88F7-2392EB2314CF}"/>
              </a:ext>
            </a:extLst>
          </p:cNvPr>
          <p:cNvSpPr/>
          <p:nvPr/>
        </p:nvSpPr>
        <p:spPr>
          <a:xfrm>
            <a:off x="9431150" y="4579098"/>
            <a:ext cx="1384571" cy="7200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9E22B-4B90-46DF-9C0C-AE7048A03028}"/>
              </a:ext>
            </a:extLst>
          </p:cNvPr>
          <p:cNvSpPr/>
          <p:nvPr/>
        </p:nvSpPr>
        <p:spPr>
          <a:xfrm>
            <a:off x="7050169" y="5396178"/>
            <a:ext cx="1391055" cy="422416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77B22-B7E9-4819-9B07-20FC52B24A8B}"/>
              </a:ext>
            </a:extLst>
          </p:cNvPr>
          <p:cNvSpPr/>
          <p:nvPr/>
        </p:nvSpPr>
        <p:spPr>
          <a:xfrm>
            <a:off x="7051116" y="3360510"/>
            <a:ext cx="1391055" cy="422416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89B37F-C73A-4DB4-8C26-173944D54ED1}"/>
              </a:ext>
            </a:extLst>
          </p:cNvPr>
          <p:cNvSpPr/>
          <p:nvPr/>
        </p:nvSpPr>
        <p:spPr>
          <a:xfrm>
            <a:off x="9437097" y="5383998"/>
            <a:ext cx="1391055" cy="422416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D52DB-CF18-4904-A307-3C45644C37C2}"/>
              </a:ext>
            </a:extLst>
          </p:cNvPr>
          <p:cNvSpPr/>
          <p:nvPr/>
        </p:nvSpPr>
        <p:spPr>
          <a:xfrm>
            <a:off x="9437097" y="3360510"/>
            <a:ext cx="1391055" cy="422416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29B05-3DA8-4F0E-9D05-E6352CF332B7}"/>
              </a:ext>
            </a:extLst>
          </p:cNvPr>
          <p:cNvCxnSpPr/>
          <p:nvPr/>
        </p:nvCxnSpPr>
        <p:spPr>
          <a:xfrm>
            <a:off x="3299678" y="3283395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2BC28A-B972-458A-8B44-E686DE99DA9B}"/>
              </a:ext>
            </a:extLst>
          </p:cNvPr>
          <p:cNvCxnSpPr>
            <a:cxnSpLocks/>
          </p:cNvCxnSpPr>
          <p:nvPr/>
        </p:nvCxnSpPr>
        <p:spPr>
          <a:xfrm flipV="1">
            <a:off x="3382230" y="3615892"/>
            <a:ext cx="289607" cy="352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7DDD9E-351B-4829-9378-B268E3CC94D2}"/>
              </a:ext>
            </a:extLst>
          </p:cNvPr>
          <p:cNvCxnSpPr/>
          <p:nvPr/>
        </p:nvCxnSpPr>
        <p:spPr>
          <a:xfrm>
            <a:off x="3321511" y="4313966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510E7C-17DC-47B3-8A55-D54040A36C1E}"/>
              </a:ext>
            </a:extLst>
          </p:cNvPr>
          <p:cNvCxnSpPr>
            <a:cxnSpLocks/>
          </p:cNvCxnSpPr>
          <p:nvPr/>
        </p:nvCxnSpPr>
        <p:spPr>
          <a:xfrm flipV="1">
            <a:off x="2744202" y="2529818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F99CC-BE05-4225-A067-4B75E46B02BC}"/>
              </a:ext>
            </a:extLst>
          </p:cNvPr>
          <p:cNvCxnSpPr>
            <a:cxnSpLocks/>
          </p:cNvCxnSpPr>
          <p:nvPr/>
        </p:nvCxnSpPr>
        <p:spPr>
          <a:xfrm flipV="1">
            <a:off x="4178182" y="2529817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49F866-D829-40EC-A479-5C5660945ADC}"/>
              </a:ext>
            </a:extLst>
          </p:cNvPr>
          <p:cNvCxnSpPr/>
          <p:nvPr/>
        </p:nvCxnSpPr>
        <p:spPr>
          <a:xfrm>
            <a:off x="8688877" y="2845005"/>
            <a:ext cx="51448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5FCD69-7412-44B6-B3DC-DAC56576254B}"/>
              </a:ext>
            </a:extLst>
          </p:cNvPr>
          <p:cNvCxnSpPr>
            <a:cxnSpLocks/>
          </p:cNvCxnSpPr>
          <p:nvPr/>
        </p:nvCxnSpPr>
        <p:spPr>
          <a:xfrm flipH="1">
            <a:off x="8688877" y="3242784"/>
            <a:ext cx="50973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3F6535-31DB-4715-A1BE-4E694242A833}"/>
              </a:ext>
            </a:extLst>
          </p:cNvPr>
          <p:cNvCxnSpPr>
            <a:cxnSpLocks/>
          </p:cNvCxnSpPr>
          <p:nvPr/>
        </p:nvCxnSpPr>
        <p:spPr>
          <a:xfrm flipV="1">
            <a:off x="8635877" y="3941647"/>
            <a:ext cx="639323" cy="51488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A5E198-64A0-4A8C-A780-16F8E1E08C4E}"/>
              </a:ext>
            </a:extLst>
          </p:cNvPr>
          <p:cNvCxnSpPr>
            <a:cxnSpLocks/>
          </p:cNvCxnSpPr>
          <p:nvPr/>
        </p:nvCxnSpPr>
        <p:spPr>
          <a:xfrm>
            <a:off x="10149914" y="3948648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7DD839-BDA0-4466-BD54-A1B54AF05024}"/>
              </a:ext>
            </a:extLst>
          </p:cNvPr>
          <p:cNvCxnSpPr>
            <a:cxnSpLocks/>
          </p:cNvCxnSpPr>
          <p:nvPr/>
        </p:nvCxnSpPr>
        <p:spPr>
          <a:xfrm flipV="1">
            <a:off x="7689743" y="3948648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FBAD2F-18C1-4BDA-A66D-AB0E66F52625}"/>
              </a:ext>
            </a:extLst>
          </p:cNvPr>
          <p:cNvCxnSpPr>
            <a:cxnSpLocks/>
          </p:cNvCxnSpPr>
          <p:nvPr/>
        </p:nvCxnSpPr>
        <p:spPr>
          <a:xfrm flipH="1">
            <a:off x="8630804" y="5311279"/>
            <a:ext cx="630627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2143E5-BE62-4044-9A88-E6D83CA5838A}"/>
              </a:ext>
            </a:extLst>
          </p:cNvPr>
          <p:cNvCxnSpPr>
            <a:cxnSpLocks/>
          </p:cNvCxnSpPr>
          <p:nvPr/>
        </p:nvCxnSpPr>
        <p:spPr>
          <a:xfrm flipV="1">
            <a:off x="4178182" y="3601866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29A007-7CCD-4230-8BBF-7E2A397B7291}"/>
              </a:ext>
            </a:extLst>
          </p:cNvPr>
          <p:cNvCxnSpPr>
            <a:cxnSpLocks/>
          </p:cNvCxnSpPr>
          <p:nvPr/>
        </p:nvCxnSpPr>
        <p:spPr>
          <a:xfrm flipV="1">
            <a:off x="2865722" y="3601866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ED17F2CC-E65B-44E1-B06B-5AC31FA62A01}"/>
              </a:ext>
            </a:extLst>
          </p:cNvPr>
          <p:cNvSpPr/>
          <p:nvPr/>
        </p:nvSpPr>
        <p:spPr>
          <a:xfrm rot="13693010">
            <a:off x="6588641" y="1350151"/>
            <a:ext cx="3780000" cy="3780000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14CF521F-F5FF-43C2-B8C8-90CC35FE1A61}"/>
              </a:ext>
            </a:extLst>
          </p:cNvPr>
          <p:cNvSpPr/>
          <p:nvPr/>
        </p:nvSpPr>
        <p:spPr>
          <a:xfrm rot="2306338">
            <a:off x="7514518" y="1394820"/>
            <a:ext cx="3780000" cy="3780000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0D8B89-AA92-4455-9292-42F0600DFF2E}"/>
              </a:ext>
            </a:extLst>
          </p:cNvPr>
          <p:cNvCxnSpPr>
            <a:cxnSpLocks/>
          </p:cNvCxnSpPr>
          <p:nvPr/>
        </p:nvCxnSpPr>
        <p:spPr>
          <a:xfrm flipV="1">
            <a:off x="7732861" y="2148499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6F25C9-D68A-4D83-842D-9939BBE2EA10}"/>
              </a:ext>
            </a:extLst>
          </p:cNvPr>
          <p:cNvCxnSpPr>
            <a:cxnSpLocks/>
          </p:cNvCxnSpPr>
          <p:nvPr/>
        </p:nvCxnSpPr>
        <p:spPr>
          <a:xfrm flipV="1">
            <a:off x="10135204" y="2148500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3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en-US" b="1" dirty="0"/>
              <a:t>Limitations of Monolithic Applications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09E2B-9BF2-4A71-A2DF-62C5CFD82935}"/>
              </a:ext>
            </a:extLst>
          </p:cNvPr>
          <p:cNvSpPr txBox="1">
            <a:spLocks/>
          </p:cNvSpPr>
          <p:nvPr/>
        </p:nvSpPr>
        <p:spPr>
          <a:xfrm>
            <a:off x="698498" y="1582248"/>
            <a:ext cx="6267938" cy="457517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A5268-E1DD-4A2F-96B5-C16495FE8E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7164228" cy="4575175"/>
          </a:xfrm>
        </p:spPr>
        <p:txBody>
          <a:bodyPr/>
          <a:lstStyle/>
          <a:p>
            <a:r>
              <a:rPr lang="en-US" b="1"/>
              <a:t>Agility</a:t>
            </a:r>
            <a:r>
              <a:rPr lang="en-US"/>
              <a:t> – Impact agility since rebuilding the whole application takes a decent amount of time </a:t>
            </a:r>
          </a:p>
          <a:p>
            <a:pPr lvl="1"/>
            <a:endParaRPr lang="en-US"/>
          </a:p>
          <a:p>
            <a:r>
              <a:rPr lang="en-US" b="1"/>
              <a:t>Scalability</a:t>
            </a:r>
            <a:r>
              <a:rPr lang="en-US"/>
              <a:t> – Scaling a monolith happens in both directions: vertically as well as horizontally - causing unused resources </a:t>
            </a:r>
          </a:p>
          <a:p>
            <a:pPr lvl="1"/>
            <a:endParaRPr lang="en-US"/>
          </a:p>
          <a:p>
            <a:r>
              <a:rPr lang="en-US" b="1"/>
              <a:t>DevOps Cycle </a:t>
            </a:r>
            <a:r>
              <a:rPr lang="en-US"/>
              <a:t>– Continuous delivery (high frequency of deployments) fails due to high build time</a:t>
            </a:r>
          </a:p>
          <a:p>
            <a:pPr lvl="1"/>
            <a:endParaRPr lang="en-US"/>
          </a:p>
          <a:p>
            <a:r>
              <a:rPr lang="en-US"/>
              <a:t>Availability, Fault Tolerance, and Resiliency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de-AT"/>
          </a:p>
          <a:p>
            <a:endParaRPr lang="de-A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A87696-0BCD-4677-BDDF-E629C1CFD890}"/>
              </a:ext>
            </a:extLst>
          </p:cNvPr>
          <p:cNvSpPr/>
          <p:nvPr/>
        </p:nvSpPr>
        <p:spPr>
          <a:xfrm>
            <a:off x="9058062" y="1582248"/>
            <a:ext cx="2635661" cy="3906365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EB0077-316F-4C75-817C-3D96A4F008A9}"/>
              </a:ext>
            </a:extLst>
          </p:cNvPr>
          <p:cNvSpPr/>
          <p:nvPr/>
        </p:nvSpPr>
        <p:spPr>
          <a:xfrm>
            <a:off x="9154511" y="1688463"/>
            <a:ext cx="2421106" cy="701692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A0D5F5-82E5-4609-A4EE-E62BBD62ACED}"/>
              </a:ext>
            </a:extLst>
          </p:cNvPr>
          <p:cNvSpPr/>
          <p:nvPr/>
        </p:nvSpPr>
        <p:spPr>
          <a:xfrm>
            <a:off x="9172778" y="2581875"/>
            <a:ext cx="1083516" cy="8311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0B281A-6BE0-44D5-9124-E58D2D34DBCC}"/>
              </a:ext>
            </a:extLst>
          </p:cNvPr>
          <p:cNvSpPr/>
          <p:nvPr/>
        </p:nvSpPr>
        <p:spPr>
          <a:xfrm>
            <a:off x="10402208" y="2581875"/>
            <a:ext cx="1173410" cy="8311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B5FA9A-2FD9-4BB7-901E-F77F97CBC460}"/>
              </a:ext>
            </a:extLst>
          </p:cNvPr>
          <p:cNvSpPr/>
          <p:nvPr/>
        </p:nvSpPr>
        <p:spPr>
          <a:xfrm>
            <a:off x="9153645" y="3637401"/>
            <a:ext cx="1102650" cy="856455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724D2-BD01-49BD-BD0B-94CC45E92890}"/>
              </a:ext>
            </a:extLst>
          </p:cNvPr>
          <p:cNvSpPr/>
          <p:nvPr/>
        </p:nvSpPr>
        <p:spPr>
          <a:xfrm>
            <a:off x="10402208" y="3637402"/>
            <a:ext cx="1173403" cy="85344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3E878-3B25-4111-8EBE-EFF983CF0CE4}"/>
              </a:ext>
            </a:extLst>
          </p:cNvPr>
          <p:cNvSpPr/>
          <p:nvPr/>
        </p:nvSpPr>
        <p:spPr>
          <a:xfrm>
            <a:off x="9148588" y="4646045"/>
            <a:ext cx="2427030" cy="701943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 b="1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D3C14C-2EE3-4B94-A9B5-EA1235067111}"/>
              </a:ext>
            </a:extLst>
          </p:cNvPr>
          <p:cNvCxnSpPr/>
          <p:nvPr/>
        </p:nvCxnSpPr>
        <p:spPr>
          <a:xfrm>
            <a:off x="10125351" y="3034520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155261-7214-44D2-803E-8C13EFAFFD20}"/>
              </a:ext>
            </a:extLst>
          </p:cNvPr>
          <p:cNvCxnSpPr>
            <a:cxnSpLocks/>
          </p:cNvCxnSpPr>
          <p:nvPr/>
        </p:nvCxnSpPr>
        <p:spPr>
          <a:xfrm flipV="1">
            <a:off x="10207903" y="3367017"/>
            <a:ext cx="289607" cy="352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8C2EE1-AED1-4C54-A9E4-05815C33C7B4}"/>
              </a:ext>
            </a:extLst>
          </p:cNvPr>
          <p:cNvCxnSpPr/>
          <p:nvPr/>
        </p:nvCxnSpPr>
        <p:spPr>
          <a:xfrm>
            <a:off x="10147184" y="4065091"/>
            <a:ext cx="41104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14A682-9D79-4DA3-AEC3-F244F6C3F8A5}"/>
              </a:ext>
            </a:extLst>
          </p:cNvPr>
          <p:cNvCxnSpPr>
            <a:cxnSpLocks/>
          </p:cNvCxnSpPr>
          <p:nvPr/>
        </p:nvCxnSpPr>
        <p:spPr>
          <a:xfrm flipV="1">
            <a:off x="9569875" y="2280943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36C8D1-8672-40A0-8A1F-F0AA595DBB08}"/>
              </a:ext>
            </a:extLst>
          </p:cNvPr>
          <p:cNvCxnSpPr>
            <a:cxnSpLocks/>
          </p:cNvCxnSpPr>
          <p:nvPr/>
        </p:nvCxnSpPr>
        <p:spPr>
          <a:xfrm flipV="1">
            <a:off x="11003855" y="2280942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7FE21B-9777-4F78-A02A-CFF3F58DCFF8}"/>
              </a:ext>
            </a:extLst>
          </p:cNvPr>
          <p:cNvCxnSpPr>
            <a:cxnSpLocks/>
          </p:cNvCxnSpPr>
          <p:nvPr/>
        </p:nvCxnSpPr>
        <p:spPr>
          <a:xfrm flipV="1">
            <a:off x="11003855" y="3352991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474E10-9EC8-44BC-9F00-F3478D0585C8}"/>
              </a:ext>
            </a:extLst>
          </p:cNvPr>
          <p:cNvCxnSpPr>
            <a:cxnSpLocks/>
          </p:cNvCxnSpPr>
          <p:nvPr/>
        </p:nvCxnSpPr>
        <p:spPr>
          <a:xfrm flipV="1">
            <a:off x="9691395" y="3352991"/>
            <a:ext cx="0" cy="3940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3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9655-31F6-4227-86E0-A288A94B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Impacts on </a:t>
            </a:r>
            <a:r>
              <a:rPr lang="de-DE" b="1" dirty="0" err="1"/>
              <a:t>Productivity</a:t>
            </a:r>
            <a:endParaRPr lang="de-AT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8808755-E172-46DE-BA24-71C2131B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8" y="1482117"/>
            <a:ext cx="5687846" cy="48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5A0F-C54A-47EB-B201-5F1F5298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Limitations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Monoliths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given</a:t>
            </a:r>
            <a:r>
              <a:rPr lang="de-DE" b="1" dirty="0"/>
              <a:t> </a:t>
            </a:r>
            <a:r>
              <a:rPr lang="de-DE" b="1" dirty="0" err="1"/>
              <a:t>rise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Microservices</a:t>
            </a:r>
            <a:endParaRPr lang="de-AT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8F30-7231-4926-82F5-527950D155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6827717" cy="4575175"/>
          </a:xfrm>
        </p:spPr>
        <p:txBody>
          <a:bodyPr/>
          <a:lstStyle/>
          <a:p>
            <a:endParaRPr lang="en-US" b="1"/>
          </a:p>
          <a:p>
            <a:r>
              <a:rPr lang="en-US" b="1"/>
              <a:t>Agility</a:t>
            </a:r>
            <a:r>
              <a:rPr lang="en-US"/>
              <a:t> - Scope changes can be done in one microservice - other micro services are not impacted from these changes</a:t>
            </a:r>
          </a:p>
          <a:p>
            <a:endParaRPr lang="en-US"/>
          </a:p>
          <a:p>
            <a:r>
              <a:rPr lang="en-US" b="1"/>
              <a:t>Scalability</a:t>
            </a:r>
            <a:r>
              <a:rPr lang="en-US"/>
              <a:t> - Individual components can scale as needed</a:t>
            </a:r>
          </a:p>
          <a:p>
            <a:endParaRPr lang="en-US"/>
          </a:p>
          <a:p>
            <a:r>
              <a:rPr lang="en-US" b="1"/>
              <a:t>DevOps Cycle </a:t>
            </a:r>
            <a:r>
              <a:rPr lang="en-US"/>
              <a:t>- Since each component operates independently, continuous delivery cycle reduces</a:t>
            </a:r>
          </a:p>
          <a:p>
            <a:endParaRPr lang="en-US"/>
          </a:p>
          <a:p>
            <a:endParaRPr lang="de-A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5728DD-F378-4263-86C7-EBDAFF8A61BD}"/>
              </a:ext>
            </a:extLst>
          </p:cNvPr>
          <p:cNvSpPr/>
          <p:nvPr/>
        </p:nvSpPr>
        <p:spPr>
          <a:xfrm>
            <a:off x="10285648" y="4524734"/>
            <a:ext cx="1634247" cy="1440000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C60750-D7A3-4CFE-B81E-DCAD55D64AF6}"/>
              </a:ext>
            </a:extLst>
          </p:cNvPr>
          <p:cNvSpPr/>
          <p:nvPr/>
        </p:nvSpPr>
        <p:spPr>
          <a:xfrm>
            <a:off x="7885886" y="4560910"/>
            <a:ext cx="1634247" cy="1440000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FFF87-3C76-40D4-96EC-702174B3EB3B}"/>
              </a:ext>
            </a:extLst>
          </p:cNvPr>
          <p:cNvSpPr/>
          <p:nvPr/>
        </p:nvSpPr>
        <p:spPr>
          <a:xfrm>
            <a:off x="10288890" y="2482391"/>
            <a:ext cx="1634247" cy="1449117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7C831-A3E7-4360-9528-C64468B8D209}"/>
              </a:ext>
            </a:extLst>
          </p:cNvPr>
          <p:cNvSpPr/>
          <p:nvPr/>
        </p:nvSpPr>
        <p:spPr>
          <a:xfrm>
            <a:off x="7899939" y="2482391"/>
            <a:ext cx="1634247" cy="1449117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EAE960-1016-4872-ABCD-EF3EB4679BE2}"/>
              </a:ext>
            </a:extLst>
          </p:cNvPr>
          <p:cNvSpPr/>
          <p:nvPr/>
        </p:nvSpPr>
        <p:spPr>
          <a:xfrm>
            <a:off x="8270405" y="1448665"/>
            <a:ext cx="3223097" cy="801013"/>
          </a:xfrm>
          <a:prstGeom prst="rect">
            <a:avLst/>
          </a:prstGeom>
          <a:solidFill>
            <a:srgbClr val="25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30A29A-C96D-4D13-A6BD-FFB1EC0994C5}"/>
              </a:ext>
            </a:extLst>
          </p:cNvPr>
          <p:cNvSpPr/>
          <p:nvPr/>
        </p:nvSpPr>
        <p:spPr>
          <a:xfrm>
            <a:off x="8406591" y="1594727"/>
            <a:ext cx="2931268" cy="552632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UI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F323F9-4D7C-4522-8AEC-A727C91FD2E5}"/>
              </a:ext>
            </a:extLst>
          </p:cNvPr>
          <p:cNvSpPr/>
          <p:nvPr/>
        </p:nvSpPr>
        <p:spPr>
          <a:xfrm>
            <a:off x="8027748" y="2607707"/>
            <a:ext cx="1384840" cy="7200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Ship</a:t>
            </a:r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B7F914-4577-4FFA-855D-5F3EBD82BD4A}"/>
              </a:ext>
            </a:extLst>
          </p:cNvPr>
          <p:cNvSpPr/>
          <p:nvPr/>
        </p:nvSpPr>
        <p:spPr>
          <a:xfrm>
            <a:off x="10413729" y="2607707"/>
            <a:ext cx="1384571" cy="7200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Acct</a:t>
            </a:r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C03BA-7BDF-41AA-935E-82A18C6F720C}"/>
              </a:ext>
            </a:extLst>
          </p:cNvPr>
          <p:cNvSpPr/>
          <p:nvPr/>
        </p:nvSpPr>
        <p:spPr>
          <a:xfrm>
            <a:off x="8009102" y="4647211"/>
            <a:ext cx="1391055" cy="7200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Mgmt</a:t>
            </a:r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58A1F3-A880-4230-A55B-F6C395ED3FC3}"/>
              </a:ext>
            </a:extLst>
          </p:cNvPr>
          <p:cNvSpPr/>
          <p:nvPr/>
        </p:nvSpPr>
        <p:spPr>
          <a:xfrm>
            <a:off x="10401298" y="4635030"/>
            <a:ext cx="1384571" cy="720000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Billing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51761C-DE49-4F52-BB70-2767A440200F}"/>
              </a:ext>
            </a:extLst>
          </p:cNvPr>
          <p:cNvSpPr/>
          <p:nvPr/>
        </p:nvSpPr>
        <p:spPr>
          <a:xfrm>
            <a:off x="8020317" y="5452110"/>
            <a:ext cx="1391055" cy="422416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E4E532-C4B8-4351-A4F0-F732EF0D2223}"/>
              </a:ext>
            </a:extLst>
          </p:cNvPr>
          <p:cNvSpPr/>
          <p:nvPr/>
        </p:nvSpPr>
        <p:spPr>
          <a:xfrm>
            <a:off x="8021264" y="3416442"/>
            <a:ext cx="1391055" cy="422416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5F8788-B463-4C5D-B90A-5B6E2033A778}"/>
              </a:ext>
            </a:extLst>
          </p:cNvPr>
          <p:cNvSpPr/>
          <p:nvPr/>
        </p:nvSpPr>
        <p:spPr>
          <a:xfrm>
            <a:off x="10407245" y="5439930"/>
            <a:ext cx="1391055" cy="422416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DD51AE-6B93-4784-B86D-5FD17F9D0B89}"/>
              </a:ext>
            </a:extLst>
          </p:cNvPr>
          <p:cNvSpPr/>
          <p:nvPr/>
        </p:nvSpPr>
        <p:spPr>
          <a:xfrm>
            <a:off x="10407245" y="3416442"/>
            <a:ext cx="1391055" cy="422416"/>
          </a:xfrm>
          <a:prstGeom prst="rect">
            <a:avLst/>
          </a:prstGeom>
          <a:solidFill>
            <a:srgbClr val="41566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DB</a:t>
            </a:r>
            <a:endParaRPr lang="de-AT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3B6AEC-7D41-4F54-9D9D-0ABF23F07AB7}"/>
              </a:ext>
            </a:extLst>
          </p:cNvPr>
          <p:cNvCxnSpPr/>
          <p:nvPr/>
        </p:nvCxnSpPr>
        <p:spPr>
          <a:xfrm>
            <a:off x="9659025" y="2900937"/>
            <a:ext cx="51448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5E40A4-0EFB-45C1-BAB8-0715207CFF27}"/>
              </a:ext>
            </a:extLst>
          </p:cNvPr>
          <p:cNvCxnSpPr>
            <a:cxnSpLocks/>
          </p:cNvCxnSpPr>
          <p:nvPr/>
        </p:nvCxnSpPr>
        <p:spPr>
          <a:xfrm flipH="1">
            <a:off x="9659025" y="3298716"/>
            <a:ext cx="50973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433252-7356-46A9-A503-4ABE0F591B45}"/>
              </a:ext>
            </a:extLst>
          </p:cNvPr>
          <p:cNvCxnSpPr>
            <a:cxnSpLocks/>
          </p:cNvCxnSpPr>
          <p:nvPr/>
        </p:nvCxnSpPr>
        <p:spPr>
          <a:xfrm flipV="1">
            <a:off x="9606025" y="3997579"/>
            <a:ext cx="639323" cy="51488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D87B9E-718F-49B9-B852-9924EE1A9F2D}"/>
              </a:ext>
            </a:extLst>
          </p:cNvPr>
          <p:cNvCxnSpPr>
            <a:cxnSpLocks/>
          </p:cNvCxnSpPr>
          <p:nvPr/>
        </p:nvCxnSpPr>
        <p:spPr>
          <a:xfrm>
            <a:off x="11120062" y="4004580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99DFC1-6064-455C-856A-D362633EC0CF}"/>
              </a:ext>
            </a:extLst>
          </p:cNvPr>
          <p:cNvCxnSpPr>
            <a:cxnSpLocks/>
          </p:cNvCxnSpPr>
          <p:nvPr/>
        </p:nvCxnSpPr>
        <p:spPr>
          <a:xfrm flipV="1">
            <a:off x="8659891" y="4004580"/>
            <a:ext cx="0" cy="50788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AA9C72-08A4-49C2-A127-85A2362F0C69}"/>
              </a:ext>
            </a:extLst>
          </p:cNvPr>
          <p:cNvCxnSpPr>
            <a:cxnSpLocks/>
          </p:cNvCxnSpPr>
          <p:nvPr/>
        </p:nvCxnSpPr>
        <p:spPr>
          <a:xfrm flipH="1">
            <a:off x="9600952" y="5367211"/>
            <a:ext cx="630627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147A07-D7B5-4ECE-8B62-5614C587FD03}"/>
              </a:ext>
            </a:extLst>
          </p:cNvPr>
          <p:cNvCxnSpPr>
            <a:cxnSpLocks/>
          </p:cNvCxnSpPr>
          <p:nvPr/>
        </p:nvCxnSpPr>
        <p:spPr>
          <a:xfrm flipV="1">
            <a:off x="8703009" y="2204431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545EA4-D5E0-4337-A95B-65B939BBB186}"/>
              </a:ext>
            </a:extLst>
          </p:cNvPr>
          <p:cNvCxnSpPr>
            <a:cxnSpLocks/>
          </p:cNvCxnSpPr>
          <p:nvPr/>
        </p:nvCxnSpPr>
        <p:spPr>
          <a:xfrm flipV="1">
            <a:off x="11105352" y="2204432"/>
            <a:ext cx="0" cy="3369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5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Hands-on with </a:t>
            </a:r>
            <a:r>
              <a:rPr lang="en-US" dirty="0" err="1"/>
              <a:t>TicketMonster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655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B2B996D-8266-FA47-84A4-579295266FD8}" vid="{9FFD41F2-EAD7-E748-A336-71D3C6D948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Widescreen</PresentationFormat>
  <Paragraphs>250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Liberation Sans</vt:lpstr>
      <vt:lpstr>Verdana</vt:lpstr>
      <vt:lpstr>Wingdings</vt:lpstr>
      <vt:lpstr>master_master</vt:lpstr>
      <vt:lpstr>ACM Module - Monolith to Microservices</vt:lpstr>
      <vt:lpstr>Outline</vt:lpstr>
      <vt:lpstr>Skills you gain</vt:lpstr>
      <vt:lpstr>Introduction into the Topic</vt:lpstr>
      <vt:lpstr>Goal of this Module </vt:lpstr>
      <vt:lpstr>Limitations of Monolithic Applications</vt:lpstr>
      <vt:lpstr>Impacts on Productivity</vt:lpstr>
      <vt:lpstr>Limitations of Monoliths have given rise to Microservices</vt:lpstr>
      <vt:lpstr>Hands-on with TicketMonster</vt:lpstr>
      <vt:lpstr>Check Prerequisites</vt:lpstr>
      <vt:lpstr>Lab: Lift-and-shift TicketMonster</vt:lpstr>
      <vt:lpstr>Extract the UI from the Monolith</vt:lpstr>
      <vt:lpstr>Lab: Extract the UI from the Monolith  </vt:lpstr>
      <vt:lpstr>Lab: Generate Load on the new User Interface</vt:lpstr>
      <vt:lpstr>Identify a Microservice</vt:lpstr>
      <vt:lpstr>Lab: Identify a Microservice</vt:lpstr>
      <vt:lpstr>Identify the Domain Model of the Microservice</vt:lpstr>
      <vt:lpstr>Lab: The Microservice and its Domain Model</vt:lpstr>
      <vt:lpstr>Refactor your Source Code</vt:lpstr>
      <vt:lpstr>Lab: Deploy the Microservice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Braeuer, Johannes</cp:lastModifiedBy>
  <cp:revision>26</cp:revision>
  <dcterms:modified xsi:type="dcterms:W3CDTF">2018-10-25T07:34:21Z</dcterms:modified>
</cp:coreProperties>
</file>