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22"/>
  </p:notesMasterIdLst>
  <p:handoutMasterIdLst>
    <p:handoutMasterId r:id="rId23"/>
  </p:handoutMasterIdLst>
  <p:sldIdLst>
    <p:sldId id="256" r:id="rId8"/>
    <p:sldId id="262" r:id="rId9"/>
    <p:sldId id="401" r:id="rId10"/>
    <p:sldId id="387" r:id="rId11"/>
    <p:sldId id="414" r:id="rId12"/>
    <p:sldId id="415" r:id="rId13"/>
    <p:sldId id="531" r:id="rId14"/>
    <p:sldId id="532" r:id="rId15"/>
    <p:sldId id="533" r:id="rId16"/>
    <p:sldId id="413" r:id="rId17"/>
    <p:sldId id="534" r:id="rId18"/>
    <p:sldId id="535" r:id="rId19"/>
    <p:sldId id="536" r:id="rId20"/>
    <p:sldId id="5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3A29F2-40A3-394B-8E8C-F19F298FF94F}">
          <p14:sldIdLst>
            <p14:sldId id="256"/>
          </p14:sldIdLst>
        </p14:section>
        <p14:section name="Content slides" id="{8F7E6734-1A14-6A45-B486-55C031C4E82B}">
          <p14:sldIdLst>
            <p14:sldId id="262"/>
            <p14:sldId id="401"/>
            <p14:sldId id="387"/>
            <p14:sldId id="414"/>
            <p14:sldId id="415"/>
            <p14:sldId id="531"/>
            <p14:sldId id="532"/>
            <p14:sldId id="533"/>
            <p14:sldId id="413"/>
            <p14:sldId id="534"/>
            <p14:sldId id="535"/>
            <p14:sldId id="536"/>
            <p14:sldId id="537"/>
          </p14:sldIdLst>
        </p14:section>
        <p14:section name="Section slides" id="{9F7032C0-3D2D-B240-9B66-BFFEBFB0AE30}">
          <p14:sldIdLst/>
        </p14:section>
        <p14:section name="Menu slides - 3 items" id="{FA070C44-EAA5-2E40-A35B-B1CA7B0971B9}">
          <p14:sldIdLst/>
        </p14:section>
        <p14:section name="Menu slides - 4 items" id="{530DF756-9B58-AF45-B941-524BEF05F571}">
          <p14:sldIdLst/>
        </p14:section>
        <p14:section name="Menu slides - 5 items" id="{7AAA11E7-76C8-284E-938E-D26E16B68347}">
          <p14:sldIdLst/>
        </p14:section>
        <p14:section name="Menu slides - 6 items" id="{FC73FE51-3029-D947-9F72-FB00114D2596}">
          <p14:sldIdLst/>
        </p14:section>
        <p14:section name="Device slides" id="{6EA1A0B5-B21A-1F44-9003-19FE5F87EC8E}">
          <p14:sldIdLst/>
        </p14:section>
        <p14:section name="Ending slide" id="{ED55441F-278A-294D-9CD5-12E09AC67BCF}">
          <p14:sldIdLst/>
        </p14:section>
        <p14:section name="Other slides" id="{984DF5E2-74C8-6B4E-ADE0-6EAB97AC23FA}">
          <p14:sldIdLst/>
        </p14:section>
        <p14:section name="Logos" id="{F81E94FF-D0B3-3245-99B8-4259B9F4DE5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0A3"/>
    <a:srgbClr val="0F1419"/>
    <a:srgbClr val="712F90"/>
    <a:srgbClr val="2583EE"/>
    <a:srgbClr val="3F4346"/>
    <a:srgbClr val="1D2433"/>
    <a:srgbClr val="565D6A"/>
    <a:srgbClr val="191B21"/>
    <a:srgbClr val="F8F8F8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2" autoAdjust="0"/>
    <p:restoredTop sz="85674" autoAdjust="0"/>
  </p:normalViewPr>
  <p:slideViewPr>
    <p:cSldViewPr snapToGrid="0" snapToObjects="1">
      <p:cViewPr varScale="1">
        <p:scale>
          <a:sx n="117" d="100"/>
          <a:sy n="117" d="100"/>
        </p:scale>
        <p:origin x="59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DA4FE-9707-49FF-ABA4-06B5918BEB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5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DA4FE-9707-49FF-ABA4-06B5918BEB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5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5" y="-1934132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tx1">
                    <a:lumMod val="65000"/>
                    <a:lumOff val="3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70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  <p:sldLayoutId id="214748381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news/blog/unbreakable-devops-pipeline-shift-left-shift-right-self-healing/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12" Type="http://schemas.openxmlformats.org/officeDocument/2006/relationships/image" Target="../media/image7.pn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6.png"/><Relationship Id="rId18" Type="http://schemas.openxmlformats.org/officeDocument/2006/relationships/image" Target="../media/image70.png"/><Relationship Id="rId3" Type="http://schemas.openxmlformats.org/officeDocument/2006/relationships/image" Target="../media/image60.png"/><Relationship Id="rId21" Type="http://schemas.openxmlformats.org/officeDocument/2006/relationships/image" Target="../media/image73.png"/><Relationship Id="rId7" Type="http://schemas.openxmlformats.org/officeDocument/2006/relationships/image" Target="../media/image37.png"/><Relationship Id="rId12" Type="http://schemas.openxmlformats.org/officeDocument/2006/relationships/image" Target="../media/image65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9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6.png"/><Relationship Id="rId11" Type="http://schemas.openxmlformats.org/officeDocument/2006/relationships/image" Target="../media/image64.png"/><Relationship Id="rId5" Type="http://schemas.openxmlformats.org/officeDocument/2006/relationships/image" Target="../media/image35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41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69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7503"/>
            <a:ext cx="6043048" cy="1927481"/>
          </a:xfrm>
        </p:spPr>
        <p:txBody>
          <a:bodyPr/>
          <a:lstStyle/>
          <a:p>
            <a:r>
              <a:rPr lang="en-US" dirty="0"/>
              <a:t>Unbreakable Delivery Pipeline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ACL Detroit</a:t>
            </a:r>
          </a:p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Harden Staging Pipeline with Quality 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08_Unbreakable_Delivery_Pipeline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01_Harden_Staging_Pipeline_with_Quality_Gate</a:t>
            </a:r>
          </a:p>
        </p:txBody>
      </p:sp>
    </p:spTree>
    <p:extLst>
      <p:ext uri="{BB962C8B-B14F-4D97-AF65-F5344CB8AC3E}">
        <p14:creationId xmlns:p14="http://schemas.microsoft.com/office/powerpoint/2010/main" val="316488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BC9AA7-F41E-40D5-B578-0629A106B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7E40C0-29EA-44E2-9FF0-D81E4739B88B}"/>
              </a:ext>
            </a:extLst>
          </p:cNvPr>
          <p:cNvSpPr txBox="1">
            <a:spLocks/>
          </p:cNvSpPr>
          <p:nvPr/>
        </p:nvSpPr>
        <p:spPr>
          <a:xfrm>
            <a:off x="400049" y="330759"/>
            <a:ext cx="10871200" cy="677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defRPr/>
            </a:pPr>
            <a:endParaRPr lang="en-US" dirty="0">
              <a:solidFill>
                <a:srgbClr val="454646"/>
              </a:solidFill>
              <a:latin typeface="Calibri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A4CF74-8FF7-42A5-9BC3-A0108CAEED3A}"/>
              </a:ext>
            </a:extLst>
          </p:cNvPr>
          <p:cNvSpPr/>
          <p:nvPr/>
        </p:nvSpPr>
        <p:spPr>
          <a:xfrm>
            <a:off x="191589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2AE443D-1AA1-475F-B723-5F94D38E193B}"/>
              </a:ext>
            </a:extLst>
          </p:cNvPr>
          <p:cNvSpPr/>
          <p:nvPr/>
        </p:nvSpPr>
        <p:spPr>
          <a:xfrm>
            <a:off x="191702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4DB3C7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9EF1BE-EFC5-4D9A-AEBB-6A12D4556AE7}"/>
              </a:ext>
            </a:extLst>
          </p:cNvPr>
          <p:cNvSpPr/>
          <p:nvPr/>
        </p:nvSpPr>
        <p:spPr>
          <a:xfrm>
            <a:off x="407613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A5CBCCB-CFC4-43DC-8EDD-1F908096B14D}"/>
              </a:ext>
            </a:extLst>
          </p:cNvPr>
          <p:cNvSpPr/>
          <p:nvPr/>
        </p:nvSpPr>
        <p:spPr>
          <a:xfrm rot="10800000">
            <a:off x="407726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49D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277D1-E4AA-4D55-B685-6D24A774CDBF}"/>
              </a:ext>
            </a:extLst>
          </p:cNvPr>
          <p:cNvSpPr/>
          <p:nvPr/>
        </p:nvSpPr>
        <p:spPr>
          <a:xfrm>
            <a:off x="623544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E342CBD-02EC-4199-9213-255AE8340AEF}"/>
              </a:ext>
            </a:extLst>
          </p:cNvPr>
          <p:cNvSpPr/>
          <p:nvPr/>
        </p:nvSpPr>
        <p:spPr>
          <a:xfrm>
            <a:off x="623656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1D6E9B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8B1FA8-AB85-4E79-B364-3659E52813DF}"/>
              </a:ext>
            </a:extLst>
          </p:cNvPr>
          <p:cNvSpPr/>
          <p:nvPr/>
        </p:nvSpPr>
        <p:spPr>
          <a:xfrm>
            <a:off x="839568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6F8B45-5537-49B0-A5F7-118218A4B791}"/>
              </a:ext>
            </a:extLst>
          </p:cNvPr>
          <p:cNvSpPr/>
          <p:nvPr/>
        </p:nvSpPr>
        <p:spPr>
          <a:xfrm rot="10800000">
            <a:off x="839680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F423F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DB2C68-46A1-471F-BBD5-5E8E3C8909CB}"/>
              </a:ext>
            </a:extLst>
          </p:cNvPr>
          <p:cNvSpPr/>
          <p:nvPr/>
        </p:nvSpPr>
        <p:spPr>
          <a:xfrm>
            <a:off x="1917020" y="319048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433C8-1D25-43F7-B492-C5682A68E810}"/>
              </a:ext>
            </a:extLst>
          </p:cNvPr>
          <p:cNvSpPr/>
          <p:nvPr/>
        </p:nvSpPr>
        <p:spPr>
          <a:xfrm>
            <a:off x="4073797" y="3196293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Perf/Test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7476-9F3B-48DC-91A0-0D087D5E9F65}"/>
              </a:ext>
            </a:extLst>
          </p:cNvPr>
          <p:cNvSpPr/>
          <p:nvPr/>
        </p:nvSpPr>
        <p:spPr>
          <a:xfrm>
            <a:off x="6222943" y="322122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ACA7C-118C-4218-95C7-C9627AB891D9}"/>
              </a:ext>
            </a:extLst>
          </p:cNvPr>
          <p:cNvSpPr/>
          <p:nvPr/>
        </p:nvSpPr>
        <p:spPr>
          <a:xfrm>
            <a:off x="8377464" y="3229638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Biz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3BD871F-4484-4CA2-9E53-5F45DB2A987B}"/>
              </a:ext>
            </a:extLst>
          </p:cNvPr>
          <p:cNvSpPr/>
          <p:nvPr/>
        </p:nvSpPr>
        <p:spPr>
          <a:xfrm>
            <a:off x="8396809" y="2331995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9C1A5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BDB1F18-415D-4F31-9E40-507A6DB28B0B}"/>
              </a:ext>
            </a:extLst>
          </p:cNvPr>
          <p:cNvSpPr/>
          <p:nvPr/>
        </p:nvSpPr>
        <p:spPr>
          <a:xfrm rot="10800000">
            <a:off x="6246243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0580BE8-DC12-4F6D-9D06-F68A3D0AB2F9}"/>
              </a:ext>
            </a:extLst>
          </p:cNvPr>
          <p:cNvSpPr/>
          <p:nvPr/>
        </p:nvSpPr>
        <p:spPr>
          <a:xfrm>
            <a:off x="4075201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CE0D2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7C14EC1-39E9-4793-88AE-F73393AF5202}"/>
              </a:ext>
            </a:extLst>
          </p:cNvPr>
          <p:cNvSpPr/>
          <p:nvPr/>
        </p:nvSpPr>
        <p:spPr>
          <a:xfrm rot="10800000">
            <a:off x="1917217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2F9FF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70472B0-155A-4EF9-8465-97BA64328E5D}"/>
              </a:ext>
            </a:extLst>
          </p:cNvPr>
          <p:cNvSpPr/>
          <p:nvPr/>
        </p:nvSpPr>
        <p:spPr>
          <a:xfrm>
            <a:off x="2789229" y="2364846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48B1C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67D88E3-9B28-4A75-8006-D41532968113}"/>
              </a:ext>
            </a:extLst>
          </p:cNvPr>
          <p:cNvSpPr/>
          <p:nvPr/>
        </p:nvSpPr>
        <p:spPr>
          <a:xfrm>
            <a:off x="7127233" y="23588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1D6E9B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EA458B0-1951-46A6-9F73-AADBD2B1796B}"/>
              </a:ext>
            </a:extLst>
          </p:cNvPr>
          <p:cNvSpPr/>
          <p:nvPr/>
        </p:nvSpPr>
        <p:spPr>
          <a:xfrm>
            <a:off x="4954505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49D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DF38CB9-69BB-43CE-985F-C4ADA91A5CC1}"/>
              </a:ext>
            </a:extLst>
          </p:cNvPr>
          <p:cNvSpPr/>
          <p:nvPr/>
        </p:nvSpPr>
        <p:spPr>
          <a:xfrm>
            <a:off x="9287097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484A1-605C-45D1-B706-F8719D16EBEC}"/>
              </a:ext>
            </a:extLst>
          </p:cNvPr>
          <p:cNvCxnSpPr/>
          <p:nvPr/>
        </p:nvCxnSpPr>
        <p:spPr>
          <a:xfrm>
            <a:off x="4073800" y="2277964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4229BD-1B09-42FA-B85D-9FA3975E9304}"/>
              </a:ext>
            </a:extLst>
          </p:cNvPr>
          <p:cNvCxnSpPr/>
          <p:nvPr/>
        </p:nvCxnSpPr>
        <p:spPr>
          <a:xfrm>
            <a:off x="6234080" y="2260433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EA11C41E-C32D-48B8-8A9F-C78049AE5619}"/>
              </a:ext>
            </a:extLst>
          </p:cNvPr>
          <p:cNvSpPr/>
          <p:nvPr/>
        </p:nvSpPr>
        <p:spPr>
          <a:xfrm rot="10800000">
            <a:off x="9275545" y="23616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9C1A5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54C27C8-18F5-4EA6-A6E8-D7180BA4626D}"/>
              </a:ext>
            </a:extLst>
          </p:cNvPr>
          <p:cNvSpPr/>
          <p:nvPr/>
        </p:nvSpPr>
        <p:spPr>
          <a:xfrm rot="10800000">
            <a:off x="4911604" y="2385327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CE0D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618F455-13CC-4674-8CFB-765E6E7E06C3}"/>
              </a:ext>
            </a:extLst>
          </p:cNvPr>
          <p:cNvSpPr/>
          <p:nvPr/>
        </p:nvSpPr>
        <p:spPr>
          <a:xfrm rot="10800000">
            <a:off x="7087577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97DC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1A54E06-C2E3-41BF-925D-F1B83D217C6F}"/>
              </a:ext>
            </a:extLst>
          </p:cNvPr>
          <p:cNvSpPr/>
          <p:nvPr/>
        </p:nvSpPr>
        <p:spPr>
          <a:xfrm rot="10800000">
            <a:off x="2748865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2F9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36" name="Picture 2" descr="Image result for dynatrace logo">
            <a:extLst>
              <a:ext uri="{FF2B5EF4-FFF2-40B4-BE49-F238E27FC236}">
                <a16:creationId xmlns:a16="http://schemas.microsoft.com/office/drawing/2014/main" id="{B183D8FA-E144-4A25-9A0D-80B271C8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1251" y="2890102"/>
            <a:ext cx="5461173" cy="1101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AutoShape 6" descr="Image result for bitbucket logo">
            <a:extLst>
              <a:ext uri="{FF2B5EF4-FFF2-40B4-BE49-F238E27FC236}">
                <a16:creationId xmlns:a16="http://schemas.microsoft.com/office/drawing/2014/main" id="{00E5409A-C448-4F33-B6C9-119863CCA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3115" y="3110841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39D21B-5ADE-4E0B-BD2C-A06FB26B7E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346" y="4479584"/>
            <a:ext cx="610305" cy="5919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81AFD2-A4F9-411F-8C48-CE206761E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9968" y="3889001"/>
            <a:ext cx="631109" cy="6009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849EEB-1B5A-48F7-A415-71F63493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5" y="3115809"/>
            <a:ext cx="851191" cy="85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1697E6-1283-4FED-9589-5C04864A4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969" y="2291468"/>
            <a:ext cx="810339" cy="810339"/>
          </a:xfrm>
          <a:prstGeom prst="rect">
            <a:avLst/>
          </a:prstGeom>
        </p:spPr>
      </p:pic>
      <p:pic>
        <p:nvPicPr>
          <p:cNvPr id="42" name="Picture 4" descr="Neotys">
            <a:extLst>
              <a:ext uri="{FF2B5EF4-FFF2-40B4-BE49-F238E27FC236}">
                <a16:creationId xmlns:a16="http://schemas.microsoft.com/office/drawing/2014/main" id="{B77B6513-9078-491F-A4A4-6BD44E642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2"/>
          <a:stretch/>
        </p:blipFill>
        <p:spPr bwMode="auto">
          <a:xfrm>
            <a:off x="2636331" y="1582539"/>
            <a:ext cx="522087" cy="5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adrunner logo">
            <a:extLst>
              <a:ext uri="{FF2B5EF4-FFF2-40B4-BE49-F238E27FC236}">
                <a16:creationId xmlns:a16="http://schemas.microsoft.com/office/drawing/2014/main" id="{D627469B-0B94-41E2-BC6E-37891E9E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623" y="1503817"/>
            <a:ext cx="688288" cy="68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git logo">
            <a:extLst>
              <a:ext uri="{FF2B5EF4-FFF2-40B4-BE49-F238E27FC236}">
                <a16:creationId xmlns:a16="http://schemas.microsoft.com/office/drawing/2014/main" id="{609475E7-5127-4B21-A2BD-E7AAABDE7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550"/>
          <a:stretch/>
        </p:blipFill>
        <p:spPr bwMode="auto">
          <a:xfrm>
            <a:off x="6474294" y="4812966"/>
            <a:ext cx="700865" cy="6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Image result for pagerduty icon">
            <a:extLst>
              <a:ext uri="{FF2B5EF4-FFF2-40B4-BE49-F238E27FC236}">
                <a16:creationId xmlns:a16="http://schemas.microsoft.com/office/drawing/2014/main" id="{EC23F2AE-9AE5-4208-8DDF-7EF42EB6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1789" y="4658013"/>
            <a:ext cx="661319" cy="6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Image result for servicenow icon">
            <a:extLst>
              <a:ext uri="{FF2B5EF4-FFF2-40B4-BE49-F238E27FC236}">
                <a16:creationId xmlns:a16="http://schemas.microsoft.com/office/drawing/2014/main" id="{9433C9A6-42F1-4BDF-BBF2-81DED7D1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1034" y="3570655"/>
            <a:ext cx="686679" cy="6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Image result for xmatters icon">
            <a:extLst>
              <a:ext uri="{FF2B5EF4-FFF2-40B4-BE49-F238E27FC236}">
                <a16:creationId xmlns:a16="http://schemas.microsoft.com/office/drawing/2014/main" id="{2B847286-5992-4D9F-9752-48396703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354" y="2526427"/>
            <a:ext cx="643151" cy="6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Image result for slack icon">
            <a:extLst>
              <a:ext uri="{FF2B5EF4-FFF2-40B4-BE49-F238E27FC236}">
                <a16:creationId xmlns:a16="http://schemas.microsoft.com/office/drawing/2014/main" id="{552357F5-0AD8-4C5F-80B8-994E5586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0195" y="1466635"/>
            <a:ext cx="762652" cy="7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F53C4B-A0F4-42FC-8C3F-4585F1BD79B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23" y="1437775"/>
            <a:ext cx="633620" cy="769749"/>
          </a:xfrm>
          <a:prstGeom prst="rect">
            <a:avLst/>
          </a:prstGeom>
        </p:spPr>
      </p:pic>
      <p:pic>
        <p:nvPicPr>
          <p:cNvPr id="50" name="Picture 22" descr="Image result for electriccloud logo">
            <a:extLst>
              <a:ext uri="{FF2B5EF4-FFF2-40B4-BE49-F238E27FC236}">
                <a16:creationId xmlns:a16="http://schemas.microsoft.com/office/drawing/2014/main" id="{44112B44-980E-4ADE-B368-90C1786F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0264" y="4672501"/>
            <a:ext cx="709163" cy="7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Image result for visual studio logo">
            <a:extLst>
              <a:ext uri="{FF2B5EF4-FFF2-40B4-BE49-F238E27FC236}">
                <a16:creationId xmlns:a16="http://schemas.microsoft.com/office/drawing/2014/main" id="{403FDC0D-8CD9-4284-AEDA-9F2D8DD5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4788" y="4680014"/>
            <a:ext cx="712619" cy="7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44">
            <a:extLst>
              <a:ext uri="{FF2B5EF4-FFF2-40B4-BE49-F238E27FC236}">
                <a16:creationId xmlns:a16="http://schemas.microsoft.com/office/drawing/2014/main" id="{BBD57A2B-530B-4071-AEF5-9ADE0AF68948}"/>
              </a:ext>
            </a:extLst>
          </p:cNvPr>
          <p:cNvSpPr/>
          <p:nvPr/>
        </p:nvSpPr>
        <p:spPr>
          <a:xfrm flipH="1">
            <a:off x="259163" y="373460"/>
            <a:ext cx="5430860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Shift-Left: Break Pipeline Earlier</a:t>
            </a:r>
          </a:p>
        </p:txBody>
      </p:sp>
      <p:sp>
        <p:nvSpPr>
          <p:cNvPr id="53" name="Right Arrow 49">
            <a:extLst>
              <a:ext uri="{FF2B5EF4-FFF2-40B4-BE49-F238E27FC236}">
                <a16:creationId xmlns:a16="http://schemas.microsoft.com/office/drawing/2014/main" id="{32DD06A0-02C9-4BCB-B0BD-06D85D1E7EDD}"/>
              </a:ext>
            </a:extLst>
          </p:cNvPr>
          <p:cNvSpPr/>
          <p:nvPr/>
        </p:nvSpPr>
        <p:spPr>
          <a:xfrm>
            <a:off x="6479095" y="5938390"/>
            <a:ext cx="5430861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Path to NoOps: Self-Healing, …</a:t>
            </a:r>
          </a:p>
        </p:txBody>
      </p:sp>
      <p:sp>
        <p:nvSpPr>
          <p:cNvPr id="54" name="Right Arrow 49">
            <a:extLst>
              <a:ext uri="{FF2B5EF4-FFF2-40B4-BE49-F238E27FC236}">
                <a16:creationId xmlns:a16="http://schemas.microsoft.com/office/drawing/2014/main" id="{E4787A94-E5CD-4391-8C23-B554533BF7A5}"/>
              </a:ext>
            </a:extLst>
          </p:cNvPr>
          <p:cNvSpPr/>
          <p:nvPr/>
        </p:nvSpPr>
        <p:spPr>
          <a:xfrm>
            <a:off x="6479095" y="397438"/>
            <a:ext cx="5430860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Shift-Right: Tags, Deploys, Events</a:t>
            </a:r>
          </a:p>
        </p:txBody>
      </p:sp>
      <p:sp>
        <p:nvSpPr>
          <p:cNvPr id="55" name="Right Arrow 44">
            <a:extLst>
              <a:ext uri="{FF2B5EF4-FFF2-40B4-BE49-F238E27FC236}">
                <a16:creationId xmlns:a16="http://schemas.microsoft.com/office/drawing/2014/main" id="{051AFD03-9400-4E2E-A7AF-0B747FFED867}"/>
              </a:ext>
            </a:extLst>
          </p:cNvPr>
          <p:cNvSpPr/>
          <p:nvPr/>
        </p:nvSpPr>
        <p:spPr>
          <a:xfrm flipH="1">
            <a:off x="299688" y="5896433"/>
            <a:ext cx="5390337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Actionable Feedback Loops</a:t>
            </a:r>
          </a:p>
        </p:txBody>
      </p:sp>
      <p:pic>
        <p:nvPicPr>
          <p:cNvPr id="56" name="Picture 2" descr="Image result for teamcity icon">
            <a:extLst>
              <a:ext uri="{FF2B5EF4-FFF2-40B4-BE49-F238E27FC236}">
                <a16:creationId xmlns:a16="http://schemas.microsoft.com/office/drawing/2014/main" id="{0F8FCD8E-5354-4A53-94A5-80ECE12A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7507" y="1471635"/>
            <a:ext cx="664548" cy="6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jenkins icon">
            <a:extLst>
              <a:ext uri="{FF2B5EF4-FFF2-40B4-BE49-F238E27FC236}">
                <a16:creationId xmlns:a16="http://schemas.microsoft.com/office/drawing/2014/main" id="{FF87C3DF-16C4-4AC0-88CE-776AD184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2684" y="4715079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bitbucket">
            <a:extLst>
              <a:ext uri="{FF2B5EF4-FFF2-40B4-BE49-F238E27FC236}">
                <a16:creationId xmlns:a16="http://schemas.microsoft.com/office/drawing/2014/main" id="{E22FA9B2-8A73-4EEF-9BB5-D0873AA6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22" y="1349985"/>
            <a:ext cx="921303" cy="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A23DE9F-9BFC-4EA0-A294-6FB2CFBA236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905" y="4761457"/>
            <a:ext cx="629743" cy="629743"/>
          </a:xfrm>
          <a:prstGeom prst="rect">
            <a:avLst/>
          </a:prstGeom>
        </p:spPr>
      </p:pic>
      <p:pic>
        <p:nvPicPr>
          <p:cNvPr id="60" name="Picture 4" descr="Image result for jira logo">
            <a:extLst>
              <a:ext uri="{FF2B5EF4-FFF2-40B4-BE49-F238E27FC236}">
                <a16:creationId xmlns:a16="http://schemas.microsoft.com/office/drawing/2014/main" id="{74546A98-549D-45C4-9FFB-2478827D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524" y="4639480"/>
            <a:ext cx="838253" cy="8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Image result for hipchat logo">
            <a:extLst>
              <a:ext uri="{FF2B5EF4-FFF2-40B4-BE49-F238E27FC236}">
                <a16:creationId xmlns:a16="http://schemas.microsoft.com/office/drawing/2014/main" id="{4F64A788-3AFD-4C8B-8B0B-198D3F75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5631" y="1314423"/>
            <a:ext cx="1135356" cy="11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80696F2-3EED-43EF-BDE5-B40181201171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0736" y="1586345"/>
            <a:ext cx="639877" cy="545777"/>
          </a:xfrm>
          <a:prstGeom prst="rect">
            <a:avLst/>
          </a:prstGeom>
        </p:spPr>
      </p:pic>
      <p:pic>
        <p:nvPicPr>
          <p:cNvPr id="63" name="Picture 2" descr="Image result for bmc remedy logo">
            <a:extLst>
              <a:ext uri="{FF2B5EF4-FFF2-40B4-BE49-F238E27FC236}">
                <a16:creationId xmlns:a16="http://schemas.microsoft.com/office/drawing/2014/main" id="{570D0EE9-3C0A-4EB8-B2E2-F686CF3B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3510" y="1612622"/>
            <a:ext cx="932913" cy="9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Image result for cloudfoundry icon">
            <a:extLst>
              <a:ext uri="{FF2B5EF4-FFF2-40B4-BE49-F238E27FC236}">
                <a16:creationId xmlns:a16="http://schemas.microsoft.com/office/drawing/2014/main" id="{F0AC14B0-D871-470F-A844-AF598C15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9752" y="1430501"/>
            <a:ext cx="612728" cy="7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Image result for openshift icon">
            <a:extLst>
              <a:ext uri="{FF2B5EF4-FFF2-40B4-BE49-F238E27FC236}">
                <a16:creationId xmlns:a16="http://schemas.microsoft.com/office/drawing/2014/main" id="{95CD00D7-9364-4C6F-8E8D-05B77BAE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44971" y="4757013"/>
            <a:ext cx="758156" cy="6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Image result for azure icon">
            <a:extLst>
              <a:ext uri="{FF2B5EF4-FFF2-40B4-BE49-F238E27FC236}">
                <a16:creationId xmlns:a16="http://schemas.microsoft.com/office/drawing/2014/main" id="{DC51B128-E233-4131-A5B2-D84DB275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5985" y="4775573"/>
            <a:ext cx="836239" cy="6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Gatling">
            <a:extLst>
              <a:ext uri="{FF2B5EF4-FFF2-40B4-BE49-F238E27FC236}">
                <a16:creationId xmlns:a16="http://schemas.microsoft.com/office/drawing/2014/main" id="{5C11303A-18DB-44B5-B32D-E2947234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9969" y="1691925"/>
            <a:ext cx="720603" cy="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Image result for sauce labs icon">
            <a:extLst>
              <a:ext uri="{FF2B5EF4-FFF2-40B4-BE49-F238E27FC236}">
                <a16:creationId xmlns:a16="http://schemas.microsoft.com/office/drawing/2014/main" id="{EC18FBB5-5427-47FC-B72E-E8E9DD06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4348" y="4714412"/>
            <a:ext cx="673437" cy="6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AFC9BA-1AEE-4565-A0AA-0238EC04EF85}"/>
              </a:ext>
            </a:extLst>
          </p:cNvPr>
          <p:cNvSpPr/>
          <p:nvPr/>
        </p:nvSpPr>
        <p:spPr>
          <a:xfrm>
            <a:off x="6231781" y="84749"/>
            <a:ext cx="5747588" cy="677325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D55CA2-B1BC-4301-B661-388E73ACDF3A}"/>
              </a:ext>
            </a:extLst>
          </p:cNvPr>
          <p:cNvSpPr/>
          <p:nvPr/>
        </p:nvSpPr>
        <p:spPr>
          <a:xfrm>
            <a:off x="130219" y="30883"/>
            <a:ext cx="6098582" cy="67732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68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Simulate Early Pipeline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08_Unbreakable_Delivery_Pipeline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02_Simulate_Early_Pipeline_Break</a:t>
            </a:r>
          </a:p>
        </p:txBody>
      </p:sp>
    </p:spTree>
    <p:extLst>
      <p:ext uri="{BB962C8B-B14F-4D97-AF65-F5344CB8AC3E}">
        <p14:creationId xmlns:p14="http://schemas.microsoft.com/office/powerpoint/2010/main" val="13299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Setup Self Healing for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08_Unbreakable_Delivery_Pipeline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03_Setup_Self_Healing_for_Production</a:t>
            </a:r>
          </a:p>
        </p:txBody>
      </p:sp>
    </p:spTree>
    <p:extLst>
      <p:ext uri="{BB962C8B-B14F-4D97-AF65-F5344CB8AC3E}">
        <p14:creationId xmlns:p14="http://schemas.microsoft.com/office/powerpoint/2010/main" val="193133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Simulate a Bad Production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08_Unbreakable_Delivery_Pipeline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04_Simulate_a_Bad_Production_Deployment</a:t>
            </a:r>
          </a:p>
        </p:txBody>
      </p:sp>
    </p:spTree>
    <p:extLst>
      <p:ext uri="{BB962C8B-B14F-4D97-AF65-F5344CB8AC3E}">
        <p14:creationId xmlns:p14="http://schemas.microsoft.com/office/powerpoint/2010/main" val="60171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Check Automated Tagging Rule (dev, staging, prod)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Re-Run Pipeline and observe results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Simulate a Bad Build (Build #2)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Simulate a Good Build (Build #3) 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Setup “Automated Rollback” for Production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Simulate a Bad Production Deployment (Build #4) </a:t>
            </a:r>
          </a:p>
          <a:p>
            <a:r>
              <a:rPr lang="en-US" dirty="0"/>
              <a:t>Summary and Recap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through all of the labs in </a:t>
            </a:r>
          </a:p>
          <a:p>
            <a:pPr lvl="1"/>
            <a:r>
              <a:rPr lang="en-US" dirty="0"/>
              <a:t>Dynatrace Monitoring as a Service</a:t>
            </a:r>
          </a:p>
          <a:p>
            <a:pPr lvl="1"/>
            <a:r>
              <a:rPr lang="en-US" dirty="0"/>
              <a:t>Performance as a Self-Service</a:t>
            </a:r>
          </a:p>
          <a:p>
            <a:pPr lvl="1"/>
            <a:r>
              <a:rPr lang="en-US" dirty="0"/>
              <a:t>?</a:t>
            </a:r>
          </a:p>
          <a:p>
            <a:pPr lvl="1"/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Useful Links</a:t>
            </a:r>
          </a:p>
          <a:p>
            <a:pPr lvl="1"/>
            <a:r>
              <a:rPr lang="en-US" dirty="0"/>
              <a:t>For more information about </a:t>
            </a:r>
            <a:r>
              <a:rPr lang="en-US" b="1" dirty="0"/>
              <a:t>Unbreakable Pipeline </a:t>
            </a:r>
            <a:r>
              <a:rPr lang="en-US" dirty="0"/>
              <a:t>read: </a:t>
            </a:r>
            <a:r>
              <a:rPr lang="en-US" dirty="0">
                <a:hlinkClick r:id="rId2"/>
              </a:rPr>
              <a:t>https://www.dynatrace.com/news/blog/unbreakable-devops-pipeline-shift-left-shift-right-self-healing/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5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5629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nina Sans" pitchFamily="50" charset="0"/>
              </a:rPr>
              <a:t>What we are going to do today.</a:t>
            </a:r>
            <a:endParaRPr lang="de-AT" sz="2800" dirty="0">
              <a:solidFill>
                <a:schemeClr val="bg1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BC9AA7-F41E-40D5-B578-0629A106B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7E40C0-29EA-44E2-9FF0-D81E4739B88B}"/>
              </a:ext>
            </a:extLst>
          </p:cNvPr>
          <p:cNvSpPr txBox="1">
            <a:spLocks/>
          </p:cNvSpPr>
          <p:nvPr/>
        </p:nvSpPr>
        <p:spPr>
          <a:xfrm>
            <a:off x="400049" y="330759"/>
            <a:ext cx="10871200" cy="677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defRPr/>
            </a:pPr>
            <a:endParaRPr lang="en-US" dirty="0">
              <a:solidFill>
                <a:srgbClr val="454646"/>
              </a:solidFill>
              <a:latin typeface="Calibri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A4CF74-8FF7-42A5-9BC3-A0108CAEED3A}"/>
              </a:ext>
            </a:extLst>
          </p:cNvPr>
          <p:cNvSpPr/>
          <p:nvPr/>
        </p:nvSpPr>
        <p:spPr>
          <a:xfrm>
            <a:off x="191589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2AE443D-1AA1-475F-B723-5F94D38E193B}"/>
              </a:ext>
            </a:extLst>
          </p:cNvPr>
          <p:cNvSpPr/>
          <p:nvPr/>
        </p:nvSpPr>
        <p:spPr>
          <a:xfrm>
            <a:off x="191702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4DB3C7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9EF1BE-EFC5-4D9A-AEBB-6A12D4556AE7}"/>
              </a:ext>
            </a:extLst>
          </p:cNvPr>
          <p:cNvSpPr/>
          <p:nvPr/>
        </p:nvSpPr>
        <p:spPr>
          <a:xfrm>
            <a:off x="407613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A5CBCCB-CFC4-43DC-8EDD-1F908096B14D}"/>
              </a:ext>
            </a:extLst>
          </p:cNvPr>
          <p:cNvSpPr/>
          <p:nvPr/>
        </p:nvSpPr>
        <p:spPr>
          <a:xfrm rot="10800000">
            <a:off x="407726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49D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277D1-E4AA-4D55-B685-6D24A774CDBF}"/>
              </a:ext>
            </a:extLst>
          </p:cNvPr>
          <p:cNvSpPr/>
          <p:nvPr/>
        </p:nvSpPr>
        <p:spPr>
          <a:xfrm>
            <a:off x="623544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E342CBD-02EC-4199-9213-255AE8340AEF}"/>
              </a:ext>
            </a:extLst>
          </p:cNvPr>
          <p:cNvSpPr/>
          <p:nvPr/>
        </p:nvSpPr>
        <p:spPr>
          <a:xfrm>
            <a:off x="623656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1D6E9B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8B1FA8-AB85-4E79-B364-3659E52813DF}"/>
              </a:ext>
            </a:extLst>
          </p:cNvPr>
          <p:cNvSpPr/>
          <p:nvPr/>
        </p:nvSpPr>
        <p:spPr>
          <a:xfrm>
            <a:off x="839568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6F8B45-5537-49B0-A5F7-118218A4B791}"/>
              </a:ext>
            </a:extLst>
          </p:cNvPr>
          <p:cNvSpPr/>
          <p:nvPr/>
        </p:nvSpPr>
        <p:spPr>
          <a:xfrm rot="10800000">
            <a:off x="839680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F423F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DB2C68-46A1-471F-BBD5-5E8E3C8909CB}"/>
              </a:ext>
            </a:extLst>
          </p:cNvPr>
          <p:cNvSpPr/>
          <p:nvPr/>
        </p:nvSpPr>
        <p:spPr>
          <a:xfrm>
            <a:off x="1917020" y="319048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433C8-1D25-43F7-B492-C5682A68E810}"/>
              </a:ext>
            </a:extLst>
          </p:cNvPr>
          <p:cNvSpPr/>
          <p:nvPr/>
        </p:nvSpPr>
        <p:spPr>
          <a:xfrm>
            <a:off x="4073797" y="3196293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Perf/Test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7476-9F3B-48DC-91A0-0D087D5E9F65}"/>
              </a:ext>
            </a:extLst>
          </p:cNvPr>
          <p:cNvSpPr/>
          <p:nvPr/>
        </p:nvSpPr>
        <p:spPr>
          <a:xfrm>
            <a:off x="6222943" y="322122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ACA7C-118C-4218-95C7-C9627AB891D9}"/>
              </a:ext>
            </a:extLst>
          </p:cNvPr>
          <p:cNvSpPr/>
          <p:nvPr/>
        </p:nvSpPr>
        <p:spPr>
          <a:xfrm>
            <a:off x="8377464" y="3229638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Biz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3BD871F-4484-4CA2-9E53-5F45DB2A987B}"/>
              </a:ext>
            </a:extLst>
          </p:cNvPr>
          <p:cNvSpPr/>
          <p:nvPr/>
        </p:nvSpPr>
        <p:spPr>
          <a:xfrm>
            <a:off x="8396809" y="2331995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9C1A5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BDB1F18-415D-4F31-9E40-507A6DB28B0B}"/>
              </a:ext>
            </a:extLst>
          </p:cNvPr>
          <p:cNvSpPr/>
          <p:nvPr/>
        </p:nvSpPr>
        <p:spPr>
          <a:xfrm rot="10800000">
            <a:off x="6246243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0580BE8-DC12-4F6D-9D06-F68A3D0AB2F9}"/>
              </a:ext>
            </a:extLst>
          </p:cNvPr>
          <p:cNvSpPr/>
          <p:nvPr/>
        </p:nvSpPr>
        <p:spPr>
          <a:xfrm>
            <a:off x="4075201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CE0D2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7C14EC1-39E9-4793-88AE-F73393AF5202}"/>
              </a:ext>
            </a:extLst>
          </p:cNvPr>
          <p:cNvSpPr/>
          <p:nvPr/>
        </p:nvSpPr>
        <p:spPr>
          <a:xfrm rot="10800000">
            <a:off x="1917217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2F9FF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70472B0-155A-4EF9-8465-97BA64328E5D}"/>
              </a:ext>
            </a:extLst>
          </p:cNvPr>
          <p:cNvSpPr/>
          <p:nvPr/>
        </p:nvSpPr>
        <p:spPr>
          <a:xfrm>
            <a:off x="2789229" y="2364846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48B1C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67D88E3-9B28-4A75-8006-D41532968113}"/>
              </a:ext>
            </a:extLst>
          </p:cNvPr>
          <p:cNvSpPr/>
          <p:nvPr/>
        </p:nvSpPr>
        <p:spPr>
          <a:xfrm>
            <a:off x="7127233" y="23588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1D6E9B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EA458B0-1951-46A6-9F73-AADBD2B1796B}"/>
              </a:ext>
            </a:extLst>
          </p:cNvPr>
          <p:cNvSpPr/>
          <p:nvPr/>
        </p:nvSpPr>
        <p:spPr>
          <a:xfrm>
            <a:off x="4954505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49D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DF38CB9-69BB-43CE-985F-C4ADA91A5CC1}"/>
              </a:ext>
            </a:extLst>
          </p:cNvPr>
          <p:cNvSpPr/>
          <p:nvPr/>
        </p:nvSpPr>
        <p:spPr>
          <a:xfrm>
            <a:off x="9287097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484A1-605C-45D1-B706-F8719D16EBEC}"/>
              </a:ext>
            </a:extLst>
          </p:cNvPr>
          <p:cNvCxnSpPr/>
          <p:nvPr/>
        </p:nvCxnSpPr>
        <p:spPr>
          <a:xfrm>
            <a:off x="4073800" y="2277964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4229BD-1B09-42FA-B85D-9FA3975E9304}"/>
              </a:ext>
            </a:extLst>
          </p:cNvPr>
          <p:cNvCxnSpPr/>
          <p:nvPr/>
        </p:nvCxnSpPr>
        <p:spPr>
          <a:xfrm>
            <a:off x="6234080" y="2260433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EA11C41E-C32D-48B8-8A9F-C78049AE5619}"/>
              </a:ext>
            </a:extLst>
          </p:cNvPr>
          <p:cNvSpPr/>
          <p:nvPr/>
        </p:nvSpPr>
        <p:spPr>
          <a:xfrm rot="10800000">
            <a:off x="9275545" y="23616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9C1A5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54C27C8-18F5-4EA6-A6E8-D7180BA4626D}"/>
              </a:ext>
            </a:extLst>
          </p:cNvPr>
          <p:cNvSpPr/>
          <p:nvPr/>
        </p:nvSpPr>
        <p:spPr>
          <a:xfrm rot="10800000">
            <a:off x="4911604" y="2385327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CE0D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618F455-13CC-4674-8CFB-765E6E7E06C3}"/>
              </a:ext>
            </a:extLst>
          </p:cNvPr>
          <p:cNvSpPr/>
          <p:nvPr/>
        </p:nvSpPr>
        <p:spPr>
          <a:xfrm rot="10800000">
            <a:off x="7087577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97DC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1A54E06-C2E3-41BF-925D-F1B83D217C6F}"/>
              </a:ext>
            </a:extLst>
          </p:cNvPr>
          <p:cNvSpPr/>
          <p:nvPr/>
        </p:nvSpPr>
        <p:spPr>
          <a:xfrm rot="10800000">
            <a:off x="2748865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2F9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36" name="Picture 2" descr="Image result for dynatrace logo">
            <a:extLst>
              <a:ext uri="{FF2B5EF4-FFF2-40B4-BE49-F238E27FC236}">
                <a16:creationId xmlns:a16="http://schemas.microsoft.com/office/drawing/2014/main" id="{B183D8FA-E144-4A25-9A0D-80B271C8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1251" y="2890102"/>
            <a:ext cx="5461173" cy="1101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AutoShape 6" descr="Image result for bitbucket logo">
            <a:extLst>
              <a:ext uri="{FF2B5EF4-FFF2-40B4-BE49-F238E27FC236}">
                <a16:creationId xmlns:a16="http://schemas.microsoft.com/office/drawing/2014/main" id="{00E5409A-C448-4F33-B6C9-119863CCA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3115" y="3110841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39D21B-5ADE-4E0B-BD2C-A06FB26B7E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346" y="4479584"/>
            <a:ext cx="610305" cy="5919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81AFD2-A4F9-411F-8C48-CE206761E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9968" y="3889001"/>
            <a:ext cx="631109" cy="6009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849EEB-1B5A-48F7-A415-71F63493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5" y="3115809"/>
            <a:ext cx="851191" cy="85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1697E6-1283-4FED-9589-5C04864A4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969" y="2291468"/>
            <a:ext cx="810339" cy="810339"/>
          </a:xfrm>
          <a:prstGeom prst="rect">
            <a:avLst/>
          </a:prstGeom>
        </p:spPr>
      </p:pic>
      <p:pic>
        <p:nvPicPr>
          <p:cNvPr id="42" name="Picture 4" descr="Neotys">
            <a:extLst>
              <a:ext uri="{FF2B5EF4-FFF2-40B4-BE49-F238E27FC236}">
                <a16:creationId xmlns:a16="http://schemas.microsoft.com/office/drawing/2014/main" id="{B77B6513-9078-491F-A4A4-6BD44E642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2"/>
          <a:stretch/>
        </p:blipFill>
        <p:spPr bwMode="auto">
          <a:xfrm>
            <a:off x="2636331" y="1582539"/>
            <a:ext cx="522087" cy="5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adrunner logo">
            <a:extLst>
              <a:ext uri="{FF2B5EF4-FFF2-40B4-BE49-F238E27FC236}">
                <a16:creationId xmlns:a16="http://schemas.microsoft.com/office/drawing/2014/main" id="{D627469B-0B94-41E2-BC6E-37891E9E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623" y="1503817"/>
            <a:ext cx="688288" cy="68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git logo">
            <a:extLst>
              <a:ext uri="{FF2B5EF4-FFF2-40B4-BE49-F238E27FC236}">
                <a16:creationId xmlns:a16="http://schemas.microsoft.com/office/drawing/2014/main" id="{609475E7-5127-4B21-A2BD-E7AAABDE7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550"/>
          <a:stretch/>
        </p:blipFill>
        <p:spPr bwMode="auto">
          <a:xfrm>
            <a:off x="6474294" y="4812966"/>
            <a:ext cx="700865" cy="6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Image result for pagerduty icon">
            <a:extLst>
              <a:ext uri="{FF2B5EF4-FFF2-40B4-BE49-F238E27FC236}">
                <a16:creationId xmlns:a16="http://schemas.microsoft.com/office/drawing/2014/main" id="{EC23F2AE-9AE5-4208-8DDF-7EF42EB6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1789" y="4658013"/>
            <a:ext cx="661319" cy="6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Image result for servicenow icon">
            <a:extLst>
              <a:ext uri="{FF2B5EF4-FFF2-40B4-BE49-F238E27FC236}">
                <a16:creationId xmlns:a16="http://schemas.microsoft.com/office/drawing/2014/main" id="{9433C9A6-42F1-4BDF-BBF2-81DED7D1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1034" y="3570655"/>
            <a:ext cx="686679" cy="6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Image result for xmatters icon">
            <a:extLst>
              <a:ext uri="{FF2B5EF4-FFF2-40B4-BE49-F238E27FC236}">
                <a16:creationId xmlns:a16="http://schemas.microsoft.com/office/drawing/2014/main" id="{2B847286-5992-4D9F-9752-48396703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354" y="2526427"/>
            <a:ext cx="643151" cy="6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Image result for slack icon">
            <a:extLst>
              <a:ext uri="{FF2B5EF4-FFF2-40B4-BE49-F238E27FC236}">
                <a16:creationId xmlns:a16="http://schemas.microsoft.com/office/drawing/2014/main" id="{552357F5-0AD8-4C5F-80B8-994E5586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0195" y="1466635"/>
            <a:ext cx="762652" cy="7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F53C4B-A0F4-42FC-8C3F-4585F1BD79B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23" y="1437775"/>
            <a:ext cx="633620" cy="769749"/>
          </a:xfrm>
          <a:prstGeom prst="rect">
            <a:avLst/>
          </a:prstGeom>
        </p:spPr>
      </p:pic>
      <p:pic>
        <p:nvPicPr>
          <p:cNvPr id="50" name="Picture 22" descr="Image result for electriccloud logo">
            <a:extLst>
              <a:ext uri="{FF2B5EF4-FFF2-40B4-BE49-F238E27FC236}">
                <a16:creationId xmlns:a16="http://schemas.microsoft.com/office/drawing/2014/main" id="{44112B44-980E-4ADE-B368-90C1786F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0264" y="4672501"/>
            <a:ext cx="709163" cy="7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Image result for visual studio logo">
            <a:extLst>
              <a:ext uri="{FF2B5EF4-FFF2-40B4-BE49-F238E27FC236}">
                <a16:creationId xmlns:a16="http://schemas.microsoft.com/office/drawing/2014/main" id="{403FDC0D-8CD9-4284-AEDA-9F2D8DD5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4788" y="4680014"/>
            <a:ext cx="712619" cy="7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44">
            <a:extLst>
              <a:ext uri="{FF2B5EF4-FFF2-40B4-BE49-F238E27FC236}">
                <a16:creationId xmlns:a16="http://schemas.microsoft.com/office/drawing/2014/main" id="{BBD57A2B-530B-4071-AEF5-9ADE0AF68948}"/>
              </a:ext>
            </a:extLst>
          </p:cNvPr>
          <p:cNvSpPr/>
          <p:nvPr/>
        </p:nvSpPr>
        <p:spPr>
          <a:xfrm flipH="1">
            <a:off x="259163" y="373460"/>
            <a:ext cx="5430860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Shift-Left: Break Pipeline Earlier</a:t>
            </a:r>
          </a:p>
        </p:txBody>
      </p:sp>
      <p:sp>
        <p:nvSpPr>
          <p:cNvPr id="53" name="Right Arrow 49">
            <a:extLst>
              <a:ext uri="{FF2B5EF4-FFF2-40B4-BE49-F238E27FC236}">
                <a16:creationId xmlns:a16="http://schemas.microsoft.com/office/drawing/2014/main" id="{32DD06A0-02C9-4BCB-B0BD-06D85D1E7EDD}"/>
              </a:ext>
            </a:extLst>
          </p:cNvPr>
          <p:cNvSpPr/>
          <p:nvPr/>
        </p:nvSpPr>
        <p:spPr>
          <a:xfrm>
            <a:off x="6479095" y="5938390"/>
            <a:ext cx="5430861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Path to NoOps: Self-Healing, …</a:t>
            </a:r>
          </a:p>
        </p:txBody>
      </p:sp>
      <p:sp>
        <p:nvSpPr>
          <p:cNvPr id="54" name="Right Arrow 49">
            <a:extLst>
              <a:ext uri="{FF2B5EF4-FFF2-40B4-BE49-F238E27FC236}">
                <a16:creationId xmlns:a16="http://schemas.microsoft.com/office/drawing/2014/main" id="{E4787A94-E5CD-4391-8C23-B554533BF7A5}"/>
              </a:ext>
            </a:extLst>
          </p:cNvPr>
          <p:cNvSpPr/>
          <p:nvPr/>
        </p:nvSpPr>
        <p:spPr>
          <a:xfrm>
            <a:off x="6479095" y="397438"/>
            <a:ext cx="5430860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Shift-Right: Tags, Deploys, Events</a:t>
            </a:r>
          </a:p>
        </p:txBody>
      </p:sp>
      <p:sp>
        <p:nvSpPr>
          <p:cNvPr id="55" name="Right Arrow 44">
            <a:extLst>
              <a:ext uri="{FF2B5EF4-FFF2-40B4-BE49-F238E27FC236}">
                <a16:creationId xmlns:a16="http://schemas.microsoft.com/office/drawing/2014/main" id="{051AFD03-9400-4E2E-A7AF-0B747FFED867}"/>
              </a:ext>
            </a:extLst>
          </p:cNvPr>
          <p:cNvSpPr/>
          <p:nvPr/>
        </p:nvSpPr>
        <p:spPr>
          <a:xfrm flipH="1">
            <a:off x="299688" y="5896433"/>
            <a:ext cx="5390337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Actionable Feedback Loops</a:t>
            </a:r>
          </a:p>
        </p:txBody>
      </p:sp>
      <p:pic>
        <p:nvPicPr>
          <p:cNvPr id="56" name="Picture 2" descr="Image result for teamcity icon">
            <a:extLst>
              <a:ext uri="{FF2B5EF4-FFF2-40B4-BE49-F238E27FC236}">
                <a16:creationId xmlns:a16="http://schemas.microsoft.com/office/drawing/2014/main" id="{0F8FCD8E-5354-4A53-94A5-80ECE12A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7507" y="1471635"/>
            <a:ext cx="664548" cy="6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jenkins icon">
            <a:extLst>
              <a:ext uri="{FF2B5EF4-FFF2-40B4-BE49-F238E27FC236}">
                <a16:creationId xmlns:a16="http://schemas.microsoft.com/office/drawing/2014/main" id="{FF87C3DF-16C4-4AC0-88CE-776AD184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2684" y="4715079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bitbucket">
            <a:extLst>
              <a:ext uri="{FF2B5EF4-FFF2-40B4-BE49-F238E27FC236}">
                <a16:creationId xmlns:a16="http://schemas.microsoft.com/office/drawing/2014/main" id="{E22FA9B2-8A73-4EEF-9BB5-D0873AA6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22" y="1349985"/>
            <a:ext cx="921303" cy="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A23DE9F-9BFC-4EA0-A294-6FB2CFBA236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905" y="4761457"/>
            <a:ext cx="629743" cy="629743"/>
          </a:xfrm>
          <a:prstGeom prst="rect">
            <a:avLst/>
          </a:prstGeom>
        </p:spPr>
      </p:pic>
      <p:pic>
        <p:nvPicPr>
          <p:cNvPr id="60" name="Picture 4" descr="Image result for jira logo">
            <a:extLst>
              <a:ext uri="{FF2B5EF4-FFF2-40B4-BE49-F238E27FC236}">
                <a16:creationId xmlns:a16="http://schemas.microsoft.com/office/drawing/2014/main" id="{74546A98-549D-45C4-9FFB-2478827D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524" y="4639480"/>
            <a:ext cx="838253" cy="8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Image result for hipchat logo">
            <a:extLst>
              <a:ext uri="{FF2B5EF4-FFF2-40B4-BE49-F238E27FC236}">
                <a16:creationId xmlns:a16="http://schemas.microsoft.com/office/drawing/2014/main" id="{4F64A788-3AFD-4C8B-8B0B-198D3F75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5631" y="1314423"/>
            <a:ext cx="1135356" cy="11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80696F2-3EED-43EF-BDE5-B40181201171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0736" y="1586345"/>
            <a:ext cx="639877" cy="545777"/>
          </a:xfrm>
          <a:prstGeom prst="rect">
            <a:avLst/>
          </a:prstGeom>
        </p:spPr>
      </p:pic>
      <p:pic>
        <p:nvPicPr>
          <p:cNvPr id="63" name="Picture 2" descr="Image result for bmc remedy logo">
            <a:extLst>
              <a:ext uri="{FF2B5EF4-FFF2-40B4-BE49-F238E27FC236}">
                <a16:creationId xmlns:a16="http://schemas.microsoft.com/office/drawing/2014/main" id="{570D0EE9-3C0A-4EB8-B2E2-F686CF3B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3510" y="1612622"/>
            <a:ext cx="932913" cy="9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Image result for cloudfoundry icon">
            <a:extLst>
              <a:ext uri="{FF2B5EF4-FFF2-40B4-BE49-F238E27FC236}">
                <a16:creationId xmlns:a16="http://schemas.microsoft.com/office/drawing/2014/main" id="{F0AC14B0-D871-470F-A844-AF598C15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9752" y="1430501"/>
            <a:ext cx="612728" cy="7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Image result for openshift icon">
            <a:extLst>
              <a:ext uri="{FF2B5EF4-FFF2-40B4-BE49-F238E27FC236}">
                <a16:creationId xmlns:a16="http://schemas.microsoft.com/office/drawing/2014/main" id="{95CD00D7-9364-4C6F-8E8D-05B77BAE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44971" y="4757013"/>
            <a:ext cx="758156" cy="6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Image result for azure icon">
            <a:extLst>
              <a:ext uri="{FF2B5EF4-FFF2-40B4-BE49-F238E27FC236}">
                <a16:creationId xmlns:a16="http://schemas.microsoft.com/office/drawing/2014/main" id="{DC51B128-E233-4131-A5B2-D84DB275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5985" y="4775573"/>
            <a:ext cx="836239" cy="6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Gatling">
            <a:extLst>
              <a:ext uri="{FF2B5EF4-FFF2-40B4-BE49-F238E27FC236}">
                <a16:creationId xmlns:a16="http://schemas.microsoft.com/office/drawing/2014/main" id="{5C11303A-18DB-44B5-B32D-E2947234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9969" y="1691925"/>
            <a:ext cx="720603" cy="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Image result for sauce labs icon">
            <a:extLst>
              <a:ext uri="{FF2B5EF4-FFF2-40B4-BE49-F238E27FC236}">
                <a16:creationId xmlns:a16="http://schemas.microsoft.com/office/drawing/2014/main" id="{EC18FBB5-5427-47FC-B72E-E8E9DD06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4348" y="4714412"/>
            <a:ext cx="673437" cy="6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EF3EA-4B88-4F84-8A74-C6738C50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18" y="541566"/>
            <a:ext cx="1248139" cy="10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939A3-D8D4-4BB6-9C7C-A180EDFB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63" y="541566"/>
            <a:ext cx="1248139" cy="968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CE775-9F2A-4B9F-85A2-2B45A500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030" y="564888"/>
            <a:ext cx="1248139" cy="968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F8CF5-32E5-4EB2-BF69-50619AF54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297" y="553998"/>
            <a:ext cx="1248139" cy="9655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4C4A6BC-0787-4C3E-A86D-02226ED46AC7}"/>
              </a:ext>
            </a:extLst>
          </p:cNvPr>
          <p:cNvSpPr/>
          <p:nvPr/>
        </p:nvSpPr>
        <p:spPr>
          <a:xfrm>
            <a:off x="878806" y="898331"/>
            <a:ext cx="301113" cy="3729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0CAB82-43F5-4431-BD8D-EAD64C691749}"/>
              </a:ext>
            </a:extLst>
          </p:cNvPr>
          <p:cNvSpPr/>
          <p:nvPr/>
        </p:nvSpPr>
        <p:spPr>
          <a:xfrm>
            <a:off x="2765287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F1516E-9256-4C41-B910-4DBCC10311D5}"/>
              </a:ext>
            </a:extLst>
          </p:cNvPr>
          <p:cNvSpPr/>
          <p:nvPr/>
        </p:nvSpPr>
        <p:spPr>
          <a:xfrm>
            <a:off x="5133551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E8CCB18-640D-41D2-8ED8-E8C44DB3BD8D}"/>
              </a:ext>
            </a:extLst>
          </p:cNvPr>
          <p:cNvSpPr/>
          <p:nvPr/>
        </p:nvSpPr>
        <p:spPr>
          <a:xfrm>
            <a:off x="7501815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5229D6-596E-40A9-B752-D0B80523E53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13" y="833552"/>
            <a:ext cx="494232" cy="49423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EB508D-BEE6-4FDA-85F2-61DE45557E16}"/>
              </a:ext>
            </a:extLst>
          </p:cNvPr>
          <p:cNvSpPr/>
          <p:nvPr/>
        </p:nvSpPr>
        <p:spPr>
          <a:xfrm>
            <a:off x="9870074" y="903424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45CBBB-B31B-44F9-B175-8D3E4A45012E}"/>
              </a:ext>
            </a:extLst>
          </p:cNvPr>
          <p:cNvSpPr/>
          <p:nvPr/>
        </p:nvSpPr>
        <p:spPr>
          <a:xfrm rot="5400000">
            <a:off x="1286711" y="151606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3F94DDF-0C3A-499D-95A2-528EDC447F90}"/>
              </a:ext>
            </a:extLst>
          </p:cNvPr>
          <p:cNvSpPr/>
          <p:nvPr/>
        </p:nvSpPr>
        <p:spPr>
          <a:xfrm rot="5400000">
            <a:off x="1275130" y="3195224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710F1-2E57-46D2-BDA0-E16E9F32B455}"/>
              </a:ext>
            </a:extLst>
          </p:cNvPr>
          <p:cNvSpPr txBox="1"/>
          <p:nvPr/>
        </p:nvSpPr>
        <p:spPr>
          <a:xfrm>
            <a:off x="5461379" y="4598416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(tag = production)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9A422A-B143-41F0-9E2F-360527055BB9}"/>
              </a:ext>
            </a:extLst>
          </p:cNvPr>
          <p:cNvSpPr/>
          <p:nvPr/>
        </p:nvSpPr>
        <p:spPr>
          <a:xfrm rot="5400000">
            <a:off x="5998877" y="151606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0FE161-C1D7-47B2-9613-C9F1AEB31A69}"/>
              </a:ext>
            </a:extLst>
          </p:cNvPr>
          <p:cNvSpPr/>
          <p:nvPr/>
        </p:nvSpPr>
        <p:spPr>
          <a:xfrm rot="5400000">
            <a:off x="5987295" y="3195224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ED5D51-D2E8-4A4A-B2CD-03655F91A27F}"/>
              </a:ext>
            </a:extLst>
          </p:cNvPr>
          <p:cNvGrpSpPr/>
          <p:nvPr/>
        </p:nvGrpSpPr>
        <p:grpSpPr>
          <a:xfrm>
            <a:off x="3228742" y="1820576"/>
            <a:ext cx="642741" cy="610111"/>
            <a:chOff x="2522277" y="1661181"/>
            <a:chExt cx="482056" cy="457583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56A7384B-6168-4FD0-9B62-87AAFEB6A52E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59C0E8DB-0A4E-445E-8767-F25AD3BDDCDB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B69CA4-FA10-415E-AC0D-3D10041F0E90}"/>
              </a:ext>
            </a:extLst>
          </p:cNvPr>
          <p:cNvGrpSpPr/>
          <p:nvPr/>
        </p:nvGrpSpPr>
        <p:grpSpPr>
          <a:xfrm>
            <a:off x="3923767" y="1820577"/>
            <a:ext cx="645647" cy="610111"/>
            <a:chOff x="3148900" y="1663070"/>
            <a:chExt cx="484235" cy="457583"/>
          </a:xfrm>
        </p:grpSpPr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D0F933F9-4508-4B55-AB4B-46F3769367AA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30ADAF22-62CF-40BA-95A5-A5A050604FB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pic>
        <p:nvPicPr>
          <p:cNvPr id="33" name="Picture 12" descr="Image result for icon hand with finger">
            <a:extLst>
              <a:ext uri="{FF2B5EF4-FFF2-40B4-BE49-F238E27FC236}">
                <a16:creationId xmlns:a16="http://schemas.microsoft.com/office/drawing/2014/main" id="{CF79E8C2-FD2F-47B7-B98A-9610DA69C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2176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6AED87A-911A-4A4C-A418-20DFD9A4EE29}"/>
              </a:ext>
            </a:extLst>
          </p:cNvPr>
          <p:cNvGrpSpPr/>
          <p:nvPr/>
        </p:nvGrpSpPr>
        <p:grpSpPr>
          <a:xfrm>
            <a:off x="7936744" y="1814562"/>
            <a:ext cx="642741" cy="610111"/>
            <a:chOff x="2522277" y="1661181"/>
            <a:chExt cx="482056" cy="457583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2A0D726E-D3BF-420D-A1D2-5E9844F0BC26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D5189F3E-7AAC-498C-859F-917FCE8E228F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29C4F2-A82D-4DDA-98A5-3759BFE36664}"/>
              </a:ext>
            </a:extLst>
          </p:cNvPr>
          <p:cNvGrpSpPr/>
          <p:nvPr/>
        </p:nvGrpSpPr>
        <p:grpSpPr>
          <a:xfrm>
            <a:off x="8631768" y="1814564"/>
            <a:ext cx="645647" cy="610111"/>
            <a:chOff x="3148900" y="1663070"/>
            <a:chExt cx="484235" cy="457583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3C106283-2DC6-4908-82A4-E98925DD5CA4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1DC18BFF-02C2-44D7-A315-21340BA2505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4811FBDE-C437-49A5-89DC-BAC70F8231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8860" y="623826"/>
            <a:ext cx="861492" cy="825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C5A6D60-A159-43ED-B839-433E22099889}"/>
              </a:ext>
            </a:extLst>
          </p:cNvPr>
          <p:cNvSpPr txBox="1"/>
          <p:nvPr/>
        </p:nvSpPr>
        <p:spPr>
          <a:xfrm>
            <a:off x="-177149" y="1388872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 err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AppTeam</a:t>
            </a:r>
            <a:endParaRPr lang="en-US" sz="1400" dirty="0">
              <a:solidFill>
                <a:srgbClr val="454646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CE4DBAC-0958-4F44-BF8F-140D57998C3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9275" y="4362806"/>
            <a:ext cx="820968" cy="7996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C5C9C1-9D9A-4A74-A3FA-702B35D45F0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181" y="5182590"/>
            <a:ext cx="2235893" cy="1131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1327ED7A-4FF0-4669-843E-5C35BC630687}"/>
              </a:ext>
            </a:extLst>
          </p:cNvPr>
          <p:cNvSpPr/>
          <p:nvPr/>
        </p:nvSpPr>
        <p:spPr>
          <a:xfrm rot="16200000">
            <a:off x="3678165" y="397154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9E9E057-CBDF-4312-8DA4-8B3497B626AF}"/>
              </a:ext>
            </a:extLst>
          </p:cNvPr>
          <p:cNvSpPr/>
          <p:nvPr/>
        </p:nvSpPr>
        <p:spPr>
          <a:xfrm rot="16200000">
            <a:off x="8477639" y="397154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D51FBF6-9262-41E4-988C-6EEAC7BD57E9}"/>
              </a:ext>
            </a:extLst>
          </p:cNvPr>
          <p:cNvSpPr/>
          <p:nvPr/>
        </p:nvSpPr>
        <p:spPr>
          <a:xfrm rot="5400000">
            <a:off x="10805325" y="3951983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E49569-D812-4BFD-8ACB-FD1A54F09E06}"/>
              </a:ext>
            </a:extLst>
          </p:cNvPr>
          <p:cNvCxnSpPr>
            <a:cxnSpLocks/>
          </p:cNvCxnSpPr>
          <p:nvPr/>
        </p:nvCxnSpPr>
        <p:spPr>
          <a:xfrm>
            <a:off x="2606423" y="1592521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96B8F7-A741-4312-958E-350D4178A764}"/>
              </a:ext>
            </a:extLst>
          </p:cNvPr>
          <p:cNvCxnSpPr>
            <a:cxnSpLocks/>
          </p:cNvCxnSpPr>
          <p:nvPr/>
        </p:nvCxnSpPr>
        <p:spPr>
          <a:xfrm>
            <a:off x="5078266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ED3581-0EC2-49B9-B100-AB2B13BF8774}"/>
              </a:ext>
            </a:extLst>
          </p:cNvPr>
          <p:cNvCxnSpPr>
            <a:cxnSpLocks/>
          </p:cNvCxnSpPr>
          <p:nvPr/>
        </p:nvCxnSpPr>
        <p:spPr>
          <a:xfrm>
            <a:off x="7391841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2E073-CBD2-479D-B26F-7054E3F5F93A}"/>
              </a:ext>
            </a:extLst>
          </p:cNvPr>
          <p:cNvCxnSpPr>
            <a:cxnSpLocks/>
          </p:cNvCxnSpPr>
          <p:nvPr/>
        </p:nvCxnSpPr>
        <p:spPr>
          <a:xfrm>
            <a:off x="9959134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A2F46A7-832D-468B-B5F8-B3F69D454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3915" y="590878"/>
            <a:ext cx="937211" cy="89149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F7DBA76-A5B7-4D02-856A-FB0690A48DE1}"/>
              </a:ext>
            </a:extLst>
          </p:cNvPr>
          <p:cNvGrpSpPr/>
          <p:nvPr/>
        </p:nvGrpSpPr>
        <p:grpSpPr>
          <a:xfrm>
            <a:off x="11130950" y="1802946"/>
            <a:ext cx="642741" cy="610111"/>
            <a:chOff x="2522277" y="1661181"/>
            <a:chExt cx="482056" cy="457583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9ECB83BB-CA09-4ADE-AB07-979D3B9DA03D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" name="L-Shape 56">
              <a:extLst>
                <a:ext uri="{FF2B5EF4-FFF2-40B4-BE49-F238E27FC236}">
                  <a16:creationId xmlns:a16="http://schemas.microsoft.com/office/drawing/2014/main" id="{80C9F5AA-428A-468F-9399-E933BBA1E743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5F77B2-8554-4836-9062-32376084B7B9}"/>
              </a:ext>
            </a:extLst>
          </p:cNvPr>
          <p:cNvGrpSpPr/>
          <p:nvPr/>
        </p:nvGrpSpPr>
        <p:grpSpPr>
          <a:xfrm>
            <a:off x="10444179" y="1814564"/>
            <a:ext cx="645647" cy="610111"/>
            <a:chOff x="3148900" y="1663070"/>
            <a:chExt cx="484235" cy="457583"/>
          </a:xfrm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BC3AF30A-9820-4963-80A1-7B47D7878B49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6628A94F-1BAA-43DE-BF7D-916C7BE62A0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7411C58-3E9D-4D47-BB70-440589163175}"/>
              </a:ext>
            </a:extLst>
          </p:cNvPr>
          <p:cNvSpPr txBox="1"/>
          <p:nvPr/>
        </p:nvSpPr>
        <p:spPr>
          <a:xfrm>
            <a:off x="10300061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Rollback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9FC26D1F-92F0-4E5C-A6A3-873391E1E3D5}"/>
              </a:ext>
            </a:extLst>
          </p:cNvPr>
          <p:cNvSpPr/>
          <p:nvPr/>
        </p:nvSpPr>
        <p:spPr>
          <a:xfrm rot="5400000">
            <a:off x="10829393" y="4733541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70" name="Picture 12" descr="Image result for icon hand with finger">
            <a:extLst>
              <a:ext uri="{FF2B5EF4-FFF2-40B4-BE49-F238E27FC236}">
                <a16:creationId xmlns:a16="http://schemas.microsoft.com/office/drawing/2014/main" id="{C0E92E89-B24B-4169-8093-BFBCFE4E5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4871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Image result for icon hand with finger">
            <a:extLst>
              <a:ext uri="{FF2B5EF4-FFF2-40B4-BE49-F238E27FC236}">
                <a16:creationId xmlns:a16="http://schemas.microsoft.com/office/drawing/2014/main" id="{724C0ED8-E33F-4885-A803-7E26F5B78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7092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D8A0200-BD14-451D-81C3-B2B98FE96893}"/>
              </a:ext>
            </a:extLst>
          </p:cNvPr>
          <p:cNvSpPr txBox="1"/>
          <p:nvPr/>
        </p:nvSpPr>
        <p:spPr>
          <a:xfrm>
            <a:off x="7844711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Approval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546FB7-B45F-4121-9939-A11EB737991B}"/>
              </a:ext>
            </a:extLst>
          </p:cNvPr>
          <p:cNvSpPr txBox="1"/>
          <p:nvPr/>
        </p:nvSpPr>
        <p:spPr>
          <a:xfrm>
            <a:off x="3107249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Approval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6BF173-DCE2-4D61-8749-A75417F78104}"/>
              </a:ext>
            </a:extLst>
          </p:cNvPr>
          <p:cNvSpPr txBox="1"/>
          <p:nvPr/>
        </p:nvSpPr>
        <p:spPr>
          <a:xfrm>
            <a:off x="10334840" y="1390652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Users</a:t>
            </a:r>
          </a:p>
        </p:txBody>
      </p:sp>
      <p:pic>
        <p:nvPicPr>
          <p:cNvPr id="75" name="Picture 2" descr="Image result for dynatrace logo">
            <a:extLst>
              <a:ext uri="{FF2B5EF4-FFF2-40B4-BE49-F238E27FC236}">
                <a16:creationId xmlns:a16="http://schemas.microsoft.com/office/drawing/2014/main" id="{175C8D74-5235-4AD0-9415-51528E95C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0986" y="4627203"/>
            <a:ext cx="2099656" cy="4235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CF1868-5212-42E6-A704-ECE5321EB845}"/>
              </a:ext>
            </a:extLst>
          </p:cNvPr>
          <p:cNvSpPr/>
          <p:nvPr/>
        </p:nvSpPr>
        <p:spPr>
          <a:xfrm>
            <a:off x="1404257" y="1012371"/>
            <a:ext cx="64008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6F3819-A455-482C-A38D-1C825305A18F}"/>
              </a:ext>
            </a:extLst>
          </p:cNvPr>
          <p:cNvSpPr/>
          <p:nvPr/>
        </p:nvSpPr>
        <p:spPr>
          <a:xfrm>
            <a:off x="5989355" y="1036624"/>
            <a:ext cx="64008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89F036B-9F0E-4F56-B954-F7C9801F51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5407" y="5203344"/>
            <a:ext cx="2227012" cy="11312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6C1A8B9-0612-4E5E-8701-BE97AD846150}"/>
              </a:ext>
            </a:extLst>
          </p:cNvPr>
          <p:cNvSpPr txBox="1"/>
          <p:nvPr/>
        </p:nvSpPr>
        <p:spPr>
          <a:xfrm>
            <a:off x="743437" y="4555737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(tag = staging)</a:t>
            </a:r>
          </a:p>
        </p:txBody>
      </p:sp>
      <p:pic>
        <p:nvPicPr>
          <p:cNvPr id="84" name="Picture 2" descr="Image result for jenkins icon">
            <a:extLst>
              <a:ext uri="{FF2B5EF4-FFF2-40B4-BE49-F238E27FC236}">
                <a16:creationId xmlns:a16="http://schemas.microsoft.com/office/drawing/2014/main" id="{CC4F9A24-5473-48BD-8EE9-7624E37A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7507" y="2192907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Image result for jenkins icon">
            <a:extLst>
              <a:ext uri="{FF2B5EF4-FFF2-40B4-BE49-F238E27FC236}">
                <a16:creationId xmlns:a16="http://schemas.microsoft.com/office/drawing/2014/main" id="{130429BD-E156-4797-8016-785F27C9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4687" y="2196378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CC61C4-BA8E-450F-BBB5-296F6843F4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106" y="3620516"/>
            <a:ext cx="1923004" cy="8744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7DE085-36B3-4C34-9870-F5A1E0ACF2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10179" y="3599299"/>
            <a:ext cx="1917077" cy="9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9" grpId="0" animBg="1"/>
      <p:bldP spid="20" grpId="0" animBg="1"/>
      <p:bldP spid="24" grpId="0"/>
      <p:bldP spid="25" grpId="0" animBg="1"/>
      <p:bldP spid="26" grpId="0" animBg="1"/>
      <p:bldP spid="47" grpId="0" animBg="1"/>
      <p:bldP spid="48" grpId="0" animBg="1"/>
      <p:bldP spid="49" grpId="0" animBg="1"/>
      <p:bldP spid="68" grpId="0"/>
      <p:bldP spid="69" grpId="0" animBg="1"/>
      <p:bldP spid="72" grpId="0"/>
      <p:bldP spid="73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18E723C4-1F2B-4554-AEBA-84ED8A0ED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43" b="31396"/>
          <a:stretch/>
        </p:blipFill>
        <p:spPr>
          <a:xfrm>
            <a:off x="8421777" y="1879900"/>
            <a:ext cx="2402408" cy="6925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B5DA2-8EA6-4951-B0DC-3985186BB389}"/>
              </a:ext>
            </a:extLst>
          </p:cNvPr>
          <p:cNvCxnSpPr>
            <a:cxnSpLocks/>
          </p:cNvCxnSpPr>
          <p:nvPr/>
        </p:nvCxnSpPr>
        <p:spPr>
          <a:xfrm>
            <a:off x="4260048" y="1396305"/>
            <a:ext cx="7702117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F74BBFE-48B7-4E80-8801-5B59B69D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654" y="1421130"/>
            <a:ext cx="3705751" cy="12418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D43B32-A3F4-4FC4-8FD4-5BBDCF20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654" y="165424"/>
            <a:ext cx="3705751" cy="1063768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A67611E-9C5C-4170-A343-B4FC1D44A40B}"/>
              </a:ext>
            </a:extLst>
          </p:cNvPr>
          <p:cNvGrpSpPr/>
          <p:nvPr/>
        </p:nvGrpSpPr>
        <p:grpSpPr>
          <a:xfrm>
            <a:off x="219941" y="2761417"/>
            <a:ext cx="11751324" cy="1448055"/>
            <a:chOff x="164955" y="2071062"/>
            <a:chExt cx="8813493" cy="1086041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734ED8B-E512-43C9-9415-1D1AB3695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9772" b="29904"/>
            <a:stretch/>
          </p:blipFill>
          <p:spPr>
            <a:xfrm>
              <a:off x="6338658" y="2256538"/>
              <a:ext cx="2265788" cy="33140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D5625-32E1-4C21-9D1A-3FB6E675E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107" y="2071062"/>
              <a:ext cx="5783341" cy="9569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5B1F91-6C35-4B8A-B51F-AEC54706E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2448" y="2101103"/>
              <a:ext cx="2207785" cy="1004057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1099FD-A12C-4DE2-BDA4-0414E55F3CC9}"/>
                </a:ext>
              </a:extLst>
            </p:cNvPr>
            <p:cNvCxnSpPr>
              <a:cxnSpLocks/>
            </p:cNvCxnSpPr>
            <p:nvPr/>
          </p:nvCxnSpPr>
          <p:spPr>
            <a:xfrm>
              <a:off x="164955" y="2078194"/>
              <a:ext cx="1576572" cy="1608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BFABFF-9907-4DEB-802F-ED9B127E9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917" b="39247"/>
            <a:stretch/>
          </p:blipFill>
          <p:spPr>
            <a:xfrm>
              <a:off x="1743055" y="2085355"/>
              <a:ext cx="1432873" cy="1071748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E6C9AB1E-29EC-49A1-AB99-B6E0F9AD86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984" b="59185"/>
          <a:stretch/>
        </p:blipFill>
        <p:spPr>
          <a:xfrm>
            <a:off x="2322038" y="1382453"/>
            <a:ext cx="1910497" cy="14285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D58232E-98E9-459E-8B2E-9F37530CAC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792" b="79921"/>
          <a:stretch/>
        </p:blipFill>
        <p:spPr>
          <a:xfrm>
            <a:off x="2322037" y="-101945"/>
            <a:ext cx="1910497" cy="14999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043B325-4FA0-4861-8D8A-9B7EDA5B5EF6}"/>
              </a:ext>
            </a:extLst>
          </p:cNvPr>
          <p:cNvSpPr/>
          <p:nvPr/>
        </p:nvSpPr>
        <p:spPr>
          <a:xfrm>
            <a:off x="88166" y="4480455"/>
            <a:ext cx="2119717" cy="7491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067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HOST_GROUP=k8s_cluster_sockshop</a:t>
            </a:r>
          </a:p>
          <a:p>
            <a:endParaRPr lang="en-US" sz="1067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7CB44A-4F8D-46E1-A8EA-17B1763DFDF9}"/>
              </a:ext>
            </a:extLst>
          </p:cNvPr>
          <p:cNvGrpSpPr/>
          <p:nvPr/>
        </p:nvGrpSpPr>
        <p:grpSpPr>
          <a:xfrm>
            <a:off x="8411905" y="2791432"/>
            <a:ext cx="2056855" cy="233507"/>
            <a:chOff x="6308928" y="2093574"/>
            <a:chExt cx="1542641" cy="1751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051F66-2E73-432A-885F-263705216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2" r="34215" b="79235"/>
            <a:stretch/>
          </p:blipFill>
          <p:spPr>
            <a:xfrm>
              <a:off x="6312630" y="2111423"/>
              <a:ext cx="1538939" cy="141196"/>
            </a:xfrm>
            <a:prstGeom prst="rect">
              <a:avLst/>
            </a:prstGeom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F74413A-14B8-45E6-977D-E0E5A2E6796A}"/>
                </a:ext>
              </a:extLst>
            </p:cNvPr>
            <p:cNvSpPr/>
            <p:nvPr/>
          </p:nvSpPr>
          <p:spPr>
            <a:xfrm>
              <a:off x="6308928" y="2093574"/>
              <a:ext cx="1512873" cy="175130"/>
            </a:xfrm>
            <a:prstGeom prst="roundRect">
              <a:avLst/>
            </a:prstGeom>
            <a:noFill/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767682-E277-4442-99D6-6DB369AD8123}"/>
              </a:ext>
            </a:extLst>
          </p:cNvPr>
          <p:cNvGrpSpPr/>
          <p:nvPr/>
        </p:nvGrpSpPr>
        <p:grpSpPr>
          <a:xfrm>
            <a:off x="8404065" y="3459513"/>
            <a:ext cx="3036092" cy="604956"/>
            <a:chOff x="6303048" y="2594634"/>
            <a:chExt cx="2277069" cy="45371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C6597A-A3D6-42AE-A7B5-7B6F25262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4280" y="2599273"/>
              <a:ext cx="2235837" cy="449078"/>
            </a:xfrm>
            <a:prstGeom prst="rect">
              <a:avLst/>
            </a:prstGeom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B88277E-8AB0-46C5-ADD4-8A9CE97B322D}"/>
                </a:ext>
              </a:extLst>
            </p:cNvPr>
            <p:cNvSpPr/>
            <p:nvPr/>
          </p:nvSpPr>
          <p:spPr>
            <a:xfrm>
              <a:off x="6303048" y="2594634"/>
              <a:ext cx="2157384" cy="439631"/>
            </a:xfrm>
            <a:prstGeom prst="roundRect">
              <a:avLst/>
            </a:prstGeom>
            <a:noFill/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4FA5BD-0C53-431B-B643-75942F1CBD24}"/>
              </a:ext>
            </a:extLst>
          </p:cNvPr>
          <p:cNvSpPr/>
          <p:nvPr/>
        </p:nvSpPr>
        <p:spPr>
          <a:xfrm>
            <a:off x="102373" y="3284941"/>
            <a:ext cx="2119719" cy="5849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DT_TAGS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=APP_NAME=Sample</a:t>
            </a:r>
          </a:p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DT_CUSTOM_PROPS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=Staging</a:t>
            </a:r>
          </a:p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DT_NODE_ID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=Build1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F18709-71B1-4AA2-BE49-F931F6AB54BB}"/>
              </a:ext>
            </a:extLst>
          </p:cNvPr>
          <p:cNvSpPr/>
          <p:nvPr/>
        </p:nvSpPr>
        <p:spPr>
          <a:xfrm>
            <a:off x="143339" y="3339688"/>
            <a:ext cx="2021155" cy="498589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1B70E3-B43C-46D8-B7F3-9891AC4303C8}"/>
              </a:ext>
            </a:extLst>
          </p:cNvPr>
          <p:cNvSpPr/>
          <p:nvPr/>
        </p:nvSpPr>
        <p:spPr>
          <a:xfrm>
            <a:off x="8495326" y="3717032"/>
            <a:ext cx="2400081" cy="210597"/>
          </a:xfrm>
          <a:prstGeom prst="roundRect">
            <a:avLst/>
          </a:prstGeom>
          <a:noFill/>
          <a:ln w="19050">
            <a:solidFill>
              <a:srgbClr val="00A1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EF3891-2AD6-4B07-AFE6-F9A52C3D29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231" y="1806104"/>
            <a:ext cx="1574800" cy="53340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56398A47-84E0-4304-B8C5-FC2F49BEB30C}"/>
              </a:ext>
            </a:extLst>
          </p:cNvPr>
          <p:cNvGrpSpPr/>
          <p:nvPr/>
        </p:nvGrpSpPr>
        <p:grpSpPr>
          <a:xfrm>
            <a:off x="8349149" y="1553825"/>
            <a:ext cx="2530012" cy="2104647"/>
            <a:chOff x="6261861" y="1165368"/>
            <a:chExt cx="1897509" cy="157848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77CD19B-CDF9-42D7-8F5F-EDFDEF5BF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039" b="86053"/>
            <a:stretch/>
          </p:blipFill>
          <p:spPr>
            <a:xfrm>
              <a:off x="6261861" y="1179225"/>
              <a:ext cx="990297" cy="151989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305CBB2-A7B5-4E9A-9FFA-2072134F929D}"/>
                </a:ext>
              </a:extLst>
            </p:cNvPr>
            <p:cNvSpPr/>
            <p:nvPr/>
          </p:nvSpPr>
          <p:spPr>
            <a:xfrm>
              <a:off x="6308928" y="1165368"/>
              <a:ext cx="936810" cy="182298"/>
            </a:xfrm>
            <a:prstGeom prst="roundRect">
              <a:avLst/>
            </a:prstGeom>
            <a:noFill/>
            <a:ln w="19050">
              <a:solidFill>
                <a:srgbClr val="00A1B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A7E73F-DAB4-4A54-9CC5-9A1161C48970}"/>
                </a:ext>
              </a:extLst>
            </p:cNvPr>
            <p:cNvGrpSpPr/>
            <p:nvPr/>
          </p:nvGrpSpPr>
          <p:grpSpPr>
            <a:xfrm>
              <a:off x="7333572" y="1247847"/>
              <a:ext cx="825798" cy="1496006"/>
              <a:chOff x="8145078" y="267494"/>
              <a:chExt cx="518473" cy="57606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11892D6-95AA-437B-B038-B9C2297A2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45078" y="267494"/>
                <a:ext cx="518473" cy="0"/>
              </a:xfrm>
              <a:prstGeom prst="straightConnector1">
                <a:avLst/>
              </a:prstGeom>
              <a:ln w="34925"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BDCB16B-C0D3-4A3E-A7FF-C4A47F06AFD2}"/>
                  </a:ext>
                </a:extLst>
              </p:cNvPr>
              <p:cNvCxnSpPr/>
              <p:nvPr/>
            </p:nvCxnSpPr>
            <p:spPr>
              <a:xfrm flipV="1">
                <a:off x="8663551" y="267494"/>
                <a:ext cx="0" cy="576064"/>
              </a:xfrm>
              <a:prstGeom prst="line">
                <a:avLst/>
              </a:prstGeom>
              <a:ln w="349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FECA0A-15F4-4075-848D-274FDC4F67E8}"/>
              </a:ext>
            </a:extLst>
          </p:cNvPr>
          <p:cNvCxnSpPr>
            <a:cxnSpLocks/>
          </p:cNvCxnSpPr>
          <p:nvPr/>
        </p:nvCxnSpPr>
        <p:spPr>
          <a:xfrm>
            <a:off x="8304245" y="36697"/>
            <a:ext cx="0" cy="685800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C67687-C928-4B89-9944-FE2ECDB8ED59}"/>
              </a:ext>
            </a:extLst>
          </p:cNvPr>
          <p:cNvGrpSpPr/>
          <p:nvPr/>
        </p:nvGrpSpPr>
        <p:grpSpPr>
          <a:xfrm>
            <a:off x="219941" y="4123837"/>
            <a:ext cx="11751323" cy="2770860"/>
            <a:chOff x="164956" y="3092877"/>
            <a:chExt cx="8813492" cy="20781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7F06BB-75D0-4C59-83AF-FB6AF5920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25240" y="3092877"/>
              <a:ext cx="1269727" cy="99168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E60A25-A80F-4A5F-AA7A-73BD3BA3D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107" y="3113131"/>
              <a:ext cx="5783341" cy="1408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A68393-77E9-4F31-8857-1FE289C23CB3}"/>
                </a:ext>
              </a:extLst>
            </p:cNvPr>
            <p:cNvCxnSpPr>
              <a:cxnSpLocks/>
            </p:cNvCxnSpPr>
            <p:nvPr/>
          </p:nvCxnSpPr>
          <p:spPr>
            <a:xfrm>
              <a:off x="3174400" y="4135163"/>
              <a:ext cx="5794205" cy="2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C922D3-27B8-43A2-85DD-A68DE39B8059}"/>
                </a:ext>
              </a:extLst>
            </p:cNvPr>
            <p:cNvCxnSpPr>
              <a:cxnSpLocks/>
            </p:cNvCxnSpPr>
            <p:nvPr/>
          </p:nvCxnSpPr>
          <p:spPr>
            <a:xfrm>
              <a:off x="164956" y="3125790"/>
              <a:ext cx="1576571" cy="142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DB0FC85-94AC-4425-8F8E-D9D0F5A5B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34061" r="9759"/>
            <a:stretch/>
          </p:blipFill>
          <p:spPr>
            <a:xfrm>
              <a:off x="6338658" y="3520827"/>
              <a:ext cx="2625333" cy="563276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2C1E7F-E6A6-4500-8051-92113C17B12C}"/>
                </a:ext>
              </a:extLst>
            </p:cNvPr>
            <p:cNvCxnSpPr>
              <a:cxnSpLocks/>
            </p:cNvCxnSpPr>
            <p:nvPr/>
          </p:nvCxnSpPr>
          <p:spPr>
            <a:xfrm>
              <a:off x="165110" y="4138500"/>
              <a:ext cx="1576417" cy="412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CADADAF-AE94-433B-87E1-AB18C973E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9861"/>
            <a:stretch/>
          </p:blipFill>
          <p:spPr>
            <a:xfrm>
              <a:off x="1744062" y="4135163"/>
              <a:ext cx="1432873" cy="103585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3B6C4CD-FEA5-410E-9C81-D167AB467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9839" b="20090"/>
            <a:stretch/>
          </p:blipFill>
          <p:spPr>
            <a:xfrm>
              <a:off x="1744061" y="3112805"/>
              <a:ext cx="1432873" cy="1032337"/>
            </a:xfrm>
            <a:prstGeom prst="rect">
              <a:avLst/>
            </a:prstGeom>
          </p:spPr>
        </p:pic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3ADA9B7-3701-40FF-BE67-81C59EB9944F}"/>
              </a:ext>
            </a:extLst>
          </p:cNvPr>
          <p:cNvSpPr/>
          <p:nvPr/>
        </p:nvSpPr>
        <p:spPr>
          <a:xfrm>
            <a:off x="137446" y="4664083"/>
            <a:ext cx="2021155" cy="378153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80C9A-B5A3-41F5-A9F7-71DA258DFE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9840" y="4226204"/>
            <a:ext cx="3082756" cy="1214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68E7-4817-4583-AD2B-1AEBD07CB5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1714" y="5533896"/>
            <a:ext cx="2314575" cy="1323975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BD1E722-B520-4CF0-B25C-171B6A6FC5E1}"/>
              </a:ext>
            </a:extLst>
          </p:cNvPr>
          <p:cNvSpPr/>
          <p:nvPr/>
        </p:nvSpPr>
        <p:spPr>
          <a:xfrm>
            <a:off x="8459041" y="5338183"/>
            <a:ext cx="1880314" cy="121948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B88B7-D6A6-44A5-8578-0C5BE5DF5A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462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5" grpId="0" animBg="1"/>
      <p:bldP spid="65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6C2B-D6F7-4362-80CD-68BE344AF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00445"/>
            <a:ext cx="12192000" cy="6858000"/>
          </a:xfrm>
        </p:spPr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C06B052-87E1-4C86-8B36-BC9990EA1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12"/>
          <a:stretch/>
        </p:blipFill>
        <p:spPr>
          <a:xfrm>
            <a:off x="10618069" y="789490"/>
            <a:ext cx="780643" cy="76732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7B33CDF-FF3F-47AB-AB79-F3846D22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070" y="789490"/>
            <a:ext cx="778999" cy="77427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3678F60-724B-49D0-B0E0-6246AB172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056" y="619946"/>
            <a:ext cx="1248139" cy="10081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8424EF-9476-4BD7-A473-27F4206E6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320" y="619946"/>
            <a:ext cx="1248139" cy="9681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FE74C3A-C815-42DA-9729-B82539D20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584" y="643268"/>
            <a:ext cx="1248139" cy="9687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8F6025-E9BB-433C-A10A-439BCAEAB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6845" y="632378"/>
            <a:ext cx="1248139" cy="965541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264381AD-2D9A-4BFF-ADE1-8A886FF1DD35}"/>
              </a:ext>
            </a:extLst>
          </p:cNvPr>
          <p:cNvSpPr/>
          <p:nvPr/>
        </p:nvSpPr>
        <p:spPr>
          <a:xfrm>
            <a:off x="865744" y="976711"/>
            <a:ext cx="301113" cy="3729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781AC80-FF31-40D6-81BD-531C79FE0640}"/>
              </a:ext>
            </a:extLst>
          </p:cNvPr>
          <p:cNvSpPr/>
          <p:nvPr/>
        </p:nvSpPr>
        <p:spPr>
          <a:xfrm>
            <a:off x="2752225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92BF793-7E98-48B3-9332-590CA1867536}"/>
              </a:ext>
            </a:extLst>
          </p:cNvPr>
          <p:cNvSpPr/>
          <p:nvPr/>
        </p:nvSpPr>
        <p:spPr>
          <a:xfrm>
            <a:off x="5120489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B970DBE-2D8F-4EC7-BD5F-A0912E7C9071}"/>
              </a:ext>
            </a:extLst>
          </p:cNvPr>
          <p:cNvSpPr/>
          <p:nvPr/>
        </p:nvSpPr>
        <p:spPr>
          <a:xfrm>
            <a:off x="7488753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3481ABB-E2D4-4955-8DFB-0A0B1B93CC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868" y="4971905"/>
            <a:ext cx="2061621" cy="11799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F7CA1C2-C742-4F7F-81EF-E166026E4E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496" y="3188264"/>
            <a:ext cx="2037539" cy="14926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17B3157-F649-445B-8EB9-C12543240E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2517" y="4844271"/>
            <a:ext cx="2210241" cy="137916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BADCC0C-3B18-411E-8145-F2C817BD1C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0111" y="3160295"/>
            <a:ext cx="2210243" cy="139687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AB37D81-A4B6-4168-AC1A-43378F595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3065" y="3180962"/>
            <a:ext cx="2053555" cy="1514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71CEDFA-AB05-47AC-8941-3E14B3E28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2468" y="4971904"/>
            <a:ext cx="2082105" cy="11975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9E0F83A-1F57-431E-B805-BB2167C657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819" y="1984872"/>
            <a:ext cx="566269" cy="6239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BBE9BF0-458A-40FB-A241-03A36E2E1C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3512" y="1976429"/>
            <a:ext cx="566269" cy="62394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37C7759-07EC-4A81-B001-B9E62AD5EE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4102" y="1976428"/>
            <a:ext cx="566269" cy="62394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6A54FCB-9DBD-49E8-ACA7-D3791FC8F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76535" y="3099384"/>
            <a:ext cx="566269" cy="62394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88AA89B-599B-4BA2-82FC-DB9FCA16A0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6965" y="3183335"/>
            <a:ext cx="1800499" cy="135272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9CAB138-6DBD-48FA-9336-8CF7C7715D2D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351" y="911932"/>
            <a:ext cx="494232" cy="494232"/>
          </a:xfrm>
          <a:prstGeom prst="rect">
            <a:avLst/>
          </a:prstGeom>
        </p:spPr>
      </p:pic>
      <p:sp>
        <p:nvSpPr>
          <p:cNvPr id="82" name="Arrow: Right 81">
            <a:extLst>
              <a:ext uri="{FF2B5EF4-FFF2-40B4-BE49-F238E27FC236}">
                <a16:creationId xmlns:a16="http://schemas.microsoft.com/office/drawing/2014/main" id="{19CACB2E-D989-409A-A8CF-C8C03D93CFB4}"/>
              </a:ext>
            </a:extLst>
          </p:cNvPr>
          <p:cNvSpPr/>
          <p:nvPr/>
        </p:nvSpPr>
        <p:spPr>
          <a:xfrm>
            <a:off x="9857012" y="981804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83" name="Picture 4" descr="Image result for aws codedeploy icon">
            <a:extLst>
              <a:ext uri="{FF2B5EF4-FFF2-40B4-BE49-F238E27FC236}">
                <a16:creationId xmlns:a16="http://schemas.microsoft.com/office/drawing/2014/main" id="{2A9EA955-87F6-4F32-BD1A-CD05AAF2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0840" y="4188116"/>
            <a:ext cx="627872" cy="6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13DA8F7-37FD-4E68-824E-7D7AAB0E06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7780" y="1976428"/>
            <a:ext cx="566269" cy="62394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1619B41-64AE-41F6-846C-EC2E175E7F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30008" y="5048434"/>
            <a:ext cx="1935699" cy="112102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0DF4307-26B9-495B-89F6-0E0D9EEA6C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03826" y="2224341"/>
            <a:ext cx="1836175" cy="83307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73DF97E-938E-4DDF-B11F-070A56ED6F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98962" y="4798342"/>
            <a:ext cx="1838255" cy="140494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406CC8B-277D-4B9F-8849-AB02DF9726D6}"/>
              </a:ext>
            </a:extLst>
          </p:cNvPr>
          <p:cNvCxnSpPr>
            <a:cxnSpLocks/>
          </p:cNvCxnSpPr>
          <p:nvPr/>
        </p:nvCxnSpPr>
        <p:spPr>
          <a:xfrm>
            <a:off x="3040257" y="2339920"/>
            <a:ext cx="0" cy="40529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398523-B45D-4FFE-9925-4ADF6EB654D7}"/>
              </a:ext>
            </a:extLst>
          </p:cNvPr>
          <p:cNvCxnSpPr>
            <a:cxnSpLocks/>
          </p:cNvCxnSpPr>
          <p:nvPr/>
        </p:nvCxnSpPr>
        <p:spPr>
          <a:xfrm>
            <a:off x="5456525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4C9730-DF66-4FA1-8056-4A6182FEA991}"/>
              </a:ext>
            </a:extLst>
          </p:cNvPr>
          <p:cNvCxnSpPr>
            <a:cxnSpLocks/>
          </p:cNvCxnSpPr>
          <p:nvPr/>
        </p:nvCxnSpPr>
        <p:spPr>
          <a:xfrm>
            <a:off x="7856792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4B1D5E-9947-4D50-BA36-D842CC3BCA3C}"/>
              </a:ext>
            </a:extLst>
          </p:cNvPr>
          <p:cNvCxnSpPr>
            <a:cxnSpLocks/>
          </p:cNvCxnSpPr>
          <p:nvPr/>
        </p:nvCxnSpPr>
        <p:spPr>
          <a:xfrm>
            <a:off x="10065037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00C10D6-759E-477A-BE52-78F398A0B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12"/>
          <a:stretch/>
        </p:blipFill>
        <p:spPr>
          <a:xfrm>
            <a:off x="10618069" y="789490"/>
            <a:ext cx="780643" cy="76732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C59A96C-1CE3-4C7F-BF85-E43D2AB7485F}"/>
              </a:ext>
            </a:extLst>
          </p:cNvPr>
          <p:cNvSpPr txBox="1"/>
          <p:nvPr/>
        </p:nvSpPr>
        <p:spPr>
          <a:xfrm>
            <a:off x="1007554" y="2612481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pushDynatraceDeploymentEvent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Deployment Info to Dynatrace Entities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280FAA0E-C085-4469-9004-8B3382CC3705}"/>
              </a:ext>
            </a:extLst>
          </p:cNvPr>
          <p:cNvSpPr/>
          <p:nvPr/>
        </p:nvSpPr>
        <p:spPr>
          <a:xfrm rot="5400000">
            <a:off x="1683958" y="1613650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3B5179D9-32C1-4400-9577-CBAE365BB0AD}"/>
              </a:ext>
            </a:extLst>
          </p:cNvPr>
          <p:cNvSpPr/>
          <p:nvPr/>
        </p:nvSpPr>
        <p:spPr>
          <a:xfrm rot="16200000">
            <a:off x="3714862" y="1613650"/>
            <a:ext cx="271287" cy="27128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75A5403-3BF9-42AB-A175-4AF5674C3338}"/>
              </a:ext>
            </a:extLst>
          </p:cNvPr>
          <p:cNvSpPr/>
          <p:nvPr/>
        </p:nvSpPr>
        <p:spPr>
          <a:xfrm rot="5400000">
            <a:off x="6478050" y="1624868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84C0D57-85AA-4B8C-B94F-34EDBED7F42F}"/>
              </a:ext>
            </a:extLst>
          </p:cNvPr>
          <p:cNvSpPr/>
          <p:nvPr/>
        </p:nvSpPr>
        <p:spPr>
          <a:xfrm rot="16200000">
            <a:off x="3830057" y="1657398"/>
            <a:ext cx="271287" cy="27128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824FA-B607-4B03-95B2-B96035195827}"/>
              </a:ext>
            </a:extLst>
          </p:cNvPr>
          <p:cNvSpPr txBox="1"/>
          <p:nvPr/>
        </p:nvSpPr>
        <p:spPr>
          <a:xfrm>
            <a:off x="3415220" y="2600373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validateBuildDynatraceWorker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Compares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Builds and Approves/Rejects Pipeline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E0898F-53D1-4DAC-A04B-8201AF30F240}"/>
              </a:ext>
            </a:extLst>
          </p:cNvPr>
          <p:cNvSpPr txBox="1"/>
          <p:nvPr/>
        </p:nvSpPr>
        <p:spPr>
          <a:xfrm>
            <a:off x="5833051" y="2609408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pushDynatraceDeploymentEvent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Deployment Info to Dynatrace Entities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B371B1-6F9B-42A5-A02F-5FF9C2AC8621}"/>
              </a:ext>
            </a:extLst>
          </p:cNvPr>
          <p:cNvSpPr txBox="1"/>
          <p:nvPr/>
        </p:nvSpPr>
        <p:spPr>
          <a:xfrm>
            <a:off x="8164775" y="2609408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validateBuildDynatraceWorker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Production and Approves/Rejects Pipeline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70F5E8A-D5DA-4D62-8EE0-7D9A59970315}"/>
              </a:ext>
            </a:extLst>
          </p:cNvPr>
          <p:cNvSpPr txBox="1"/>
          <p:nvPr/>
        </p:nvSpPr>
        <p:spPr>
          <a:xfrm>
            <a:off x="10339778" y="3683580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handleDynatraceProblemNotification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Executes </a:t>
            </a: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Auto-Remediating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Actions, e.g: Rollback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9533473-4CB1-42CE-AAA5-4B5FC34651B8}"/>
              </a:ext>
            </a:extLst>
          </p:cNvPr>
          <p:cNvSpPr/>
          <p:nvPr/>
        </p:nvSpPr>
        <p:spPr>
          <a:xfrm>
            <a:off x="923962" y="3466708"/>
            <a:ext cx="1031281" cy="209855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F8DE7C0-389F-4D2D-BB40-18272C5FB4EE}"/>
              </a:ext>
            </a:extLst>
          </p:cNvPr>
          <p:cNvSpPr/>
          <p:nvPr/>
        </p:nvSpPr>
        <p:spPr>
          <a:xfrm>
            <a:off x="873102" y="5149023"/>
            <a:ext cx="2067825" cy="1074408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EC2A6D-B143-4A80-B3B6-9860D1256F48}"/>
              </a:ext>
            </a:extLst>
          </p:cNvPr>
          <p:cNvSpPr/>
          <p:nvPr/>
        </p:nvSpPr>
        <p:spPr>
          <a:xfrm>
            <a:off x="5671200" y="5128882"/>
            <a:ext cx="2067825" cy="1074408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E2464C1-7C76-489F-880B-7955D91F284F}"/>
              </a:ext>
            </a:extLst>
          </p:cNvPr>
          <p:cNvSpPr/>
          <p:nvPr/>
        </p:nvSpPr>
        <p:spPr>
          <a:xfrm>
            <a:off x="5761874" y="3466706"/>
            <a:ext cx="1031281" cy="209855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7A2300-D58B-43F5-8B4F-5F6701BCA4EE}"/>
              </a:ext>
            </a:extLst>
          </p:cNvPr>
          <p:cNvSpPr/>
          <p:nvPr/>
        </p:nvSpPr>
        <p:spPr>
          <a:xfrm>
            <a:off x="4456544" y="315889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Build 6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9BDA0B0-57D8-4D43-B3A4-C797D79585BB}"/>
              </a:ext>
            </a:extLst>
          </p:cNvPr>
          <p:cNvSpPr/>
          <p:nvPr/>
        </p:nvSpPr>
        <p:spPr>
          <a:xfrm>
            <a:off x="4446678" y="484424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Build 7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16612A0-D72E-4C26-991D-3BB845FA08CD}"/>
              </a:ext>
            </a:extLst>
          </p:cNvPr>
          <p:cNvSpPr/>
          <p:nvPr/>
        </p:nvSpPr>
        <p:spPr>
          <a:xfrm>
            <a:off x="9026746" y="313701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C0B74EA-68D9-434B-8F83-DD3E47906959}"/>
              </a:ext>
            </a:extLst>
          </p:cNvPr>
          <p:cNvSpPr/>
          <p:nvPr/>
        </p:nvSpPr>
        <p:spPr>
          <a:xfrm>
            <a:off x="9060038" y="4815988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6B5E91A5-F1CF-4BDC-9ABF-9496129F2AB7}"/>
              </a:ext>
            </a:extLst>
          </p:cNvPr>
          <p:cNvSpPr/>
          <p:nvPr/>
        </p:nvSpPr>
        <p:spPr>
          <a:xfrm rot="5400000">
            <a:off x="10932738" y="2923489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AE3C6FF-5427-4964-92F7-4D7F0F87EA2A}"/>
              </a:ext>
            </a:extLst>
          </p:cNvPr>
          <p:cNvSpPr/>
          <p:nvPr/>
        </p:nvSpPr>
        <p:spPr>
          <a:xfrm rot="5400000">
            <a:off x="10925715" y="3985494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B95855B-6DD5-4033-8F5B-B9A919A22D84}"/>
              </a:ext>
            </a:extLst>
          </p:cNvPr>
          <p:cNvSpPr/>
          <p:nvPr/>
        </p:nvSpPr>
        <p:spPr>
          <a:xfrm rot="5400000">
            <a:off x="1658874" y="2931869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277345E6-8163-4D3D-98D5-FEDACB60BBAD}"/>
              </a:ext>
            </a:extLst>
          </p:cNvPr>
          <p:cNvSpPr/>
          <p:nvPr/>
        </p:nvSpPr>
        <p:spPr>
          <a:xfrm rot="16200000">
            <a:off x="4099219" y="2887478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F23A02F0-0BDC-4DD0-81D0-2C158B62106B}"/>
              </a:ext>
            </a:extLst>
          </p:cNvPr>
          <p:cNvSpPr/>
          <p:nvPr/>
        </p:nvSpPr>
        <p:spPr>
          <a:xfrm rot="5400000">
            <a:off x="6486009" y="2919453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D0A5E5F7-C3B0-4745-A756-37AF183F6DAD}"/>
              </a:ext>
            </a:extLst>
          </p:cNvPr>
          <p:cNvSpPr/>
          <p:nvPr/>
        </p:nvSpPr>
        <p:spPr>
          <a:xfrm rot="16200000">
            <a:off x="8861522" y="2879993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1" name="L-Shape 120">
            <a:extLst>
              <a:ext uri="{FF2B5EF4-FFF2-40B4-BE49-F238E27FC236}">
                <a16:creationId xmlns:a16="http://schemas.microsoft.com/office/drawing/2014/main" id="{7E7C7362-1984-44A6-BD4C-3938F027CF50}"/>
              </a:ext>
            </a:extLst>
          </p:cNvPr>
          <p:cNvSpPr/>
          <p:nvPr/>
        </p:nvSpPr>
        <p:spPr>
          <a:xfrm rot="18639907">
            <a:off x="10888587" y="1069393"/>
            <a:ext cx="1133813" cy="473676"/>
          </a:xfrm>
          <a:prstGeom prst="corner">
            <a:avLst>
              <a:gd name="adj1" fmla="val 50000"/>
              <a:gd name="adj2" fmla="val 2254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Self-Healed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DA5F2E-8F27-48C3-94CE-759FD726024D}"/>
              </a:ext>
            </a:extLst>
          </p:cNvPr>
          <p:cNvSpPr txBox="1"/>
          <p:nvPr/>
        </p:nvSpPr>
        <p:spPr>
          <a:xfrm>
            <a:off x="4118173" y="1573993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009E60"/>
                </a:solidFill>
                <a:latin typeface="Calibri Light" charset="0"/>
                <a:ea typeface="Calibri Light" charset="0"/>
                <a:cs typeface="Calibri Light" charset="0"/>
              </a:rPr>
              <a:t>Auto-Approve!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F06D6B-D09F-4ABD-9B60-0DC79C49C197}"/>
              </a:ext>
            </a:extLst>
          </p:cNvPr>
          <p:cNvSpPr txBox="1"/>
          <p:nvPr/>
        </p:nvSpPr>
        <p:spPr>
          <a:xfrm>
            <a:off x="4253911" y="1763416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Auto-Reject!</a:t>
            </a:r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40EFB51E-7520-4915-9320-B19508F19F8C}"/>
              </a:ext>
            </a:extLst>
          </p:cNvPr>
          <p:cNvSpPr/>
          <p:nvPr/>
        </p:nvSpPr>
        <p:spPr>
          <a:xfrm rot="16200000">
            <a:off x="8359141" y="1632029"/>
            <a:ext cx="271287" cy="27128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C219F1B1-CE68-4516-80BD-B1F24B8AB353}"/>
              </a:ext>
            </a:extLst>
          </p:cNvPr>
          <p:cNvSpPr/>
          <p:nvPr/>
        </p:nvSpPr>
        <p:spPr>
          <a:xfrm rot="16200000">
            <a:off x="8474335" y="1675777"/>
            <a:ext cx="271287" cy="27128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72DE77-EAF3-410B-A907-1875A63425E5}"/>
              </a:ext>
            </a:extLst>
          </p:cNvPr>
          <p:cNvSpPr txBox="1"/>
          <p:nvPr/>
        </p:nvSpPr>
        <p:spPr>
          <a:xfrm>
            <a:off x="8762451" y="1592372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009E60"/>
                </a:solidFill>
                <a:latin typeface="Calibri Light" charset="0"/>
                <a:ea typeface="Calibri Light" charset="0"/>
                <a:cs typeface="Calibri Light" charset="0"/>
              </a:rPr>
              <a:t>Auto-Approve!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796258-5210-4C8A-B727-8CAF61268393}"/>
              </a:ext>
            </a:extLst>
          </p:cNvPr>
          <p:cNvSpPr txBox="1"/>
          <p:nvPr/>
        </p:nvSpPr>
        <p:spPr>
          <a:xfrm>
            <a:off x="8898190" y="1781794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Auto-Reject!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C2317-AD1D-46E1-BEEC-5E58361E71F9}"/>
              </a:ext>
            </a:extLst>
          </p:cNvPr>
          <p:cNvSpPr txBox="1"/>
          <p:nvPr/>
        </p:nvSpPr>
        <p:spPr>
          <a:xfrm>
            <a:off x="2451270" y="209506"/>
            <a:ext cx="9603983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sz="8800" dirty="0" err="1"/>
              <a:t>work</a:t>
            </a:r>
            <a:r>
              <a:rPr lang="de-DE" sz="8800" dirty="0"/>
              <a:t> in </a:t>
            </a:r>
            <a:r>
              <a:rPr lang="de-DE" sz="8800" dirty="0" err="1"/>
              <a:t>progress</a:t>
            </a:r>
            <a:endParaRPr lang="de-AT" sz="8800" dirty="0"/>
          </a:p>
        </p:txBody>
      </p:sp>
    </p:spTree>
    <p:extLst>
      <p:ext uri="{BB962C8B-B14F-4D97-AF65-F5344CB8AC3E}">
        <p14:creationId xmlns:p14="http://schemas.microsoft.com/office/powerpoint/2010/main" val="38386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8" grpId="0" animBg="1"/>
      <p:bldP spid="82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/>
      <p:bldP spid="124" grpId="0" animBg="1"/>
      <p:bldP spid="125" grpId="0" animBg="1"/>
      <p:bldP spid="126" grpId="0"/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07F213-D59F-4399-BF94-8FE90E092E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967C50-286F-4AF6-BAAF-51BB94D96A0A}"/>
              </a:ext>
            </a:extLst>
          </p:cNvPr>
          <p:cNvCxnSpPr>
            <a:cxnSpLocks/>
          </p:cNvCxnSpPr>
          <p:nvPr/>
        </p:nvCxnSpPr>
        <p:spPr>
          <a:xfrm>
            <a:off x="336941" y="440633"/>
            <a:ext cx="111161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432FF2-BD66-4122-B1B6-460ED9EA8E2B}"/>
              </a:ext>
            </a:extLst>
          </p:cNvPr>
          <p:cNvSpPr txBox="1"/>
          <p:nvPr/>
        </p:nvSpPr>
        <p:spPr>
          <a:xfrm flipH="1">
            <a:off x="875854" y="452010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2C393-11AB-47D1-A844-514A0857A6CB}"/>
              </a:ext>
            </a:extLst>
          </p:cNvPr>
          <p:cNvSpPr txBox="1"/>
          <p:nvPr/>
        </p:nvSpPr>
        <p:spPr>
          <a:xfrm flipH="1">
            <a:off x="2991799" y="467794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94CFE-346E-46CA-ACDB-B4CE5F18FBFC}"/>
              </a:ext>
            </a:extLst>
          </p:cNvPr>
          <p:cNvSpPr txBox="1"/>
          <p:nvPr/>
        </p:nvSpPr>
        <p:spPr>
          <a:xfrm flipH="1">
            <a:off x="7762940" y="461765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F51BF-64B1-4B03-9BC1-0BC4C625552A}"/>
              </a:ext>
            </a:extLst>
          </p:cNvPr>
          <p:cNvSpPr txBox="1"/>
          <p:nvPr/>
        </p:nvSpPr>
        <p:spPr>
          <a:xfrm flipH="1">
            <a:off x="10042585" y="433702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2D51E-98A4-4213-A94E-3505EA712426}"/>
              </a:ext>
            </a:extLst>
          </p:cNvPr>
          <p:cNvSpPr txBox="1"/>
          <p:nvPr/>
        </p:nvSpPr>
        <p:spPr>
          <a:xfrm flipH="1">
            <a:off x="5372127" y="467794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678EDE-F5B3-4BEA-AE30-3E6C818772DD}"/>
              </a:ext>
            </a:extLst>
          </p:cNvPr>
          <p:cNvSpPr/>
          <p:nvPr/>
        </p:nvSpPr>
        <p:spPr>
          <a:xfrm>
            <a:off x="2344315" y="1308914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98D05E-EE59-43B0-B6B0-26A00D016585}"/>
              </a:ext>
            </a:extLst>
          </p:cNvPr>
          <p:cNvSpPr/>
          <p:nvPr/>
        </p:nvSpPr>
        <p:spPr>
          <a:xfrm>
            <a:off x="5125353" y="1302470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613FFF-3B86-491E-9B2C-13CFBFA3BB89}"/>
              </a:ext>
            </a:extLst>
          </p:cNvPr>
          <p:cNvSpPr/>
          <p:nvPr/>
        </p:nvSpPr>
        <p:spPr>
          <a:xfrm>
            <a:off x="7171612" y="1302470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99B246-ACED-46CC-B3B7-225798ADFB2A}"/>
              </a:ext>
            </a:extLst>
          </p:cNvPr>
          <p:cNvSpPr/>
          <p:nvPr/>
        </p:nvSpPr>
        <p:spPr>
          <a:xfrm>
            <a:off x="9861876" y="1307563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19DA26-2791-40F6-AE32-F5218EA59382}"/>
              </a:ext>
            </a:extLst>
          </p:cNvPr>
          <p:cNvGrpSpPr/>
          <p:nvPr/>
        </p:nvGrpSpPr>
        <p:grpSpPr>
          <a:xfrm>
            <a:off x="7852461" y="2918459"/>
            <a:ext cx="1905994" cy="1399046"/>
            <a:chOff x="7733045" y="3462771"/>
            <a:chExt cx="1905994" cy="13990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8AB004-C03F-49A8-B8BD-D2CF8E26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3045" y="3509094"/>
              <a:ext cx="1800499" cy="1352723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65DE50-1076-493C-8FED-EF6223E21578}"/>
                </a:ext>
              </a:extLst>
            </p:cNvPr>
            <p:cNvSpPr/>
            <p:nvPr/>
          </p:nvSpPr>
          <p:spPr>
            <a:xfrm>
              <a:off x="8772826" y="3462771"/>
              <a:ext cx="866213" cy="220592"/>
            </a:xfrm>
            <a:prstGeom prst="roundRect">
              <a:avLst/>
            </a:prstGeom>
            <a:solidFill>
              <a:srgbClr val="00A6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charset="0"/>
                  <a:ea typeface="Calibri Light" charset="0"/>
                  <a:cs typeface="Calibri Light" charset="0"/>
                </a:rPr>
                <a:t>Production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D4E5B2-0923-4809-B3AD-52557D42E4B6}"/>
              </a:ext>
            </a:extLst>
          </p:cNvPr>
          <p:cNvSpPr/>
          <p:nvPr/>
        </p:nvSpPr>
        <p:spPr>
          <a:xfrm rot="5400000">
            <a:off x="11018716" y="2481539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470BDF-181F-485C-B9E0-0BAC280710FC}"/>
              </a:ext>
            </a:extLst>
          </p:cNvPr>
          <p:cNvSpPr/>
          <p:nvPr/>
        </p:nvSpPr>
        <p:spPr>
          <a:xfrm rot="5400000">
            <a:off x="1376772" y="2445608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98A2318-D89B-443F-AC56-BDDCC2AFB244}"/>
              </a:ext>
            </a:extLst>
          </p:cNvPr>
          <p:cNvSpPr/>
          <p:nvPr/>
        </p:nvSpPr>
        <p:spPr>
          <a:xfrm rot="16200000">
            <a:off x="3874636" y="2445607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AEE85-21F3-4CCD-83B1-DF90536A5194}"/>
              </a:ext>
            </a:extLst>
          </p:cNvPr>
          <p:cNvSpPr/>
          <p:nvPr/>
        </p:nvSpPr>
        <p:spPr>
          <a:xfrm rot="5400000">
            <a:off x="6335361" y="2520720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4FFDCBE-B456-424C-8C34-969DA4CFC585}"/>
              </a:ext>
            </a:extLst>
          </p:cNvPr>
          <p:cNvSpPr/>
          <p:nvPr/>
        </p:nvSpPr>
        <p:spPr>
          <a:xfrm rot="16200000">
            <a:off x="8607602" y="2496891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D94427-A7EA-480E-AC77-6DA43237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874" y="1721800"/>
            <a:ext cx="861492" cy="8255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572D94-6204-4ACA-B8EE-25B7ABA9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436" y="2830689"/>
            <a:ext cx="937211" cy="8914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93C9E1-A906-40A5-AF12-F2060C423501}"/>
              </a:ext>
            </a:extLst>
          </p:cNvPr>
          <p:cNvCxnSpPr>
            <a:cxnSpLocks/>
          </p:cNvCxnSpPr>
          <p:nvPr/>
        </p:nvCxnSpPr>
        <p:spPr>
          <a:xfrm>
            <a:off x="5276978" y="3188239"/>
            <a:ext cx="0" cy="3461051"/>
          </a:xfrm>
          <a:prstGeom prst="line">
            <a:avLst/>
          </a:prstGeom>
          <a:noFill/>
          <a:ln w="12700" cap="flat" cmpd="sng" algn="ctr">
            <a:solidFill>
              <a:srgbClr val="7DC540"/>
            </a:solidFill>
            <a:prstDash val="sysDot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FE8B83-0ACD-4F28-8DCC-794948F84A8E}"/>
              </a:ext>
            </a:extLst>
          </p:cNvPr>
          <p:cNvCxnSpPr>
            <a:cxnSpLocks/>
          </p:cNvCxnSpPr>
          <p:nvPr/>
        </p:nvCxnSpPr>
        <p:spPr>
          <a:xfrm>
            <a:off x="9893522" y="3088140"/>
            <a:ext cx="0" cy="3461051"/>
          </a:xfrm>
          <a:prstGeom prst="line">
            <a:avLst/>
          </a:prstGeom>
          <a:noFill/>
          <a:ln w="12700" cap="flat" cmpd="sng" algn="ctr">
            <a:solidFill>
              <a:srgbClr val="7DC540"/>
            </a:solidFill>
            <a:prstDash val="sysDot"/>
            <a:miter lim="800000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49D95B-D141-4D19-BCCA-EDC61DB5A0E9}"/>
              </a:ext>
            </a:extLst>
          </p:cNvPr>
          <p:cNvSpPr txBox="1"/>
          <p:nvPr/>
        </p:nvSpPr>
        <p:spPr>
          <a:xfrm>
            <a:off x="1059779" y="472616"/>
            <a:ext cx="1149768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Staging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1810F8-1E05-4F7E-B630-C4457FB5428E}"/>
              </a:ext>
            </a:extLst>
          </p:cNvPr>
          <p:cNvSpPr txBox="1"/>
          <p:nvPr/>
        </p:nvSpPr>
        <p:spPr>
          <a:xfrm>
            <a:off x="3254111" y="476353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Approve Staging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B757FC-F0C8-4FCE-8DEC-3CE8C8D5C76D}"/>
              </a:ext>
            </a:extLst>
          </p:cNvPr>
          <p:cNvSpPr txBox="1"/>
          <p:nvPr/>
        </p:nvSpPr>
        <p:spPr>
          <a:xfrm>
            <a:off x="5443553" y="464653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E9EBC-2681-4922-B416-DCE6E7ED4D09}"/>
              </a:ext>
            </a:extLst>
          </p:cNvPr>
          <p:cNvSpPr txBox="1"/>
          <p:nvPr/>
        </p:nvSpPr>
        <p:spPr>
          <a:xfrm>
            <a:off x="8156206" y="477671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Approve Production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C51E28-2665-464D-8DA7-3282E3C51DEB}"/>
              </a:ext>
            </a:extLst>
          </p:cNvPr>
          <p:cNvGrpSpPr/>
          <p:nvPr/>
        </p:nvGrpSpPr>
        <p:grpSpPr>
          <a:xfrm>
            <a:off x="1006855" y="983361"/>
            <a:ext cx="1171926" cy="1011122"/>
            <a:chOff x="1010948" y="935090"/>
            <a:chExt cx="1171926" cy="101112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CC81B1A-4698-4211-B2DE-0D8803B93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498374-8033-44CB-A30F-FFD51918E648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09FA6F-B01B-46E7-9BFC-5C8128F01D33}"/>
              </a:ext>
            </a:extLst>
          </p:cNvPr>
          <p:cNvGrpSpPr/>
          <p:nvPr/>
        </p:nvGrpSpPr>
        <p:grpSpPr>
          <a:xfrm>
            <a:off x="3092194" y="989787"/>
            <a:ext cx="1171926" cy="1011122"/>
            <a:chOff x="1010948" y="935090"/>
            <a:chExt cx="1171926" cy="101112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16E0855-2BE2-4D34-851D-A054E2D0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3A3996-B5A7-4E9A-8BC7-6BB7A7F6BAF2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868F87-2F73-4525-85FC-04A5CA4C3C4D}"/>
              </a:ext>
            </a:extLst>
          </p:cNvPr>
          <p:cNvGrpSpPr/>
          <p:nvPr/>
        </p:nvGrpSpPr>
        <p:grpSpPr>
          <a:xfrm>
            <a:off x="5916832" y="1003414"/>
            <a:ext cx="1171926" cy="1011122"/>
            <a:chOff x="1010948" y="935090"/>
            <a:chExt cx="1171926" cy="101112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B5054EF-4052-46FB-B9B0-33D60EE99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66C92B-416B-4A21-B19F-4932A11E94A4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ED475B-B260-44C0-9FDA-278A66CFA545}"/>
              </a:ext>
            </a:extLst>
          </p:cNvPr>
          <p:cNvGrpSpPr/>
          <p:nvPr/>
        </p:nvGrpSpPr>
        <p:grpSpPr>
          <a:xfrm>
            <a:off x="7981435" y="971222"/>
            <a:ext cx="1171926" cy="1011122"/>
            <a:chOff x="1010948" y="935090"/>
            <a:chExt cx="1171926" cy="101112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4CCB53-0D40-4D83-91DE-F0500D72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C20AC2-E173-48A5-8CFA-E21F47178681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14E1076-7CE6-4E56-91AA-A2E76566E776}"/>
              </a:ext>
            </a:extLst>
          </p:cNvPr>
          <p:cNvSpPr txBox="1"/>
          <p:nvPr/>
        </p:nvSpPr>
        <p:spPr>
          <a:xfrm>
            <a:off x="442029" y="1905474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Pushes deployment into Dynatrace entities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A9195D-5F2E-48E6-9C18-435ABE003924}"/>
              </a:ext>
            </a:extLst>
          </p:cNvPr>
          <p:cNvGrpSpPr/>
          <p:nvPr/>
        </p:nvGrpSpPr>
        <p:grpSpPr>
          <a:xfrm>
            <a:off x="4047003" y="1022155"/>
            <a:ext cx="938800" cy="946386"/>
            <a:chOff x="-1956094" y="2902943"/>
            <a:chExt cx="2097539" cy="209753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E0FDD31-5447-4E23-99A3-D9A0638C3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6094" y="2902943"/>
              <a:ext cx="2097539" cy="2097539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087C7C3-ABA1-4826-8A6B-411A8BB225C9}"/>
                </a:ext>
              </a:extLst>
            </p:cNvPr>
            <p:cNvSpPr/>
            <p:nvPr/>
          </p:nvSpPr>
          <p:spPr>
            <a:xfrm>
              <a:off x="-1096203" y="3348879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916EF0-FBC7-46E2-9C98-FE4BFF530084}"/>
                </a:ext>
              </a:extLst>
            </p:cNvPr>
            <p:cNvSpPr/>
            <p:nvPr/>
          </p:nvSpPr>
          <p:spPr>
            <a:xfrm>
              <a:off x="-1105988" y="4310664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4BF720-4FA2-4351-8C11-1A99F8A7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86214" y="4306157"/>
              <a:ext cx="369453" cy="3509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2709E18-6B85-46BB-B0B9-7CA5C09DE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68080" y="3348094"/>
              <a:ext cx="349432" cy="33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74F09B6-3291-48C1-8E30-AC7DFEA67E33}"/>
              </a:ext>
            </a:extLst>
          </p:cNvPr>
          <p:cNvSpPr txBox="1"/>
          <p:nvPr/>
        </p:nvSpPr>
        <p:spPr>
          <a:xfrm>
            <a:off x="2991799" y="1915938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Compares builds and approves / rejects pipeline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3A7329-ACC7-4096-B43A-D80EA587AECA}"/>
              </a:ext>
            </a:extLst>
          </p:cNvPr>
          <p:cNvGrpSpPr/>
          <p:nvPr/>
        </p:nvGrpSpPr>
        <p:grpSpPr>
          <a:xfrm>
            <a:off x="8868901" y="1022155"/>
            <a:ext cx="938800" cy="946386"/>
            <a:chOff x="-1956094" y="2902943"/>
            <a:chExt cx="2097539" cy="20975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398293-0399-478F-8AC8-B460FDCB8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6094" y="2902943"/>
              <a:ext cx="2097539" cy="2097539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D81B9E-81FD-4927-ABBA-8BB0ABE89ECE}"/>
                </a:ext>
              </a:extLst>
            </p:cNvPr>
            <p:cNvSpPr/>
            <p:nvPr/>
          </p:nvSpPr>
          <p:spPr>
            <a:xfrm>
              <a:off x="-1096203" y="3348879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95FA8-3EC3-47D4-922D-0BA7B262DDC5}"/>
                </a:ext>
              </a:extLst>
            </p:cNvPr>
            <p:cNvSpPr/>
            <p:nvPr/>
          </p:nvSpPr>
          <p:spPr>
            <a:xfrm>
              <a:off x="-1105988" y="4310664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9537C4B-FBDA-469F-BC8A-E55810093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86214" y="4306157"/>
              <a:ext cx="369453" cy="3509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C6CC438-9CF3-4BF7-8DEB-5035E677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68080" y="3348094"/>
              <a:ext cx="349432" cy="33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B58D3EC-3D78-4CA2-BAAA-4245B0F78BCD}"/>
              </a:ext>
            </a:extLst>
          </p:cNvPr>
          <p:cNvSpPr txBox="1"/>
          <p:nvPr/>
        </p:nvSpPr>
        <p:spPr>
          <a:xfrm>
            <a:off x="5499404" y="1900722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Pushes deployment info into Dynatrace entities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D325D-88A0-495F-8E00-C59AB5D106C3}"/>
              </a:ext>
            </a:extLst>
          </p:cNvPr>
          <p:cNvSpPr txBox="1"/>
          <p:nvPr/>
        </p:nvSpPr>
        <p:spPr>
          <a:xfrm>
            <a:off x="7826667" y="1934864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Validates production and approves / rejects pipeline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2BD5B2-D13B-4A30-86A2-8BEB45480B34}"/>
              </a:ext>
            </a:extLst>
          </p:cNvPr>
          <p:cNvSpPr txBox="1"/>
          <p:nvPr/>
        </p:nvSpPr>
        <p:spPr>
          <a:xfrm>
            <a:off x="9922458" y="4329278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Executes auto-remediating actions e.g. roll-back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9EF96B8-0F6F-443E-9D2F-F0757672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155" y="5289371"/>
            <a:ext cx="861492" cy="825597"/>
          </a:xfrm>
          <a:prstGeom prst="rect">
            <a:avLst/>
          </a:prstGeom>
        </p:spPr>
      </p:pic>
      <p:pic>
        <p:nvPicPr>
          <p:cNvPr id="59" name="Picture 14" descr="https://styles.lab.dynatrace.org/assets/resources/icons/png/gray/icons_universal_001_User_UEM.png">
            <a:extLst>
              <a:ext uri="{FF2B5EF4-FFF2-40B4-BE49-F238E27FC236}">
                <a16:creationId xmlns:a16="http://schemas.microsoft.com/office/drawing/2014/main" id="{EB4CE3E0-625A-4226-A90C-0AA8BC085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" y="841948"/>
            <a:ext cx="1092054" cy="109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6" descr="https://styles.lab.dynatrace.org/assets/resources/icons/png/gray/icons_universal_002_Usergroup.png">
            <a:extLst>
              <a:ext uri="{FF2B5EF4-FFF2-40B4-BE49-F238E27FC236}">
                <a16:creationId xmlns:a16="http://schemas.microsoft.com/office/drawing/2014/main" id="{E6297699-7BB7-4410-BA47-6B4B9A3F2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16" y="695488"/>
            <a:ext cx="1503957" cy="15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FE2DEFC-F047-41AF-8C8A-787D8385885D}"/>
              </a:ext>
            </a:extLst>
          </p:cNvPr>
          <p:cNvSpPr/>
          <p:nvPr/>
        </p:nvSpPr>
        <p:spPr>
          <a:xfrm>
            <a:off x="0" y="6484087"/>
            <a:ext cx="12192000" cy="3947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6062737-A099-4783-A2E1-A716F94347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2" y="6577962"/>
            <a:ext cx="1151203" cy="20460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8AD5220-3C29-40F1-9770-EF7D78E8C9FF}"/>
              </a:ext>
            </a:extLst>
          </p:cNvPr>
          <p:cNvSpPr txBox="1"/>
          <p:nvPr/>
        </p:nvSpPr>
        <p:spPr>
          <a:xfrm>
            <a:off x="180731" y="6533359"/>
            <a:ext cx="8493511" cy="431816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Simplify DevOps complexity – automated full stack performance monitoring – see it to believe it – Dynatrace.com/trial/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E2848EB-1533-4DEC-81E6-AD3D310FD4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0806" y="3229770"/>
            <a:ext cx="2374122" cy="92785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35B237-DEF9-419A-ABFB-4E22F5D878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029" y="3229834"/>
            <a:ext cx="4622611" cy="2928460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1C7B7D2-FF1C-4152-876B-B537EED9DA50}"/>
              </a:ext>
            </a:extLst>
          </p:cNvPr>
          <p:cNvSpPr/>
          <p:nvPr/>
        </p:nvSpPr>
        <p:spPr>
          <a:xfrm>
            <a:off x="875854" y="2907104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0C9B2E"/>
                </a:solidFill>
                <a:latin typeface="Calibri" panose="020F0502020204030204"/>
                <a:cs typeface="Arial"/>
              </a:rPr>
              <a:t>Build #17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257D3A-11F1-4018-9684-9AB10B53FDEF}"/>
              </a:ext>
            </a:extLst>
          </p:cNvPr>
          <p:cNvSpPr/>
          <p:nvPr/>
        </p:nvSpPr>
        <p:spPr>
          <a:xfrm>
            <a:off x="2933527" y="2907104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C00000"/>
                </a:solidFill>
                <a:latin typeface="Calibri" panose="020F0502020204030204"/>
                <a:cs typeface="Arial"/>
              </a:rPr>
              <a:t>Build #18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418A239-FB55-47F1-A214-A031768543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849" y="4429151"/>
            <a:ext cx="4279334" cy="183164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20F9766-C005-4B82-A676-7459AFF4FF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0887" y="5284141"/>
            <a:ext cx="868513" cy="87415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7AC2D0-FF62-400F-B6AD-0FCDD585FF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44563" y="2887871"/>
            <a:ext cx="874153" cy="874153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281B662C-A459-4105-B3D3-ED0EC45A5AEB}"/>
              </a:ext>
            </a:extLst>
          </p:cNvPr>
          <p:cNvSpPr/>
          <p:nvPr/>
        </p:nvSpPr>
        <p:spPr>
          <a:xfrm rot="5400000">
            <a:off x="10977159" y="3944090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03D1CAE-6F8E-4BDE-AC27-653F3D0A9640}"/>
              </a:ext>
            </a:extLst>
          </p:cNvPr>
          <p:cNvSpPr/>
          <p:nvPr/>
        </p:nvSpPr>
        <p:spPr>
          <a:xfrm rot="5400000">
            <a:off x="10989792" y="4868899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7312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8431BF75-0AEE-A749-87DF-9830204ACBD4}"/>
    </a:ext>
  </a:extLst>
</a:theme>
</file>

<file path=ppt/theme/theme2.xml><?xml version="1.0" encoding="utf-8"?>
<a:theme xmlns:a="http://schemas.openxmlformats.org/drawingml/2006/main" name="BLACK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561DCE1A-47D2-4149-A590-FFD53EE29B41}"/>
    </a:ext>
  </a:extLst>
</a:theme>
</file>

<file path=ppt/theme/theme3.xml><?xml version="1.0" encoding="utf-8"?>
<a:theme xmlns:a="http://schemas.openxmlformats.org/drawingml/2006/main" name="WHITE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42CC4741-7462-8C4D-974C-DBDBCE15D624}"/>
    </a:ext>
  </a:extLst>
</a:theme>
</file>

<file path=ppt/theme/theme4.xml><?xml version="1.0" encoding="utf-8"?>
<a:theme xmlns:a="http://schemas.openxmlformats.org/drawingml/2006/main" name="WHITE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9E573C56-522C-A947-97C3-59209FEC73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F8FE65E80A8C4791DDD83E290982FE" ma:contentTypeVersion="7" ma:contentTypeDescription="Create a new document." ma:contentTypeScope="" ma:versionID="b30853a293787791d003978af993c376">
  <xsd:schema xmlns:xsd="http://www.w3.org/2001/XMLSchema" xmlns:xs="http://www.w3.org/2001/XMLSchema" xmlns:p="http://schemas.microsoft.com/office/2006/metadata/properties" xmlns:ns2="975ecbaa-750d-4684-9d6f-dde56c91f74c" xmlns:ns3="fb8203b4-fe31-4bd3-bf6e-7d3582ff5478" targetNamespace="http://schemas.microsoft.com/office/2006/metadata/properties" ma:root="true" ma:fieldsID="5e40e46a27d0028b3013f1b95e4bf97f" ns2:_="" ns3:_="">
    <xsd:import namespace="975ecbaa-750d-4684-9d6f-dde56c91f74c"/>
    <xsd:import namespace="fb8203b4-fe31-4bd3-bf6e-7d3582ff5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cbaa-750d-4684-9d6f-dde56c91f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203b4-fe31-4bd3-bf6e-7d3582ff5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8203b4-fe31-4bd3-bf6e-7d3582ff5478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47AD0-FCDF-4085-9910-14F462509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ecbaa-750d-4684-9d6f-dde56c91f74c"/>
    <ds:schemaRef ds:uri="fb8203b4-fe31-4bd3-bf6e-7d3582ff5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3305D2-0ECB-44A0-862C-949F259D46B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e98d6c4-0a6a-4101-aaef-7401c2c41272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dd1d8f26-fb76-4973-95d8-1c00742ea3ca"/>
    <ds:schemaRef ds:uri="http://schemas.microsoft.com/office/2006/metadata/properties"/>
    <ds:schemaRef ds:uri="fb8203b4-fe31-4bd3-bf6e-7d3582ff54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Widescreen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Courier New</vt:lpstr>
      <vt:lpstr>Open Sans Light</vt:lpstr>
      <vt:lpstr>BLACK SLIDES_2</vt:lpstr>
      <vt:lpstr>BLACK SLIDES_1</vt:lpstr>
      <vt:lpstr>WHITE SLIDES_1</vt:lpstr>
      <vt:lpstr>WHITE SLIDES_2</vt:lpstr>
      <vt:lpstr>Unbreakable Delivery Pipeline</vt:lpstr>
      <vt:lpstr>Agenda</vt:lpstr>
      <vt:lpstr>Pre-Requisites</vt:lpstr>
      <vt:lpstr>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Lab: Harden Staging Pipeline with Quality Gate</vt:lpstr>
      <vt:lpstr>PowerPoint Presentation</vt:lpstr>
      <vt:lpstr>Lab: Simulate Early Pipeline Break</vt:lpstr>
      <vt:lpstr>Lab: Setup Self Healing for Production</vt:lpstr>
      <vt:lpstr>Lab: Simulate a Bad Production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Palms, Nina</dc:creator>
  <cp:lastModifiedBy>Braeuer, Johannes</cp:lastModifiedBy>
  <cp:revision>43</cp:revision>
  <dcterms:created xsi:type="dcterms:W3CDTF">2018-10-23T15:52:40Z</dcterms:created>
  <dcterms:modified xsi:type="dcterms:W3CDTF">2018-11-06T15:48:47Z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0x01010052F8FE65E80A8C4791DDD83E290982FE</vt:lpwstr>
  </property>
</Properties>
</file>