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53" r:id="rId2"/>
    <p:sldId id="374" r:id="rId3"/>
    <p:sldId id="381" r:id="rId4"/>
    <p:sldId id="394" r:id="rId5"/>
    <p:sldId id="398" r:id="rId6"/>
    <p:sldId id="403" r:id="rId7"/>
    <p:sldId id="406" r:id="rId8"/>
    <p:sldId id="400" r:id="rId9"/>
    <p:sldId id="405" r:id="rId10"/>
    <p:sldId id="401" r:id="rId11"/>
    <p:sldId id="404" r:id="rId12"/>
    <p:sldId id="402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81"/>
            <p14:sldId id="394"/>
            <p14:sldId id="398"/>
            <p14:sldId id="403"/>
            <p14:sldId id="406"/>
            <p14:sldId id="400"/>
            <p14:sldId id="405"/>
            <p14:sldId id="401"/>
            <p14:sldId id="404"/>
            <p14:sldId id="402"/>
            <p14:sldId id="409"/>
          </p14:sldIdLst>
        </p14:section>
        <p14:section name="Separators" id="{99DC8368-6B32-1B47-B54C-9EEA44B45631}">
          <p14:sldIdLst/>
        </p14:section>
        <p14:section name="Logos" id="{B8AAE57C-9EC8-CD4F-B4E7-EEFD4F668CDA}">
          <p14:sldIdLst/>
        </p14:section>
        <p14:section name="Icons" id="{36620C5A-4E75-AB4A-B698-B61501504C23}">
          <p14:sldIdLst/>
        </p14:section>
        <p14:section name="Illustration Library" id="{0BB94AD8-7693-F341-86E2-82E00262ABD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6FF"/>
    <a:srgbClr val="84CDF0"/>
    <a:srgbClr val="008CDB"/>
    <a:srgbClr val="1A1A1A"/>
    <a:srgbClr val="474747"/>
    <a:srgbClr val="006BBA"/>
    <a:srgbClr val="72BE28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26B77-5BD4-411B-8AB9-3DD421F7D323}" v="1494" dt="2018-07-30T08:17:43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hift.com/container-platform/3.6/dev_guide/deployments/advanced_deployment_strategie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hift.com/container-platform/3.6/dev_guide/deployments/advanced_deployment_strategies.html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/>
              <a:t>Blue/Green &amp; </a:t>
            </a:r>
            <a:r>
              <a:rPr lang="de-AT" err="1"/>
              <a:t>Canary</a:t>
            </a:r>
            <a:r>
              <a:rPr lang="de-AT"/>
              <a:t> </a:t>
            </a:r>
            <a:r>
              <a:rPr lang="de-AT" err="1"/>
              <a:t>Deployments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July/August,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Canary Releases I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Technique for releasing a “canary” (i.e., new version of your application)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subset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users</a:t>
            </a:r>
            <a:r>
              <a:rPr lang="de-DE"/>
              <a:t> (</a:t>
            </a:r>
            <a:r>
              <a:rPr lang="de-DE" err="1"/>
              <a:t>before</a:t>
            </a:r>
            <a:r>
              <a:rPr lang="de-DE"/>
              <a:t> </a:t>
            </a:r>
            <a:r>
              <a:rPr lang="de-DE" err="1"/>
              <a:t>making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available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everybody</a:t>
            </a:r>
            <a:r>
              <a:rPr lang="de-DE"/>
              <a:t>)</a:t>
            </a:r>
          </a:p>
          <a:p>
            <a:r>
              <a:rPr lang="de-DE"/>
              <a:t>Idea</a:t>
            </a:r>
            <a:r>
              <a:rPr lang="de-AT"/>
              <a:t>: </a:t>
            </a:r>
            <a:r>
              <a:rPr lang="en-US">
                <a:sym typeface="Wingdings" panose="05000000000000000000" pitchFamily="2" charset="2"/>
              </a:rPr>
              <a:t>The faster feedback you get, the faster you can fail the deployment</a:t>
            </a:r>
            <a:r>
              <a:rPr lang="de-AT"/>
              <a:t>, </a:t>
            </a:r>
            <a:r>
              <a:rPr lang="de-AT" err="1"/>
              <a:t>or</a:t>
            </a:r>
            <a:r>
              <a:rPr lang="de-AT"/>
              <a:t> </a:t>
            </a:r>
            <a:r>
              <a:rPr lang="de-AT" err="1"/>
              <a:t>proceed</a:t>
            </a:r>
            <a:r>
              <a:rPr lang="de-AT"/>
              <a:t> </a:t>
            </a:r>
            <a:r>
              <a:rPr lang="de-AT" err="1"/>
              <a:t>cautiously</a:t>
            </a:r>
            <a:endParaRPr lang="de-DE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de-AT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Process:</a:t>
            </a:r>
          </a:p>
          <a:p>
            <a:r>
              <a:rPr lang="en-US"/>
              <a:t>Deploy a new version of your software (to which no users are routed)</a:t>
            </a:r>
          </a:p>
          <a:p>
            <a:r>
              <a:rPr lang="en-US"/>
              <a:t>Start routing a few selected users to it</a:t>
            </a:r>
          </a:p>
          <a:p>
            <a:r>
              <a:rPr lang="en-US"/>
              <a:t>As you gain more confidence, release it to more servers and users</a:t>
            </a:r>
            <a:endParaRPr lang="de-AT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8FD7946-91F7-4221-AD4F-05D243BA9E65}"/>
              </a:ext>
            </a:extLst>
          </p:cNvPr>
          <p:cNvSpPr/>
          <p:nvPr/>
        </p:nvSpPr>
        <p:spPr>
          <a:xfrm>
            <a:off x="10508058" y="2944553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EA556A-8355-4EE3-AB59-21856B98E8D6}"/>
              </a:ext>
            </a:extLst>
          </p:cNvPr>
          <p:cNvSpPr/>
          <p:nvPr/>
        </p:nvSpPr>
        <p:spPr>
          <a:xfrm>
            <a:off x="6058887" y="3018455"/>
            <a:ext cx="182401" cy="1423007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787A1-D9AF-4B3C-B139-96D16BB292F4}"/>
              </a:ext>
            </a:extLst>
          </p:cNvPr>
          <p:cNvCxnSpPr>
            <a:cxnSpLocks/>
          </p:cNvCxnSpPr>
          <p:nvPr/>
        </p:nvCxnSpPr>
        <p:spPr>
          <a:xfrm>
            <a:off x="5789683" y="3717385"/>
            <a:ext cx="538407" cy="464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7D324A-64AF-4EF3-8A10-DF45B68A9AD9}"/>
              </a:ext>
            </a:extLst>
          </p:cNvPr>
          <p:cNvSpPr/>
          <p:nvPr/>
        </p:nvSpPr>
        <p:spPr>
          <a:xfrm>
            <a:off x="7187598" y="2964054"/>
            <a:ext cx="902306" cy="445190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875BD-3F2A-412F-9923-EC53550564A7}"/>
              </a:ext>
            </a:extLst>
          </p:cNvPr>
          <p:cNvSpPr/>
          <p:nvPr/>
        </p:nvSpPr>
        <p:spPr>
          <a:xfrm>
            <a:off x="8656718" y="2956344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backend-v1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04321-63E5-4987-A2E7-5144532DD922}"/>
              </a:ext>
            </a:extLst>
          </p:cNvPr>
          <p:cNvSpPr/>
          <p:nvPr/>
        </p:nvSpPr>
        <p:spPr>
          <a:xfrm rot="16200000">
            <a:off x="8565985" y="3077247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7F5249-3DA0-472E-973F-F26D6EA50C23}"/>
              </a:ext>
            </a:extLst>
          </p:cNvPr>
          <p:cNvCxnSpPr>
            <a:cxnSpLocks/>
          </p:cNvCxnSpPr>
          <p:nvPr/>
        </p:nvCxnSpPr>
        <p:spPr>
          <a:xfrm>
            <a:off x="8172420" y="3199344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D6405-B51D-404B-9BBF-0BEBFE2EC1DF}"/>
              </a:ext>
            </a:extLst>
          </p:cNvPr>
          <p:cNvCxnSpPr>
            <a:cxnSpLocks/>
          </p:cNvCxnSpPr>
          <p:nvPr/>
        </p:nvCxnSpPr>
        <p:spPr>
          <a:xfrm>
            <a:off x="10053273" y="3199344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0C80F2-957E-4316-B1A4-DB340257ADB1}"/>
              </a:ext>
            </a:extLst>
          </p:cNvPr>
          <p:cNvSpPr/>
          <p:nvPr/>
        </p:nvSpPr>
        <p:spPr>
          <a:xfrm rot="16200000">
            <a:off x="6050336" y="3539392"/>
            <a:ext cx="989441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B7308BB-C41B-45A5-A5F1-E9B63BFE0FFE}"/>
              </a:ext>
            </a:extLst>
          </p:cNvPr>
          <p:cNvSpPr/>
          <p:nvPr/>
        </p:nvSpPr>
        <p:spPr>
          <a:xfrm>
            <a:off x="10508058" y="3976771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A60BD-5B80-473B-97CE-CB3EB6C9294B}"/>
              </a:ext>
            </a:extLst>
          </p:cNvPr>
          <p:cNvSpPr/>
          <p:nvPr/>
        </p:nvSpPr>
        <p:spPr>
          <a:xfrm>
            <a:off x="7187598" y="3996272"/>
            <a:ext cx="902306" cy="445190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43CAC2-946D-48EB-8BD6-83E3EF95FE25}"/>
              </a:ext>
            </a:extLst>
          </p:cNvPr>
          <p:cNvSpPr/>
          <p:nvPr/>
        </p:nvSpPr>
        <p:spPr>
          <a:xfrm>
            <a:off x="8656718" y="3988562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backend-v2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4FCD3-7819-4716-99EF-7A073635EA8D}"/>
              </a:ext>
            </a:extLst>
          </p:cNvPr>
          <p:cNvSpPr/>
          <p:nvPr/>
        </p:nvSpPr>
        <p:spPr>
          <a:xfrm rot="16200000">
            <a:off x="8565985" y="4109465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202D-12B7-4AC0-8AB1-C51C4A82E7F1}"/>
              </a:ext>
            </a:extLst>
          </p:cNvPr>
          <p:cNvCxnSpPr>
            <a:cxnSpLocks/>
          </p:cNvCxnSpPr>
          <p:nvPr/>
        </p:nvCxnSpPr>
        <p:spPr>
          <a:xfrm>
            <a:off x="8172420" y="4231562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4A3C67-D1A9-4CB3-B872-1DAF2114FC32}"/>
              </a:ext>
            </a:extLst>
          </p:cNvPr>
          <p:cNvCxnSpPr>
            <a:cxnSpLocks/>
          </p:cNvCxnSpPr>
          <p:nvPr/>
        </p:nvCxnSpPr>
        <p:spPr>
          <a:xfrm>
            <a:off x="10053273" y="4231562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79E510-E052-440B-97E0-9D2B859D9388}"/>
              </a:ext>
            </a:extLst>
          </p:cNvPr>
          <p:cNvCxnSpPr>
            <a:cxnSpLocks/>
          </p:cNvCxnSpPr>
          <p:nvPr/>
        </p:nvCxnSpPr>
        <p:spPr>
          <a:xfrm>
            <a:off x="6795755" y="3976770"/>
            <a:ext cx="216000" cy="21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70F670-BF20-4145-8C87-1792979BFD00}"/>
              </a:ext>
            </a:extLst>
          </p:cNvPr>
          <p:cNvSpPr/>
          <p:nvPr/>
        </p:nvSpPr>
        <p:spPr>
          <a:xfrm>
            <a:off x="7095893" y="2817857"/>
            <a:ext cx="4157520" cy="73782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AD22FB-88E3-4DC2-AD4F-3C5454AB7940}"/>
              </a:ext>
            </a:extLst>
          </p:cNvPr>
          <p:cNvSpPr/>
          <p:nvPr/>
        </p:nvSpPr>
        <p:spPr>
          <a:xfrm>
            <a:off x="7111870" y="3854466"/>
            <a:ext cx="4157520" cy="737829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2568D5-AD70-4B49-9410-1EBE73E61B67}"/>
              </a:ext>
            </a:extLst>
          </p:cNvPr>
          <p:cNvCxnSpPr>
            <a:cxnSpLocks/>
          </p:cNvCxnSpPr>
          <p:nvPr/>
        </p:nvCxnSpPr>
        <p:spPr>
          <a:xfrm flipV="1">
            <a:off x="6773276" y="3330931"/>
            <a:ext cx="216000" cy="21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A2C70C-1DF1-4678-B226-DDB08E86FED7}"/>
              </a:ext>
            </a:extLst>
          </p:cNvPr>
          <p:cNvSpPr txBox="1"/>
          <p:nvPr/>
        </p:nvSpPr>
        <p:spPr>
          <a:xfrm>
            <a:off x="6762292" y="3023597"/>
            <a:ext cx="914400" cy="43130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80%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4BCEEF-23FA-4143-B99A-C8F5763EC83C}"/>
              </a:ext>
            </a:extLst>
          </p:cNvPr>
          <p:cNvSpPr txBox="1"/>
          <p:nvPr/>
        </p:nvSpPr>
        <p:spPr>
          <a:xfrm>
            <a:off x="6759939" y="4193190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20%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9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Canary Releases II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Advantage</a:t>
            </a:r>
            <a:r>
              <a:rPr lang="de-DE"/>
              <a:t>: </a:t>
            </a:r>
          </a:p>
          <a:p>
            <a:pPr lvl="1"/>
            <a:r>
              <a:rPr lang="en-US"/>
              <a:t>Ability to do capacity testing of the new version in a production environment</a:t>
            </a:r>
          </a:p>
          <a:p>
            <a:pPr lvl="1"/>
            <a:r>
              <a:rPr lang="en-US"/>
              <a:t>Rollback strategy if issues are found</a:t>
            </a:r>
          </a:p>
          <a:p>
            <a:pPr lvl="1"/>
            <a:endParaRPr lang="en-US"/>
          </a:p>
          <a:p>
            <a:r>
              <a:rPr lang="en-US"/>
              <a:t>Challenge:</a:t>
            </a:r>
          </a:p>
          <a:p>
            <a:pPr lvl="1"/>
            <a:r>
              <a:rPr lang="en-US"/>
              <a:t>Manage of multiple versions of an application at once</a:t>
            </a:r>
          </a:p>
          <a:p>
            <a:pPr lvl="1"/>
            <a:r>
              <a:rPr lang="de-AT"/>
              <a:t>Database migrations can be challenging (different versions of a service running at the same time)</a:t>
            </a:r>
          </a:p>
        </p:txBody>
      </p:sp>
    </p:spTree>
    <p:extLst>
      <p:ext uri="{BB962C8B-B14F-4D97-AF65-F5344CB8AC3E}">
        <p14:creationId xmlns:p14="http://schemas.microsoft.com/office/powerpoint/2010/main" val="284458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(Lab 2) Canary Releases on OpenShift using the OpenShift router I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5147356"/>
          </a:xfrm>
        </p:spPr>
        <p:txBody>
          <a:bodyPr/>
          <a:lstStyle/>
          <a:p>
            <a:r>
              <a:rPr lang="en-US"/>
              <a:t>Overview</a:t>
            </a:r>
          </a:p>
          <a:p>
            <a:pPr marL="800100" lvl="1" indent="-342900">
              <a:buFont typeface="+mj-lt"/>
              <a:buAutoNum type="arabicParenBoth"/>
            </a:pPr>
            <a:r>
              <a:rPr lang="en-US"/>
              <a:t>Deploy a new version of an application</a:t>
            </a:r>
          </a:p>
          <a:p>
            <a:pPr marL="800100" lvl="1" indent="-342900">
              <a:buFont typeface="+mj-lt"/>
              <a:buAutoNum type="arabicParenBoth"/>
            </a:pPr>
            <a:r>
              <a:rPr lang="en-US"/>
              <a:t>Expose it publicly but do not route traffic</a:t>
            </a:r>
          </a:p>
          <a:p>
            <a:pPr marL="800100" lvl="1" indent="-342900">
              <a:buFont typeface="+mj-lt"/>
              <a:buAutoNum type="arabicParenBoth"/>
            </a:pPr>
            <a:r>
              <a:rPr lang="en-US"/>
              <a:t>Configure router for Canary Release</a:t>
            </a:r>
          </a:p>
          <a:p>
            <a:pPr marL="800100" lvl="1" indent="-342900">
              <a:buFont typeface="+mj-lt"/>
              <a:buAutoNum type="arabicParenBoth"/>
            </a:pPr>
            <a:r>
              <a:rPr lang="en-US"/>
              <a:t>Use Dynatrace to monitor deployment</a:t>
            </a:r>
          </a:p>
          <a:p>
            <a:r>
              <a:rPr lang="en-US"/>
              <a:t>Instructions:</a:t>
            </a:r>
          </a:p>
          <a:p>
            <a:pPr lvl="1"/>
            <a:r>
              <a:rPr lang="en-US"/>
              <a:t>(1): Lab 4 of Monolith to Microservice Workshop</a:t>
            </a:r>
          </a:p>
          <a:p>
            <a:pPr lvl="1"/>
            <a:r>
              <a:rPr lang="en-US"/>
              <a:t>(2-3): See next slide</a:t>
            </a:r>
          </a:p>
          <a:p>
            <a:pPr lvl="1"/>
            <a:r>
              <a:rPr lang="en-US"/>
              <a:t>(4): </a:t>
            </a:r>
            <a:r>
              <a:rPr lang="de-DE"/>
              <a:t>Live Demo</a:t>
            </a:r>
            <a:endParaRPr lang="en-US"/>
          </a:p>
          <a:p>
            <a:r>
              <a:rPr lang="en-US"/>
              <a:t>Takeaways</a:t>
            </a:r>
          </a:p>
          <a:p>
            <a:pPr lvl="1"/>
            <a:r>
              <a:rPr lang="en-US"/>
              <a:t>Custom chart illustrating the load balancing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AT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851CE0F-E7C0-4178-8800-0421165D869B}"/>
              </a:ext>
            </a:extLst>
          </p:cNvPr>
          <p:cNvSpPr/>
          <p:nvPr/>
        </p:nvSpPr>
        <p:spPr>
          <a:xfrm>
            <a:off x="10614074" y="2324891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6843090-9F57-46B0-A7EC-F671A327E7CB}"/>
              </a:ext>
            </a:extLst>
          </p:cNvPr>
          <p:cNvSpPr/>
          <p:nvPr/>
        </p:nvSpPr>
        <p:spPr>
          <a:xfrm>
            <a:off x="7584862" y="2394390"/>
            <a:ext cx="182401" cy="1423007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867790-CC82-4492-861D-9CE63E3A1DB3}"/>
              </a:ext>
            </a:extLst>
          </p:cNvPr>
          <p:cNvCxnSpPr>
            <a:cxnSpLocks/>
          </p:cNvCxnSpPr>
          <p:nvPr/>
        </p:nvCxnSpPr>
        <p:spPr>
          <a:xfrm>
            <a:off x="7315658" y="3093320"/>
            <a:ext cx="538407" cy="464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764E4D-D5A3-49AE-BFD5-D69DCA388F1D}"/>
              </a:ext>
            </a:extLst>
          </p:cNvPr>
          <p:cNvSpPr/>
          <p:nvPr/>
        </p:nvSpPr>
        <p:spPr>
          <a:xfrm>
            <a:off x="8762734" y="2336682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backend-v1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4AD73-B09E-4C04-9BB1-A54C5F0E0B59}"/>
              </a:ext>
            </a:extLst>
          </p:cNvPr>
          <p:cNvSpPr/>
          <p:nvPr/>
        </p:nvSpPr>
        <p:spPr>
          <a:xfrm rot="16200000">
            <a:off x="8672001" y="2457585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2DDA4-AC2D-4590-AD50-60FFAB5840DA}"/>
              </a:ext>
            </a:extLst>
          </p:cNvPr>
          <p:cNvCxnSpPr>
            <a:cxnSpLocks/>
          </p:cNvCxnSpPr>
          <p:nvPr/>
        </p:nvCxnSpPr>
        <p:spPr>
          <a:xfrm>
            <a:off x="10159289" y="2579682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EADD3-1E42-497E-833F-664D7306030B}"/>
              </a:ext>
            </a:extLst>
          </p:cNvPr>
          <p:cNvSpPr/>
          <p:nvPr/>
        </p:nvSpPr>
        <p:spPr>
          <a:xfrm rot="16200000">
            <a:off x="7576311" y="2915327"/>
            <a:ext cx="989441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A5777A1-215E-425B-8DEE-9AD52118CD76}"/>
              </a:ext>
            </a:extLst>
          </p:cNvPr>
          <p:cNvSpPr/>
          <p:nvPr/>
        </p:nvSpPr>
        <p:spPr>
          <a:xfrm>
            <a:off x="10614074" y="3357109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15C5D-AC22-48D9-8D95-C5C3B0259F3B}"/>
              </a:ext>
            </a:extLst>
          </p:cNvPr>
          <p:cNvSpPr/>
          <p:nvPr/>
        </p:nvSpPr>
        <p:spPr>
          <a:xfrm>
            <a:off x="8762734" y="3368900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backend-v2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73557F-A11D-4EA7-A55B-0740491D0FFE}"/>
              </a:ext>
            </a:extLst>
          </p:cNvPr>
          <p:cNvSpPr/>
          <p:nvPr/>
        </p:nvSpPr>
        <p:spPr>
          <a:xfrm rot="16200000">
            <a:off x="8672001" y="3489803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F0611-BB72-40C9-8CD9-B753BB8BA856}"/>
              </a:ext>
            </a:extLst>
          </p:cNvPr>
          <p:cNvCxnSpPr>
            <a:cxnSpLocks/>
          </p:cNvCxnSpPr>
          <p:nvPr/>
        </p:nvCxnSpPr>
        <p:spPr>
          <a:xfrm>
            <a:off x="10159289" y="3611900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CDBCF-B745-4359-9B88-79841D950ECB}"/>
              </a:ext>
            </a:extLst>
          </p:cNvPr>
          <p:cNvCxnSpPr>
            <a:cxnSpLocks/>
          </p:cNvCxnSpPr>
          <p:nvPr/>
        </p:nvCxnSpPr>
        <p:spPr>
          <a:xfrm>
            <a:off x="8321730" y="3352705"/>
            <a:ext cx="216000" cy="21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C02E01-3B78-415D-A763-F6333D45F74F}"/>
              </a:ext>
            </a:extLst>
          </p:cNvPr>
          <p:cNvSpPr/>
          <p:nvPr/>
        </p:nvSpPr>
        <p:spPr>
          <a:xfrm>
            <a:off x="8621868" y="2193792"/>
            <a:ext cx="2850995" cy="73782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927216-A403-4E65-8B9A-BA7DCC19EE9F}"/>
              </a:ext>
            </a:extLst>
          </p:cNvPr>
          <p:cNvSpPr/>
          <p:nvPr/>
        </p:nvSpPr>
        <p:spPr>
          <a:xfrm>
            <a:off x="8637845" y="3230401"/>
            <a:ext cx="2835018" cy="1423007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090EF7-723D-4330-B6BB-E9782B313F5F}"/>
              </a:ext>
            </a:extLst>
          </p:cNvPr>
          <p:cNvCxnSpPr>
            <a:cxnSpLocks/>
          </p:cNvCxnSpPr>
          <p:nvPr/>
        </p:nvCxnSpPr>
        <p:spPr>
          <a:xfrm flipV="1">
            <a:off x="8299251" y="2706866"/>
            <a:ext cx="216000" cy="21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071E55-6AB7-441C-BAB6-240ABCCF537F}"/>
              </a:ext>
            </a:extLst>
          </p:cNvPr>
          <p:cNvSpPr txBox="1"/>
          <p:nvPr/>
        </p:nvSpPr>
        <p:spPr>
          <a:xfrm>
            <a:off x="8288267" y="2399532"/>
            <a:ext cx="914400" cy="43130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80%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28A08-94B7-4E96-BB4C-DC0B2B69EF27}"/>
              </a:ext>
            </a:extLst>
          </p:cNvPr>
          <p:cNvSpPr txBox="1"/>
          <p:nvPr/>
        </p:nvSpPr>
        <p:spPr>
          <a:xfrm>
            <a:off x="8285914" y="3569125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20%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1BB7B8-F244-431D-A12F-CD02CACE06EA}"/>
              </a:ext>
            </a:extLst>
          </p:cNvPr>
          <p:cNvSpPr/>
          <p:nvPr/>
        </p:nvSpPr>
        <p:spPr>
          <a:xfrm>
            <a:off x="9638895" y="4040720"/>
            <a:ext cx="975179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-service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1B06D1-F4CB-40E3-B089-B3F0BE27D504}"/>
              </a:ext>
            </a:extLst>
          </p:cNvPr>
          <p:cNvCxnSpPr>
            <a:cxnSpLocks/>
          </p:cNvCxnSpPr>
          <p:nvPr/>
        </p:nvCxnSpPr>
        <p:spPr>
          <a:xfrm>
            <a:off x="9326472" y="3907446"/>
            <a:ext cx="239340" cy="2139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3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76A5-4001-4CAB-AD43-77BC36B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(Lab 2) Canary Releases on OpenShift using the OpenShift router II</a:t>
            </a:r>
            <a:endParaRPr lang="de-A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E80D8D-A7DB-4FB7-BBD4-59FC37BA641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44303529"/>
              </p:ext>
            </p:extLst>
          </p:nvPr>
        </p:nvGraphicFramePr>
        <p:xfrm>
          <a:off x="1812925" y="1449388"/>
          <a:ext cx="8619492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873">
                  <a:extLst>
                    <a:ext uri="{9D8B030D-6E8A-4147-A177-3AD203B41FA5}">
                      <a16:colId xmlns:a16="http://schemas.microsoft.com/office/drawing/2014/main" val="3468664915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4288496316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2363295778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4133563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Deploy an App (Blue)</a:t>
                      </a:r>
                    </a:p>
                    <a:p>
                      <a:pPr algn="ctr"/>
                      <a:endParaRPr lang="de-AT" sz="2000" b="0" i="0" kern="1200">
                        <a:solidFill>
                          <a:schemeClr val="tx1"/>
                        </a:solidFill>
                        <a:latin typeface="Calibri Light" charset="0"/>
                        <a:cs typeface="Calibri Light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Update App and Deploy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Route a fraction of the traffic to new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Increase load over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5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oc new-app 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--file=app.json 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--name=blue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>
                          <a:latin typeface="Consolas" panose="020B0609020204030204" pitchFamily="49" charset="0"/>
                        </a:rPr>
                        <a:t> oc expose svc/blue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--name=productionroute</a:t>
                      </a:r>
                      <a:endParaRPr lang="de-AT" sz="1200"/>
                    </a:p>
                  </a:txBody>
                  <a:tcPr marR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Consolas" panose="020B0609020204030204" pitchFamily="49" charset="0"/>
                        </a:rPr>
                        <a:t>$ oc new-app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--file=newapp.json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--name=green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$ oc expose svc/green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de-AT" sz="1200">
                          <a:latin typeface="Consolas" panose="020B0609020204030204" pitchFamily="49" charset="0"/>
                        </a:rPr>
                        <a:t>oc set route-backends production 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blue=90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green=10</a:t>
                      </a:r>
                      <a:endParaRPr lang="de-DE" sz="120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de-AT" sz="1200">
                          <a:latin typeface="Consolas" panose="020B0609020204030204" pitchFamily="49" charset="0"/>
                        </a:rPr>
                        <a:t>oc set route-backends production 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blue=30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green=70</a:t>
                      </a:r>
                      <a:endParaRPr lang="de-DE" sz="120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02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15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4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6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26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7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2613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9D6B8-555F-4ABE-97EE-8B868DBE517B}"/>
              </a:ext>
            </a:extLst>
          </p:cNvPr>
          <p:cNvCxnSpPr>
            <a:cxnSpLocks/>
          </p:cNvCxnSpPr>
          <p:nvPr/>
        </p:nvCxnSpPr>
        <p:spPr>
          <a:xfrm>
            <a:off x="1877940" y="4528708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59B422-8D01-4B0C-B866-19F2F9DC674C}"/>
              </a:ext>
            </a:extLst>
          </p:cNvPr>
          <p:cNvSpPr/>
          <p:nvPr/>
        </p:nvSpPr>
        <p:spPr>
          <a:xfrm>
            <a:off x="2837631" y="4345199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297BA-BD7D-40A3-8215-4BB0BE9AE30E}"/>
              </a:ext>
            </a:extLst>
          </p:cNvPr>
          <p:cNvSpPr/>
          <p:nvPr/>
        </p:nvSpPr>
        <p:spPr>
          <a:xfrm rot="16200000">
            <a:off x="2013063" y="4360398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C58E37-8A63-4307-B5A9-678E07CB6EC9}"/>
              </a:ext>
            </a:extLst>
          </p:cNvPr>
          <p:cNvSpPr/>
          <p:nvPr/>
        </p:nvSpPr>
        <p:spPr>
          <a:xfrm>
            <a:off x="2712069" y="4220648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7EAA5B-4824-4A38-9C98-C70480BD33B4}"/>
              </a:ext>
            </a:extLst>
          </p:cNvPr>
          <p:cNvCxnSpPr>
            <a:cxnSpLocks/>
          </p:cNvCxnSpPr>
          <p:nvPr/>
        </p:nvCxnSpPr>
        <p:spPr>
          <a:xfrm>
            <a:off x="2480496" y="4519475"/>
            <a:ext cx="1875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AC1A78-D4F2-43DB-835C-5E406D337FA8}"/>
              </a:ext>
            </a:extLst>
          </p:cNvPr>
          <p:cNvCxnSpPr>
            <a:cxnSpLocks/>
          </p:cNvCxnSpPr>
          <p:nvPr/>
        </p:nvCxnSpPr>
        <p:spPr>
          <a:xfrm>
            <a:off x="4115166" y="4535936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5EE32-DFF1-4D75-A5D6-58AECCA35D2D}"/>
              </a:ext>
            </a:extLst>
          </p:cNvPr>
          <p:cNvSpPr/>
          <p:nvPr/>
        </p:nvSpPr>
        <p:spPr>
          <a:xfrm>
            <a:off x="5200419" y="4675742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2081E-D3F1-471A-9F1A-51FBBF4E0069}"/>
              </a:ext>
            </a:extLst>
          </p:cNvPr>
          <p:cNvSpPr/>
          <p:nvPr/>
        </p:nvSpPr>
        <p:spPr>
          <a:xfrm rot="16200000">
            <a:off x="4250289" y="4367626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1761CE-429D-4D77-AE7F-84D46F7FC56A}"/>
              </a:ext>
            </a:extLst>
          </p:cNvPr>
          <p:cNvSpPr/>
          <p:nvPr/>
        </p:nvSpPr>
        <p:spPr>
          <a:xfrm>
            <a:off x="5074857" y="4565100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4CDE25-5005-4C1E-94F4-31611E05F45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48671" y="4156323"/>
            <a:ext cx="326186" cy="1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4764C-B212-4902-A6F7-84AD476DA08A}"/>
              </a:ext>
            </a:extLst>
          </p:cNvPr>
          <p:cNvSpPr/>
          <p:nvPr/>
        </p:nvSpPr>
        <p:spPr>
          <a:xfrm>
            <a:off x="5200419" y="4013802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7A28B1-588B-47E9-B03B-1E183287FF61}"/>
              </a:ext>
            </a:extLst>
          </p:cNvPr>
          <p:cNvSpPr/>
          <p:nvPr/>
        </p:nvSpPr>
        <p:spPr>
          <a:xfrm>
            <a:off x="5074857" y="3889251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7B9DA-BBCB-400F-8F05-877CD8471B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48671" y="4675743"/>
            <a:ext cx="326186" cy="1564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B9C09D-94B0-47E3-B07A-9C14CC35F822}"/>
              </a:ext>
            </a:extLst>
          </p:cNvPr>
          <p:cNvCxnSpPr>
            <a:cxnSpLocks/>
          </p:cNvCxnSpPr>
          <p:nvPr/>
        </p:nvCxnSpPr>
        <p:spPr>
          <a:xfrm>
            <a:off x="6219196" y="4514816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D4224-165C-4541-95E4-6E92A2B19E17}"/>
              </a:ext>
            </a:extLst>
          </p:cNvPr>
          <p:cNvSpPr/>
          <p:nvPr/>
        </p:nvSpPr>
        <p:spPr>
          <a:xfrm>
            <a:off x="7304449" y="4654622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4F25D5-1570-4901-85CD-8772BCFFE165}"/>
              </a:ext>
            </a:extLst>
          </p:cNvPr>
          <p:cNvSpPr/>
          <p:nvPr/>
        </p:nvSpPr>
        <p:spPr>
          <a:xfrm rot="16200000">
            <a:off x="6354319" y="4346506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687BFB-8A74-4376-AAD7-B3EC01EB0590}"/>
              </a:ext>
            </a:extLst>
          </p:cNvPr>
          <p:cNvSpPr/>
          <p:nvPr/>
        </p:nvSpPr>
        <p:spPr>
          <a:xfrm>
            <a:off x="7178887" y="4543980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3E3C4C-1177-4E00-B571-DABF9B7865D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852701" y="4135203"/>
            <a:ext cx="326186" cy="1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9AECB-708E-4A0E-B7A3-49C1D90113E8}"/>
              </a:ext>
            </a:extLst>
          </p:cNvPr>
          <p:cNvSpPr/>
          <p:nvPr/>
        </p:nvSpPr>
        <p:spPr>
          <a:xfrm>
            <a:off x="7304449" y="3992682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DF2D0B-1289-454F-ADFA-8B7FA843D624}"/>
              </a:ext>
            </a:extLst>
          </p:cNvPr>
          <p:cNvSpPr/>
          <p:nvPr/>
        </p:nvSpPr>
        <p:spPr>
          <a:xfrm>
            <a:off x="7178887" y="3868131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95017-4D19-482C-9C2F-FFC246D07A8E}"/>
              </a:ext>
            </a:extLst>
          </p:cNvPr>
          <p:cNvCxnSpPr>
            <a:cxnSpLocks/>
          </p:cNvCxnSpPr>
          <p:nvPr/>
        </p:nvCxnSpPr>
        <p:spPr>
          <a:xfrm>
            <a:off x="6833108" y="4654623"/>
            <a:ext cx="326186" cy="15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719FA3F-BE69-4B40-9429-AFA6B845F68B}"/>
              </a:ext>
            </a:extLst>
          </p:cNvPr>
          <p:cNvSpPr/>
          <p:nvPr/>
        </p:nvSpPr>
        <p:spPr>
          <a:xfrm>
            <a:off x="599623" y="6227898"/>
            <a:ext cx="8876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2"/>
              </a:rPr>
              <a:t>https://docs.openshift.com/container-platform/3.6/dev_guide/deployments/advanced_deployment_strategies.html</a:t>
            </a:r>
            <a:r>
              <a:rPr lang="en-US" sz="1400"/>
              <a:t> </a:t>
            </a:r>
            <a:endParaRPr lang="de-DE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0356F-D39D-45D1-A52A-560A169825C2}"/>
              </a:ext>
            </a:extLst>
          </p:cNvPr>
          <p:cNvSpPr txBox="1"/>
          <p:nvPr/>
        </p:nvSpPr>
        <p:spPr>
          <a:xfrm>
            <a:off x="6866587" y="3913279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90%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ABF463-BF01-47E6-8CB0-480CB36BB21A}"/>
              </a:ext>
            </a:extLst>
          </p:cNvPr>
          <p:cNvSpPr txBox="1"/>
          <p:nvPr/>
        </p:nvSpPr>
        <p:spPr>
          <a:xfrm>
            <a:off x="6875651" y="4789048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10%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2C39A-C28E-4017-8C7C-615B38108370}"/>
              </a:ext>
            </a:extLst>
          </p:cNvPr>
          <p:cNvCxnSpPr>
            <a:cxnSpLocks/>
          </p:cNvCxnSpPr>
          <p:nvPr/>
        </p:nvCxnSpPr>
        <p:spPr>
          <a:xfrm>
            <a:off x="8393791" y="4514816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14B2674-0736-4ACD-8DE3-C88844AE9033}"/>
              </a:ext>
            </a:extLst>
          </p:cNvPr>
          <p:cNvSpPr/>
          <p:nvPr/>
        </p:nvSpPr>
        <p:spPr>
          <a:xfrm>
            <a:off x="9479044" y="4654622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D89D8-C6BF-40DA-AA0C-BB91750289D7}"/>
              </a:ext>
            </a:extLst>
          </p:cNvPr>
          <p:cNvSpPr/>
          <p:nvPr/>
        </p:nvSpPr>
        <p:spPr>
          <a:xfrm rot="16200000">
            <a:off x="8528914" y="4346506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FDE7533-1676-4CC7-BC93-EEB21583861F}"/>
              </a:ext>
            </a:extLst>
          </p:cNvPr>
          <p:cNvSpPr/>
          <p:nvPr/>
        </p:nvSpPr>
        <p:spPr>
          <a:xfrm>
            <a:off x="9353482" y="4543980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9537DB-6413-48CC-8B21-4D1F2518D14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9027296" y="4135203"/>
            <a:ext cx="326186" cy="1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71EF5-4D9E-4DC7-AEEE-C84A8E76C0DE}"/>
              </a:ext>
            </a:extLst>
          </p:cNvPr>
          <p:cNvSpPr/>
          <p:nvPr/>
        </p:nvSpPr>
        <p:spPr>
          <a:xfrm>
            <a:off x="9479044" y="3992682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4EA0F01-B824-4713-A8B1-BB95F7F26F69}"/>
              </a:ext>
            </a:extLst>
          </p:cNvPr>
          <p:cNvSpPr/>
          <p:nvPr/>
        </p:nvSpPr>
        <p:spPr>
          <a:xfrm>
            <a:off x="9353482" y="3868131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7D3A70-DA24-4A9C-801F-4FCE6DD97028}"/>
              </a:ext>
            </a:extLst>
          </p:cNvPr>
          <p:cNvCxnSpPr>
            <a:cxnSpLocks/>
          </p:cNvCxnSpPr>
          <p:nvPr/>
        </p:nvCxnSpPr>
        <p:spPr>
          <a:xfrm>
            <a:off x="9007703" y="4654623"/>
            <a:ext cx="326186" cy="15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EFCAC2-7497-4411-B0D9-E6B37BFD78F2}"/>
              </a:ext>
            </a:extLst>
          </p:cNvPr>
          <p:cNvSpPr txBox="1"/>
          <p:nvPr/>
        </p:nvSpPr>
        <p:spPr>
          <a:xfrm>
            <a:off x="9041182" y="3913279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30%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A131AD-2DF2-4E51-BFD0-A0FDB5B6D2C5}"/>
              </a:ext>
            </a:extLst>
          </p:cNvPr>
          <p:cNvSpPr txBox="1"/>
          <p:nvPr/>
        </p:nvSpPr>
        <p:spPr>
          <a:xfrm>
            <a:off x="9050246" y="4789048"/>
            <a:ext cx="914400" cy="399105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>
                <a:latin typeface="Calibri Light" charset="0"/>
                <a:ea typeface="Calibri Light" charset="0"/>
                <a:cs typeface="Calibri Light" charset="0"/>
              </a:rPr>
              <a:t>70%</a:t>
            </a:r>
            <a:endParaRPr lang="de-AT" sz="120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/>
              <a:t>Outline (for X </a:t>
            </a:r>
            <a:r>
              <a:rPr lang="de-AT" err="1"/>
              <a:t>hrs</a:t>
            </a:r>
            <a:r>
              <a:rPr lang="de-AT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0" tIns="0" rIns="0" bIns="0" anchor="t"/>
          <a:lstStyle/>
          <a:p>
            <a:r>
              <a:rPr lang="en-US" dirty="0"/>
              <a:t>Introduction – What is the workshop about? (~10 min)</a:t>
            </a:r>
          </a:p>
          <a:p>
            <a:endParaRPr lang="en-US" sz="1050"/>
          </a:p>
          <a:p>
            <a:r>
              <a:rPr lang="en-US" dirty="0"/>
              <a:t>Deployment Strategies</a:t>
            </a:r>
          </a:p>
          <a:p>
            <a:pPr lvl="1"/>
            <a:r>
              <a:rPr lang="en-US" dirty="0"/>
              <a:t>Blue/Green Deployments – optional Lab (~30 min)</a:t>
            </a:r>
          </a:p>
          <a:p>
            <a:pPr lvl="1"/>
            <a:r>
              <a:rPr lang="en-US" dirty="0"/>
              <a:t>Canary Release – optional Lab (~30 min)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dirty="0"/>
              <a:t>Recap (~15 min)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Skills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gain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</p:spPr>
        <p:txBody>
          <a:bodyPr lIns="0" tIns="0" rIns="0" bIns="0" anchor="t"/>
          <a:lstStyle/>
          <a:p>
            <a:r>
              <a:rPr lang="de-DE" dirty="0"/>
              <a:t>TODO</a:t>
            </a:r>
          </a:p>
          <a:p>
            <a:endParaRPr lang="de-A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40430-76D3-4433-A2F4-4A9B31FC9EF3}"/>
              </a:ext>
            </a:extLst>
          </p:cNvPr>
          <p:cNvCxnSpPr>
            <a:cxnSpLocks/>
          </p:cNvCxnSpPr>
          <p:nvPr/>
        </p:nvCxnSpPr>
        <p:spPr>
          <a:xfrm>
            <a:off x="6738342" y="5916246"/>
            <a:ext cx="43375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E98B0A-9E5C-4A74-B14D-42F27875DBF8}"/>
              </a:ext>
            </a:extLst>
          </p:cNvPr>
          <p:cNvSpPr/>
          <p:nvPr/>
        </p:nvSpPr>
        <p:spPr>
          <a:xfrm>
            <a:off x="6738342" y="1328615"/>
            <a:ext cx="4243632" cy="4479314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F3643-F967-4B11-AB2E-9913E44986A7}"/>
              </a:ext>
            </a:extLst>
          </p:cNvPr>
          <p:cNvSpPr txBox="1">
            <a:spLocks/>
          </p:cNvSpPr>
          <p:nvPr/>
        </p:nvSpPr>
        <p:spPr>
          <a:xfrm>
            <a:off x="6832126" y="1361231"/>
            <a:ext cx="4657970" cy="4575175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4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 into the Topic</a:t>
            </a:r>
          </a:p>
        </p:txBody>
      </p:sp>
    </p:spTree>
    <p:extLst>
      <p:ext uri="{BB962C8B-B14F-4D97-AF65-F5344CB8AC3E}">
        <p14:creationId xmlns:p14="http://schemas.microsoft.com/office/powerpoint/2010/main" val="34741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/>
              <a:t>Blue/Green Deployment I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Technique to release application in a predictable manner</a:t>
            </a:r>
            <a:endParaRPr lang="de-DE"/>
          </a:p>
          <a:p>
            <a:r>
              <a:rPr lang="en-US" b="1"/>
              <a:t>Goal</a:t>
            </a:r>
            <a:r>
              <a:rPr lang="en-US"/>
              <a:t>: reducing any downtime associated with a release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Process:</a:t>
            </a:r>
          </a:p>
          <a:p>
            <a:r>
              <a:rPr lang="en-US"/>
              <a:t>Two identical (production) environments</a:t>
            </a:r>
          </a:p>
          <a:p>
            <a:r>
              <a:rPr lang="en-US"/>
              <a:t>One of the deployments (green or blue) is live</a:t>
            </a:r>
          </a:p>
          <a:p>
            <a:r>
              <a:rPr lang="en-US"/>
              <a:t>The other is used to prepare a new release</a:t>
            </a:r>
          </a:p>
          <a:p>
            <a:r>
              <a:rPr lang="en-US"/>
              <a:t>Once it is deployed – the router can be switched</a:t>
            </a:r>
          </a:p>
          <a:p>
            <a:r>
              <a:rPr lang="en-US"/>
              <a:t>Consequently, the other environment is idle and can be used as staging environment for the next release</a:t>
            </a:r>
          </a:p>
          <a:p>
            <a:endParaRPr lang="de-AT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D96DB8D-7050-4585-A082-1CAEEFE67DEE}"/>
              </a:ext>
            </a:extLst>
          </p:cNvPr>
          <p:cNvSpPr/>
          <p:nvPr/>
        </p:nvSpPr>
        <p:spPr>
          <a:xfrm>
            <a:off x="10965258" y="2817857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B7BCD8-128C-4B60-8DE1-A10BFB3F9B46}"/>
              </a:ext>
            </a:extLst>
          </p:cNvPr>
          <p:cNvSpPr/>
          <p:nvPr/>
        </p:nvSpPr>
        <p:spPr>
          <a:xfrm>
            <a:off x="6625488" y="3011620"/>
            <a:ext cx="182401" cy="1423007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CFAB3-C2AA-470A-8D6B-E6428F824C01}"/>
              </a:ext>
            </a:extLst>
          </p:cNvPr>
          <p:cNvCxnSpPr>
            <a:cxnSpLocks/>
          </p:cNvCxnSpPr>
          <p:nvPr/>
        </p:nvCxnSpPr>
        <p:spPr>
          <a:xfrm>
            <a:off x="6387738" y="3723124"/>
            <a:ext cx="538407" cy="464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E7A3-B122-4264-B1AC-5089FF8D9E7F}"/>
              </a:ext>
            </a:extLst>
          </p:cNvPr>
          <p:cNvSpPr/>
          <p:nvPr/>
        </p:nvSpPr>
        <p:spPr>
          <a:xfrm>
            <a:off x="7644798" y="2837358"/>
            <a:ext cx="902306" cy="445190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40359-DFF5-4DCE-A825-5856B62DACF8}"/>
              </a:ext>
            </a:extLst>
          </p:cNvPr>
          <p:cNvSpPr/>
          <p:nvPr/>
        </p:nvSpPr>
        <p:spPr>
          <a:xfrm>
            <a:off x="9113918" y="2829648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backend-v1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10103-59F7-44D7-8513-8BA16BB79D1D}"/>
              </a:ext>
            </a:extLst>
          </p:cNvPr>
          <p:cNvSpPr/>
          <p:nvPr/>
        </p:nvSpPr>
        <p:spPr>
          <a:xfrm rot="16200000">
            <a:off x="9023185" y="2950551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229E09-1D3E-45B8-9983-3CC20B3FF61B}"/>
              </a:ext>
            </a:extLst>
          </p:cNvPr>
          <p:cNvCxnSpPr>
            <a:cxnSpLocks/>
          </p:cNvCxnSpPr>
          <p:nvPr/>
        </p:nvCxnSpPr>
        <p:spPr>
          <a:xfrm>
            <a:off x="8629620" y="3072648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90633-DF94-4633-96A4-2DBD27119411}"/>
              </a:ext>
            </a:extLst>
          </p:cNvPr>
          <p:cNvCxnSpPr>
            <a:cxnSpLocks/>
          </p:cNvCxnSpPr>
          <p:nvPr/>
        </p:nvCxnSpPr>
        <p:spPr>
          <a:xfrm>
            <a:off x="10510473" y="3072648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2A744-194A-4D4F-8ACE-48201014E954}"/>
              </a:ext>
            </a:extLst>
          </p:cNvPr>
          <p:cNvSpPr/>
          <p:nvPr/>
        </p:nvSpPr>
        <p:spPr>
          <a:xfrm rot="16200000">
            <a:off x="6588523" y="3423333"/>
            <a:ext cx="1019523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082D65EA-0BCD-4A57-BB5C-ACA1BAC3BD55}"/>
              </a:ext>
            </a:extLst>
          </p:cNvPr>
          <p:cNvSpPr/>
          <p:nvPr/>
        </p:nvSpPr>
        <p:spPr>
          <a:xfrm>
            <a:off x="10965258" y="3850075"/>
            <a:ext cx="660686" cy="485999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C341A-1DB4-42F7-8333-799BEC76AD96}"/>
              </a:ext>
            </a:extLst>
          </p:cNvPr>
          <p:cNvSpPr/>
          <p:nvPr/>
        </p:nvSpPr>
        <p:spPr>
          <a:xfrm>
            <a:off x="7644798" y="3869576"/>
            <a:ext cx="902306" cy="445190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FAAC52-3BD1-4656-8DF3-78BD1C359312}"/>
              </a:ext>
            </a:extLst>
          </p:cNvPr>
          <p:cNvSpPr/>
          <p:nvPr/>
        </p:nvSpPr>
        <p:spPr>
          <a:xfrm>
            <a:off x="9113918" y="3861866"/>
            <a:ext cx="1343552" cy="4859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backend-v2</a:t>
            </a:r>
            <a:endParaRPr lang="de-AT"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BEA4EB-59C8-4D89-AC03-EF6BD44DA680}"/>
              </a:ext>
            </a:extLst>
          </p:cNvPr>
          <p:cNvSpPr/>
          <p:nvPr/>
        </p:nvSpPr>
        <p:spPr>
          <a:xfrm rot="16200000">
            <a:off x="9023185" y="3982769"/>
            <a:ext cx="450000" cy="241006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3C9AFA-EB34-4417-835B-F9427E49A573}"/>
              </a:ext>
            </a:extLst>
          </p:cNvPr>
          <p:cNvCxnSpPr>
            <a:cxnSpLocks/>
          </p:cNvCxnSpPr>
          <p:nvPr/>
        </p:nvCxnSpPr>
        <p:spPr>
          <a:xfrm>
            <a:off x="8629620" y="4104866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52CBA4-9D68-4A67-850E-719103B2972A}"/>
              </a:ext>
            </a:extLst>
          </p:cNvPr>
          <p:cNvCxnSpPr>
            <a:cxnSpLocks/>
          </p:cNvCxnSpPr>
          <p:nvPr/>
        </p:nvCxnSpPr>
        <p:spPr>
          <a:xfrm>
            <a:off x="10510473" y="4104866"/>
            <a:ext cx="40178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6FB15D-750B-4082-A6C6-4097421C0172}"/>
              </a:ext>
            </a:extLst>
          </p:cNvPr>
          <p:cNvCxnSpPr>
            <a:cxnSpLocks/>
          </p:cNvCxnSpPr>
          <p:nvPr/>
        </p:nvCxnSpPr>
        <p:spPr>
          <a:xfrm>
            <a:off x="7337593" y="3869576"/>
            <a:ext cx="164252" cy="14645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4F1D8E-30D9-47D5-8CD4-3B1871E01294}"/>
              </a:ext>
            </a:extLst>
          </p:cNvPr>
          <p:cNvSpPr/>
          <p:nvPr/>
        </p:nvSpPr>
        <p:spPr>
          <a:xfrm>
            <a:off x="7553093" y="2691161"/>
            <a:ext cx="4157520" cy="73782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B7F21D-6B9E-4C8D-8E42-87900F59650B}"/>
              </a:ext>
            </a:extLst>
          </p:cNvPr>
          <p:cNvSpPr/>
          <p:nvPr/>
        </p:nvSpPr>
        <p:spPr>
          <a:xfrm>
            <a:off x="7569070" y="3727770"/>
            <a:ext cx="4157520" cy="737829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BF2D17-2C62-496A-BAA8-852F98A229B3}"/>
              </a:ext>
            </a:extLst>
          </p:cNvPr>
          <p:cNvCxnSpPr>
            <a:cxnSpLocks/>
          </p:cNvCxnSpPr>
          <p:nvPr/>
        </p:nvCxnSpPr>
        <p:spPr>
          <a:xfrm rot="16200000">
            <a:off x="7352568" y="3109833"/>
            <a:ext cx="164252" cy="14645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/>
              <a:t>Blue/Green Deployment II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Advantage:</a:t>
            </a:r>
          </a:p>
          <a:p>
            <a:pPr lvl="1"/>
            <a:r>
              <a:rPr lang="en-US"/>
              <a:t>Gives you a rapid way to </a:t>
            </a:r>
            <a:r>
              <a:rPr lang="en-US" b="1"/>
              <a:t>rollback</a:t>
            </a:r>
          </a:p>
          <a:p>
            <a:pPr lvl="1"/>
            <a:r>
              <a:rPr lang="en-US"/>
              <a:t>Basic mechanism to get a </a:t>
            </a:r>
            <a:r>
              <a:rPr lang="en-US" b="1"/>
              <a:t>hot-standby</a:t>
            </a:r>
            <a:r>
              <a:rPr lang="en-US"/>
              <a:t> working</a:t>
            </a:r>
          </a:p>
          <a:p>
            <a:pPr lvl="1"/>
            <a:endParaRPr lang="en-US"/>
          </a:p>
          <a:p>
            <a:r>
              <a:rPr lang="en-US"/>
              <a:t>Challenges:</a:t>
            </a:r>
          </a:p>
          <a:p>
            <a:pPr lvl="1"/>
            <a:r>
              <a:rPr lang="en-US"/>
              <a:t>The two environments need to be as identical as possible (infrastructure as code!)</a:t>
            </a:r>
          </a:p>
          <a:p>
            <a:pPr lvl="1"/>
            <a:r>
              <a:rPr lang="en-US"/>
              <a:t>Database migrations can get challenging </a:t>
            </a:r>
            <a:br>
              <a:rPr lang="en-US"/>
            </a:br>
            <a:r>
              <a:rPr lang="en-US"/>
              <a:t>(database must be migrated/rolled back alongside the app deployments)</a:t>
            </a:r>
          </a:p>
          <a:p>
            <a:pPr lvl="1"/>
            <a:r>
              <a:rPr lang="en-US"/>
              <a:t>Long running transactions in one environment</a:t>
            </a:r>
          </a:p>
          <a:p>
            <a:pPr lvl="1"/>
            <a:r>
              <a:rPr lang="en-US"/>
              <a:t>Risk of destroying blue AND green environments, if it is conducted on a non-isolated infrastructure</a:t>
            </a:r>
          </a:p>
          <a:p>
            <a:endParaRPr lang="en-US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1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76A5-4001-4CAB-AD43-77BC36B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(Lab 1) Blue/Green Deployment on OpenShift (with route management) </a:t>
            </a:r>
            <a:endParaRPr lang="de-A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E80D8D-A7DB-4FB7-BBD4-59FC37BA641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694177"/>
              </p:ext>
            </p:extLst>
          </p:nvPr>
        </p:nvGraphicFramePr>
        <p:xfrm>
          <a:off x="1812925" y="1449388"/>
          <a:ext cx="8619492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873">
                  <a:extLst>
                    <a:ext uri="{9D8B030D-6E8A-4147-A177-3AD203B41FA5}">
                      <a16:colId xmlns:a16="http://schemas.microsoft.com/office/drawing/2014/main" val="3468664915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4288496316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2363295778"/>
                    </a:ext>
                  </a:extLst>
                </a:gridCol>
                <a:gridCol w="2154873">
                  <a:extLst>
                    <a:ext uri="{9D8B030D-6E8A-4147-A177-3AD203B41FA5}">
                      <a16:colId xmlns:a16="http://schemas.microsoft.com/office/drawing/2014/main" val="4133563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Deploy an App (Blue)</a:t>
                      </a:r>
                    </a:p>
                    <a:p>
                      <a:pPr algn="ctr"/>
                      <a:endParaRPr lang="de-AT" sz="2000" b="0" i="0" kern="1200">
                        <a:solidFill>
                          <a:schemeClr val="tx1"/>
                        </a:solidFill>
                        <a:latin typeface="Calibri Light" charset="0"/>
                        <a:cs typeface="Calibri Light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Update App and Deploy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err="1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Map</a:t>
                      </a: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 Original Route </a:t>
                      </a:r>
                      <a:r>
                        <a:rPr lang="de-DE" sz="2000" b="0" i="0" kern="1200" err="1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to</a:t>
                      </a: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err="1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Unmap</a:t>
                      </a: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 Route </a:t>
                      </a:r>
                      <a:r>
                        <a:rPr lang="de-DE" sz="2000" b="0" i="0" kern="1200" err="1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to</a:t>
                      </a:r>
                      <a:r>
                        <a:rPr lang="de-DE" sz="2000" b="0" i="0" kern="120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 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5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oc new-app 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--file=app.json 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--name=blue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>
                          <a:latin typeface="Consolas" panose="020B0609020204030204" pitchFamily="49" charset="0"/>
                        </a:rPr>
                        <a:t> oc expose svc/blue</a:t>
                      </a:r>
                      <a:br>
                        <a:rPr lang="en-US" sz="1200">
                          <a:latin typeface="Consolas" panose="020B0609020204030204" pitchFamily="49" charset="0"/>
                        </a:rPr>
                      </a:br>
                      <a:r>
                        <a:rPr lang="en-US" sz="1200">
                          <a:latin typeface="Consolas" panose="020B0609020204030204" pitchFamily="49" charset="0"/>
                        </a:rPr>
                        <a:t>--name=productionroute</a:t>
                      </a:r>
                      <a:endParaRPr lang="de-AT" sz="1200"/>
                    </a:p>
                  </a:txBody>
                  <a:tcPr marR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Consolas" panose="020B0609020204030204" pitchFamily="49" charset="0"/>
                        </a:rPr>
                        <a:t>$ oc new-app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--file=newapp.json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--name=green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r>
                        <a:rPr lang="de-DE" sz="1200">
                          <a:latin typeface="Consolas" panose="020B0609020204030204" pitchFamily="49" charset="0"/>
                        </a:rPr>
                        <a:t>$ oc expose svc/green</a:t>
                      </a:r>
                      <a:br>
                        <a:rPr lang="de-DE" sz="1200">
                          <a:latin typeface="Consolas" panose="020B0609020204030204" pitchFamily="49" charset="0"/>
                        </a:rPr>
                      </a:br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de-AT" sz="1200">
                          <a:latin typeface="Consolas" panose="020B0609020204030204" pitchFamily="49" charset="0"/>
                        </a:rPr>
                        <a:t>oc set route-backends production 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blue=0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green=100</a:t>
                      </a:r>
                      <a:endParaRPr lang="de-DE" sz="120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de-AT" sz="1200">
                          <a:latin typeface="Consolas" panose="020B0609020204030204" pitchFamily="49" charset="0"/>
                        </a:rPr>
                        <a:t>oc set route-backends production</a:t>
                      </a:r>
                      <a:br>
                        <a:rPr lang="de-AT" sz="1200">
                          <a:latin typeface="Consolas" panose="020B0609020204030204" pitchFamily="49" charset="0"/>
                        </a:rPr>
                      </a:br>
                      <a:r>
                        <a:rPr lang="de-AT" sz="1200">
                          <a:latin typeface="Consolas" panose="020B0609020204030204" pitchFamily="49" charset="0"/>
                        </a:rPr>
                        <a:t>green=100</a:t>
                      </a:r>
                      <a:endParaRPr lang="de-DE" sz="120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de-AT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02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15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4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6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26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7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2613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9D6B8-555F-4ABE-97EE-8B868DBE517B}"/>
              </a:ext>
            </a:extLst>
          </p:cNvPr>
          <p:cNvCxnSpPr>
            <a:cxnSpLocks/>
          </p:cNvCxnSpPr>
          <p:nvPr/>
        </p:nvCxnSpPr>
        <p:spPr>
          <a:xfrm>
            <a:off x="1877940" y="4528708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59B422-8D01-4B0C-B866-19F2F9DC674C}"/>
              </a:ext>
            </a:extLst>
          </p:cNvPr>
          <p:cNvSpPr/>
          <p:nvPr/>
        </p:nvSpPr>
        <p:spPr>
          <a:xfrm>
            <a:off x="2837631" y="4345199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297BA-BD7D-40A3-8215-4BB0BE9AE30E}"/>
              </a:ext>
            </a:extLst>
          </p:cNvPr>
          <p:cNvSpPr/>
          <p:nvPr/>
        </p:nvSpPr>
        <p:spPr>
          <a:xfrm rot="16200000">
            <a:off x="2013063" y="4360398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C58E37-8A63-4307-B5A9-678E07CB6EC9}"/>
              </a:ext>
            </a:extLst>
          </p:cNvPr>
          <p:cNvSpPr/>
          <p:nvPr/>
        </p:nvSpPr>
        <p:spPr>
          <a:xfrm>
            <a:off x="2712069" y="4220648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7EAA5B-4824-4A38-9C98-C70480BD33B4}"/>
              </a:ext>
            </a:extLst>
          </p:cNvPr>
          <p:cNvCxnSpPr>
            <a:cxnSpLocks/>
          </p:cNvCxnSpPr>
          <p:nvPr/>
        </p:nvCxnSpPr>
        <p:spPr>
          <a:xfrm>
            <a:off x="2480496" y="4519475"/>
            <a:ext cx="1875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AC1A78-D4F2-43DB-835C-5E406D337FA8}"/>
              </a:ext>
            </a:extLst>
          </p:cNvPr>
          <p:cNvCxnSpPr>
            <a:cxnSpLocks/>
          </p:cNvCxnSpPr>
          <p:nvPr/>
        </p:nvCxnSpPr>
        <p:spPr>
          <a:xfrm>
            <a:off x="4115166" y="4535936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5EE32-DFF1-4D75-A5D6-58AECCA35D2D}"/>
              </a:ext>
            </a:extLst>
          </p:cNvPr>
          <p:cNvSpPr/>
          <p:nvPr/>
        </p:nvSpPr>
        <p:spPr>
          <a:xfrm>
            <a:off x="5200419" y="4675742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2081E-D3F1-471A-9F1A-51FBBF4E0069}"/>
              </a:ext>
            </a:extLst>
          </p:cNvPr>
          <p:cNvSpPr/>
          <p:nvPr/>
        </p:nvSpPr>
        <p:spPr>
          <a:xfrm rot="16200000">
            <a:off x="4250289" y="4367626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1761CE-429D-4D77-AE7F-84D46F7FC56A}"/>
              </a:ext>
            </a:extLst>
          </p:cNvPr>
          <p:cNvSpPr/>
          <p:nvPr/>
        </p:nvSpPr>
        <p:spPr>
          <a:xfrm>
            <a:off x="5074857" y="4565100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4CDE25-5005-4C1E-94F4-31611E05F45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48671" y="4156323"/>
            <a:ext cx="326186" cy="1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4764C-B212-4902-A6F7-84AD476DA08A}"/>
              </a:ext>
            </a:extLst>
          </p:cNvPr>
          <p:cNvSpPr/>
          <p:nvPr/>
        </p:nvSpPr>
        <p:spPr>
          <a:xfrm>
            <a:off x="5200419" y="4013802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7A28B1-588B-47E9-B03B-1E183287FF61}"/>
              </a:ext>
            </a:extLst>
          </p:cNvPr>
          <p:cNvSpPr/>
          <p:nvPr/>
        </p:nvSpPr>
        <p:spPr>
          <a:xfrm>
            <a:off x="5074857" y="3889251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7B9DA-BBCB-400F-8F05-877CD8471B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48671" y="4675743"/>
            <a:ext cx="326186" cy="1564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B9C09D-94B0-47E3-B07A-9C14CC35F822}"/>
              </a:ext>
            </a:extLst>
          </p:cNvPr>
          <p:cNvCxnSpPr>
            <a:cxnSpLocks/>
          </p:cNvCxnSpPr>
          <p:nvPr/>
        </p:nvCxnSpPr>
        <p:spPr>
          <a:xfrm>
            <a:off x="6219196" y="4514816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D4224-165C-4541-95E4-6E92A2B19E17}"/>
              </a:ext>
            </a:extLst>
          </p:cNvPr>
          <p:cNvSpPr/>
          <p:nvPr/>
        </p:nvSpPr>
        <p:spPr>
          <a:xfrm>
            <a:off x="7304449" y="4654622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4F25D5-1570-4901-85CD-8772BCFFE165}"/>
              </a:ext>
            </a:extLst>
          </p:cNvPr>
          <p:cNvSpPr/>
          <p:nvPr/>
        </p:nvSpPr>
        <p:spPr>
          <a:xfrm rot="16200000">
            <a:off x="6354319" y="4346506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687BFB-8A74-4376-AAD7-B3EC01EB0590}"/>
              </a:ext>
            </a:extLst>
          </p:cNvPr>
          <p:cNvSpPr/>
          <p:nvPr/>
        </p:nvSpPr>
        <p:spPr>
          <a:xfrm>
            <a:off x="7178887" y="4543980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3E3C4C-1177-4E00-B571-DABF9B7865D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852701" y="4135203"/>
            <a:ext cx="326186" cy="1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9AECB-708E-4A0E-B7A3-49C1D90113E8}"/>
              </a:ext>
            </a:extLst>
          </p:cNvPr>
          <p:cNvSpPr/>
          <p:nvPr/>
        </p:nvSpPr>
        <p:spPr>
          <a:xfrm>
            <a:off x="7304449" y="3992682"/>
            <a:ext cx="598306" cy="312859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DF2D0B-1289-454F-ADFA-8B7FA843D624}"/>
              </a:ext>
            </a:extLst>
          </p:cNvPr>
          <p:cNvSpPr/>
          <p:nvPr/>
        </p:nvSpPr>
        <p:spPr>
          <a:xfrm>
            <a:off x="7178887" y="3868131"/>
            <a:ext cx="849430" cy="534144"/>
          </a:xfrm>
          <a:prstGeom prst="roundRect">
            <a:avLst/>
          </a:prstGeom>
          <a:noFill/>
          <a:ln w="31750">
            <a:solidFill>
              <a:srgbClr val="1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95017-4D19-482C-9C2F-FFC246D07A8E}"/>
              </a:ext>
            </a:extLst>
          </p:cNvPr>
          <p:cNvCxnSpPr>
            <a:cxnSpLocks/>
          </p:cNvCxnSpPr>
          <p:nvPr/>
        </p:nvCxnSpPr>
        <p:spPr>
          <a:xfrm>
            <a:off x="6833108" y="4654623"/>
            <a:ext cx="326186" cy="15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A53476-6D9B-4570-9AE4-E6E57319E9D6}"/>
              </a:ext>
            </a:extLst>
          </p:cNvPr>
          <p:cNvCxnSpPr>
            <a:cxnSpLocks/>
          </p:cNvCxnSpPr>
          <p:nvPr/>
        </p:nvCxnSpPr>
        <p:spPr>
          <a:xfrm>
            <a:off x="8396660" y="4537941"/>
            <a:ext cx="226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D3F7C-0D14-4CAE-83A5-5B3D5745DD65}"/>
              </a:ext>
            </a:extLst>
          </p:cNvPr>
          <p:cNvSpPr/>
          <p:nvPr/>
        </p:nvSpPr>
        <p:spPr>
          <a:xfrm rot="16200000">
            <a:off x="8531783" y="4369631"/>
            <a:ext cx="572735" cy="318153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de-AT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3548EE-92E2-4469-91B9-34E3ECB3F96E}"/>
              </a:ext>
            </a:extLst>
          </p:cNvPr>
          <p:cNvCxnSpPr>
            <a:cxnSpLocks/>
          </p:cNvCxnSpPr>
          <p:nvPr/>
        </p:nvCxnSpPr>
        <p:spPr>
          <a:xfrm>
            <a:off x="8999215" y="4561363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95D096-6B73-4D3B-9A20-C77459F78C9B}"/>
              </a:ext>
            </a:extLst>
          </p:cNvPr>
          <p:cNvSpPr/>
          <p:nvPr/>
        </p:nvSpPr>
        <p:spPr>
          <a:xfrm>
            <a:off x="9357780" y="4372278"/>
            <a:ext cx="598306" cy="312859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51A5-FA64-4797-A2F5-C668E46A764F}"/>
              </a:ext>
            </a:extLst>
          </p:cNvPr>
          <p:cNvSpPr/>
          <p:nvPr/>
        </p:nvSpPr>
        <p:spPr>
          <a:xfrm>
            <a:off x="9232218" y="4261636"/>
            <a:ext cx="849430" cy="53414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257B6D-494A-480F-94A4-6E85225B90B8}"/>
              </a:ext>
            </a:extLst>
          </p:cNvPr>
          <p:cNvCxnSpPr>
            <a:cxnSpLocks/>
          </p:cNvCxnSpPr>
          <p:nvPr/>
        </p:nvCxnSpPr>
        <p:spPr>
          <a:xfrm>
            <a:off x="6841140" y="4576407"/>
            <a:ext cx="326186" cy="1564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35E006-5A29-41D1-9F39-46906DCE44F9}"/>
              </a:ext>
            </a:extLst>
          </p:cNvPr>
          <p:cNvCxnSpPr>
            <a:cxnSpLocks/>
          </p:cNvCxnSpPr>
          <p:nvPr/>
        </p:nvCxnSpPr>
        <p:spPr>
          <a:xfrm>
            <a:off x="8999216" y="4499697"/>
            <a:ext cx="216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719FA3F-BE69-4B40-9429-AFA6B845F68B}"/>
              </a:ext>
            </a:extLst>
          </p:cNvPr>
          <p:cNvSpPr/>
          <p:nvPr/>
        </p:nvSpPr>
        <p:spPr>
          <a:xfrm>
            <a:off x="599623" y="6227898"/>
            <a:ext cx="8876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2"/>
              </a:rPr>
              <a:t>https://docs.openshift.com/container-platform/3.6/dev_guide/deployments/advanced_deployment_strategies.html</a:t>
            </a:r>
            <a:r>
              <a:rPr lang="en-US" sz="1400"/>
              <a:t> 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7655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A/B Testing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/>
              <a:t>A/B testing is NOT blue/green deployment</a:t>
            </a:r>
          </a:p>
          <a:p>
            <a:r>
              <a:rPr lang="en-US"/>
              <a:t>A/B testing is a way of testing features in your application for various reasons like usability, popularity, noticeability</a:t>
            </a:r>
          </a:p>
          <a:p>
            <a:r>
              <a:rPr lang="en-US"/>
              <a:t>Usually associated with UI parts of the app</a:t>
            </a:r>
          </a:p>
          <a:p>
            <a:endParaRPr lang="en-US"/>
          </a:p>
          <a:p>
            <a:r>
              <a:rPr lang="en-US" b="1"/>
              <a:t>Distinction to blue/green deployment:</a:t>
            </a:r>
          </a:p>
          <a:p>
            <a:pPr lvl="1"/>
            <a:r>
              <a:rPr lang="en-US"/>
              <a:t>A/B testing is for measuring functionality in the app</a:t>
            </a:r>
          </a:p>
          <a:p>
            <a:pPr lvl="1"/>
            <a:r>
              <a:rPr lang="en-US"/>
              <a:t>Blue/green deployment is for releasing new software safely and rolling back predictably</a:t>
            </a:r>
          </a:p>
          <a:p>
            <a:endParaRPr lang="en-US"/>
          </a:p>
          <a:p>
            <a:r>
              <a:rPr lang="en-US"/>
              <a:t>Technical Implementation</a:t>
            </a:r>
          </a:p>
          <a:p>
            <a:pPr lvl="1"/>
            <a:r>
              <a:rPr lang="en-US"/>
              <a:t>RUM Session Properties, </a:t>
            </a:r>
            <a:r>
              <a:rPr lang="en-US" err="1"/>
              <a:t>e.g</a:t>
            </a:r>
            <a:r>
              <a:rPr lang="en-US"/>
              <a:t>: every User Session knows whether it was exposed to A vs B</a:t>
            </a:r>
          </a:p>
          <a:p>
            <a:endParaRPr lang="de-DE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7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B707-75C2-48AF-B09E-AD1E6F08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Flags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4F1A-982D-4743-B0D4-D2651FB456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Similar to A/B</a:t>
            </a:r>
          </a:p>
          <a:p>
            <a:pPr lvl="1"/>
            <a:r>
              <a:rPr lang="en-US"/>
              <a:t>But will most likely be captured from backend, </a:t>
            </a:r>
            <a:r>
              <a:rPr lang="en-US" err="1"/>
              <a:t>e.g</a:t>
            </a:r>
            <a:r>
              <a:rPr lang="en-US"/>
              <a:t>: through Request Attributes</a:t>
            </a:r>
          </a:p>
          <a:p>
            <a:pPr lvl="1"/>
            <a:r>
              <a:rPr lang="de-AT"/>
              <a:t>C</a:t>
            </a:r>
            <a:r>
              <a:rPr lang="en-US"/>
              <a:t>an be switched on/off from backend</a:t>
            </a:r>
          </a:p>
          <a:p>
            <a:pPr lvl="1"/>
            <a:r>
              <a:rPr lang="de-AT"/>
              <a:t>Implementing feature flags introdocues technical debt that has to be dealt with in future releases</a:t>
            </a:r>
            <a:endParaRPr lang="en-US"/>
          </a:p>
        </p:txBody>
      </p:sp>
      <p:pic>
        <p:nvPicPr>
          <p:cNvPr id="1026" name="Picture 2" descr="ff4j">
            <a:extLst>
              <a:ext uri="{FF2B5EF4-FFF2-40B4-BE49-F238E27FC236}">
                <a16:creationId xmlns:a16="http://schemas.microsoft.com/office/drawing/2014/main" id="{8108D518-AB55-4C9D-9F9E-526C4FAF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17" y="3552825"/>
            <a:ext cx="63341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1444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Breitbild</PresentationFormat>
  <Paragraphs>174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master_master</vt:lpstr>
      <vt:lpstr>Blue/Green &amp; Canary Deployments</vt:lpstr>
      <vt:lpstr>Outline (for X hrs)</vt:lpstr>
      <vt:lpstr>Skills you gain</vt:lpstr>
      <vt:lpstr>Introduction into the Topic</vt:lpstr>
      <vt:lpstr>Blue/Green Deployment I</vt:lpstr>
      <vt:lpstr>Blue/Green Deployment II</vt:lpstr>
      <vt:lpstr>(Lab 1) Blue/Green Deployment on OpenShift (with route management) </vt:lpstr>
      <vt:lpstr>A/B Testing</vt:lpstr>
      <vt:lpstr>Feature Flags</vt:lpstr>
      <vt:lpstr>Canary Releases I</vt:lpstr>
      <vt:lpstr>Canary Releases II</vt:lpstr>
      <vt:lpstr>(Lab 2) Canary Releases on OpenShift using the OpenShift router I</vt:lpstr>
      <vt:lpstr>(Lab 2) Canary Releases on OpenShift using the OpenShift router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6</cp:revision>
  <dcterms:modified xsi:type="dcterms:W3CDTF">2018-10-22T06:17:24Z</dcterms:modified>
</cp:coreProperties>
</file>