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294" r:id="rId3"/>
    <p:sldId id="305" r:id="rId4"/>
    <p:sldId id="306" r:id="rId5"/>
    <p:sldId id="256" r:id="rId6"/>
    <p:sldId id="260" r:id="rId7"/>
    <p:sldId id="257" r:id="rId8"/>
    <p:sldId id="303" r:id="rId9"/>
    <p:sldId id="264" r:id="rId10"/>
    <p:sldId id="295" r:id="rId11"/>
    <p:sldId id="296" r:id="rId12"/>
    <p:sldId id="298" r:id="rId13"/>
    <p:sldId id="304" r:id="rId14"/>
    <p:sldId id="287" r:id="rId15"/>
    <p:sldId id="289" r:id="rId16"/>
    <p:sldId id="286" r:id="rId17"/>
    <p:sldId id="290" r:id="rId18"/>
    <p:sldId id="288" r:id="rId19"/>
    <p:sldId id="284" r:id="rId20"/>
    <p:sldId id="281" r:id="rId21"/>
    <p:sldId id="282" r:id="rId22"/>
    <p:sldId id="283" r:id="rId23"/>
    <p:sldId id="285" r:id="rId24"/>
    <p:sldId id="292" r:id="rId25"/>
    <p:sldId id="302" r:id="rId26"/>
    <p:sldId id="300" r:id="rId27"/>
    <p:sldId id="299" r:id="rId28"/>
    <p:sldId id="30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遗留问题" id="{78F00C4F-CB58-4740-A66A-24D99F42BDE8}">
          <p14:sldIdLst>
            <p14:sldId id="261"/>
          </p14:sldIdLst>
        </p14:section>
        <p14:section name="SNAP具体流程" id="{FB60F1C0-4510-4A09-A95F-6AC17CCE801E}">
          <p14:sldIdLst>
            <p14:sldId id="294"/>
            <p14:sldId id="305"/>
            <p14:sldId id="306"/>
          </p14:sldIdLst>
        </p14:section>
        <p14:section name="file and storage" id="{E4B413AD-74F9-4A5E-A4A2-61B5C618ACBB}">
          <p14:sldIdLst>
            <p14:sldId id="256"/>
            <p14:sldId id="260"/>
          </p14:sldIdLst>
        </p14:section>
        <p14:section name="16进制压缩" id="{227CE7E1-C7A6-495B-897B-0B53CE55F226}">
          <p14:sldIdLst>
            <p14:sldId id="257"/>
          </p14:sldIdLst>
        </p14:section>
        <p14:section name="Hash" id="{6F224CAD-C28A-4A82-8A2E-EC716F6C819E}">
          <p14:sldIdLst>
            <p14:sldId id="303"/>
          </p14:sldIdLst>
        </p14:section>
        <p14:section name="seed-hit" id="{3839D650-46CF-4A5C-B51A-B3F9AC2C4D94}">
          <p14:sldIdLst>
            <p14:sldId id="264"/>
            <p14:sldId id="295"/>
            <p14:sldId id="296"/>
            <p14:sldId id="298"/>
            <p14:sldId id="304"/>
          </p14:sldIdLst>
        </p14:section>
        <p14:section name="Edit Distance" id="{D7E5ED1A-73A6-4521-89E8-5BB59F33528C}">
          <p14:sldIdLst>
            <p14:sldId id="287"/>
            <p14:sldId id="289"/>
            <p14:sldId id="286"/>
            <p14:sldId id="290"/>
            <p14:sldId id="288"/>
            <p14:sldId id="284"/>
            <p14:sldId id="281"/>
            <p14:sldId id="282"/>
            <p14:sldId id="283"/>
            <p14:sldId id="285"/>
            <p14:sldId id="292"/>
            <p14:sldId id="302"/>
            <p14:sldId id="300"/>
          </p14:sldIdLst>
        </p14:section>
        <p14:section name="abandoned" id="{CF42E472-3BFA-4569-920B-8CB1683E6F3C}">
          <p14:sldIdLst>
            <p14:sldId id="299"/>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BA4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5" autoAdjust="0"/>
    <p:restoredTop sz="96018" autoAdjust="0"/>
  </p:normalViewPr>
  <p:slideViewPr>
    <p:cSldViewPr snapToGrid="0">
      <p:cViewPr varScale="1">
        <p:scale>
          <a:sx n="112" d="100"/>
          <a:sy n="112" d="100"/>
        </p:scale>
        <p:origin x="433" y="9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AEBA8-D51B-491E-A273-265B87683927}" type="datetimeFigureOut">
              <a:rPr lang="zh-CN" altLang="en-US" smtClean="0"/>
              <a:t>2019/12/27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36152-667D-4D4A-B19F-43AE3B885F53}" type="slidenum">
              <a:rPr lang="zh-CN" altLang="en-US" smtClean="0"/>
              <a:t>‹#›</a:t>
            </a:fld>
            <a:endParaRPr lang="zh-CN" altLang="en-US"/>
          </a:p>
        </p:txBody>
      </p:sp>
    </p:spTree>
    <p:extLst>
      <p:ext uri="{BB962C8B-B14F-4D97-AF65-F5344CB8AC3E}">
        <p14:creationId xmlns:p14="http://schemas.microsoft.com/office/powerpoint/2010/main" val="369682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FD36152-667D-4D4A-B19F-43AE3B885F53}" type="slidenum">
              <a:rPr lang="zh-CN" altLang="en-US" smtClean="0"/>
              <a:t>25</a:t>
            </a:fld>
            <a:endParaRPr lang="zh-CN" altLang="en-US"/>
          </a:p>
        </p:txBody>
      </p:sp>
    </p:spTree>
    <p:extLst>
      <p:ext uri="{BB962C8B-B14F-4D97-AF65-F5344CB8AC3E}">
        <p14:creationId xmlns:p14="http://schemas.microsoft.com/office/powerpoint/2010/main" val="18907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FD36152-667D-4D4A-B19F-43AE3B885F53}" type="slidenum">
              <a:rPr lang="zh-CN" altLang="en-US" smtClean="0"/>
              <a:t>27</a:t>
            </a:fld>
            <a:endParaRPr lang="zh-CN" altLang="en-US"/>
          </a:p>
        </p:txBody>
      </p:sp>
    </p:spTree>
    <p:extLst>
      <p:ext uri="{BB962C8B-B14F-4D97-AF65-F5344CB8AC3E}">
        <p14:creationId xmlns:p14="http://schemas.microsoft.com/office/powerpoint/2010/main" val="178257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E8984-04D9-45B9-90FF-DAB9606012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530D1C-6E46-4C85-88EB-EB263D70C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CF8827-0888-4B72-A4EE-CE94FE276001}"/>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F3957CF8-C5C6-4BBE-B645-12EF0E62AD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EECC79-6E14-4EE7-970B-65D86FEFB56C}"/>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391491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09FF0-4662-4897-BEC7-2CB78433E2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F0DB33-CC76-4A83-8E2B-91E14D4B67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DDB87E-723E-4C7D-9D3F-BA7D628C7746}"/>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EE8956DA-A40C-4DCA-81C3-9048D5FB48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1CCAB-2875-4F0E-9B2A-D4A2DC8FC43E}"/>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230117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A26600-A047-4EA9-9E12-E1DF509EB5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D189D9-D024-4057-A0C0-F990F11926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B6BFC6-26AE-4DBF-A890-2CB4740345E4}"/>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8C79109C-257D-4D23-A49F-7F71F14723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347928-72D2-4994-B69B-B0C3F3D114B8}"/>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126566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B665D-70FF-43FC-A4BD-D56FDE5F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EEF2A8-D011-4207-BF2B-62DBB65A15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B7E602-5F13-4593-9266-8C50120A767C}"/>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1514BC1C-3F5A-4628-9495-36BFDB6E44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47EB89-4093-4B67-BD69-CF26027886A8}"/>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111666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892A-5591-4709-9A75-EEC948968FB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633246-9981-4FB2-88F6-A572C0C5C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1C988B-A738-4284-AAB0-CAF325CDA451}"/>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BBF3D02F-4DD1-483B-8123-7B9710E9E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98EB2-17D6-4F24-80B1-48C70440E9CF}"/>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55418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5852A-19F6-4870-AD8D-8E9642F30C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14E0E6-D450-49B7-AC86-1A0FA76588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AC7A8F-849E-42C2-8099-568D344964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392782-01CB-4DE7-808E-C54AC18F8393}"/>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6" name="页脚占位符 5">
            <a:extLst>
              <a:ext uri="{FF2B5EF4-FFF2-40B4-BE49-F238E27FC236}">
                <a16:creationId xmlns:a16="http://schemas.microsoft.com/office/drawing/2014/main" id="{B0F14C98-DDCA-40E4-BDD5-F286E95182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E81569-579C-4879-A5FD-7C4AF8CB4FDB}"/>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63024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E90CD-B47A-40BB-B254-8F56174548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0DFB8B-A1B2-4F77-BFC9-40454732D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F48BDC-2267-4F71-8654-9C83C1C23F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BEE58B-1D70-4782-BD57-BAF22EF9D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DD9F56-1025-4F35-B37C-6C0E7405AF5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36918D-1C5B-477A-8B6A-DE17F1B50B84}"/>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8" name="页脚占位符 7">
            <a:extLst>
              <a:ext uri="{FF2B5EF4-FFF2-40B4-BE49-F238E27FC236}">
                <a16:creationId xmlns:a16="http://schemas.microsoft.com/office/drawing/2014/main" id="{8CADC492-9976-4FD7-BB89-104610E6BA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BAA699-865D-46FE-B989-75EFCBEB0E1A}"/>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348439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38236-B1A7-4583-AB5A-7A87AB459D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363BFB-7630-42B9-870D-1BA91C2088AA}"/>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4" name="页脚占位符 3">
            <a:extLst>
              <a:ext uri="{FF2B5EF4-FFF2-40B4-BE49-F238E27FC236}">
                <a16:creationId xmlns:a16="http://schemas.microsoft.com/office/drawing/2014/main" id="{C908D0C3-A9C5-4387-89B7-4161F439D6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EDC1A6-1D52-4811-B519-7ADC3D205273}"/>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254469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4958B3-D6AF-4A4C-AD55-A485138E53CA}"/>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3" name="页脚占位符 2">
            <a:extLst>
              <a:ext uri="{FF2B5EF4-FFF2-40B4-BE49-F238E27FC236}">
                <a16:creationId xmlns:a16="http://schemas.microsoft.com/office/drawing/2014/main" id="{E9028614-A034-4A9B-916A-A3EA8BE629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DF1105-9209-4C27-9E36-29ECDCBB0BF6}"/>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93866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EE0FA-B735-4906-8979-94E45E1C80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71F3D1-A06F-4FA5-90BC-737461AFA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A75E04-DA8F-4A0D-98D0-4422EC299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E69871-5BB8-4951-96CD-B184D3195706}"/>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6" name="页脚占位符 5">
            <a:extLst>
              <a:ext uri="{FF2B5EF4-FFF2-40B4-BE49-F238E27FC236}">
                <a16:creationId xmlns:a16="http://schemas.microsoft.com/office/drawing/2014/main" id="{C2F728C5-9FBE-4AC3-ABA2-ABE26BEDA1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0A727-E21F-4E2B-BE07-68B3B9E73F3F}"/>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58843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53254-2AF0-4A16-8A2A-727EBCB843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4B38AE-5AB2-419F-B1A1-DE9D01997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42897F-3819-4DBB-8F9F-BA00B7FB0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0CC6B4-DD12-478B-95F7-ED9F29013D75}"/>
              </a:ext>
            </a:extLst>
          </p:cNvPr>
          <p:cNvSpPr>
            <a:spLocks noGrp="1"/>
          </p:cNvSpPr>
          <p:nvPr>
            <p:ph type="dt" sz="half" idx="10"/>
          </p:nvPr>
        </p:nvSpPr>
        <p:spPr/>
        <p:txBody>
          <a:bodyPr/>
          <a:lstStyle/>
          <a:p>
            <a:fld id="{3B118805-6B12-425D-BD93-DA7E0A122C4A}" type="datetimeFigureOut">
              <a:rPr lang="zh-CN" altLang="en-US" smtClean="0"/>
              <a:t>2019/12/27</a:t>
            </a:fld>
            <a:endParaRPr lang="zh-CN" altLang="en-US"/>
          </a:p>
        </p:txBody>
      </p:sp>
      <p:sp>
        <p:nvSpPr>
          <p:cNvPr id="6" name="页脚占位符 5">
            <a:extLst>
              <a:ext uri="{FF2B5EF4-FFF2-40B4-BE49-F238E27FC236}">
                <a16:creationId xmlns:a16="http://schemas.microsoft.com/office/drawing/2014/main" id="{95052EC3-AECA-47B7-9E57-3C1631A83D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E7435F-EFFF-45FD-B0A4-88B5B7AF7DC8}"/>
              </a:ext>
            </a:extLst>
          </p:cNvPr>
          <p:cNvSpPr>
            <a:spLocks noGrp="1"/>
          </p:cNvSpPr>
          <p:nvPr>
            <p:ph type="sldNum" sz="quarter" idx="12"/>
          </p:nvPr>
        </p:nvSpPr>
        <p:spPr/>
        <p:txBody>
          <a:body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271040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E5BF9D-711F-4262-B17A-F326E31C5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211CFA-1E8D-4DF9-86E3-127F24C2B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D2AD2E-1B86-42FE-9F4C-E3FD0EE7A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18805-6B12-425D-BD93-DA7E0A122C4A}" type="datetimeFigureOut">
              <a:rPr lang="zh-CN" altLang="en-US" smtClean="0"/>
              <a:t>2019/12/27</a:t>
            </a:fld>
            <a:endParaRPr lang="zh-CN" altLang="en-US"/>
          </a:p>
        </p:txBody>
      </p:sp>
      <p:sp>
        <p:nvSpPr>
          <p:cNvPr id="5" name="页脚占位符 4">
            <a:extLst>
              <a:ext uri="{FF2B5EF4-FFF2-40B4-BE49-F238E27FC236}">
                <a16:creationId xmlns:a16="http://schemas.microsoft.com/office/drawing/2014/main" id="{086581C9-5F55-454A-80D8-CF4CBA8DB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38133D-AE00-4B7A-9FE6-E805E463B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78BA0-C0AD-4A3B-9738-462583C1DC6E}" type="slidenum">
              <a:rPr lang="zh-CN" altLang="en-US" smtClean="0"/>
              <a:t>‹#›</a:t>
            </a:fld>
            <a:endParaRPr lang="zh-CN" altLang="en-US"/>
          </a:p>
        </p:txBody>
      </p:sp>
    </p:spTree>
    <p:extLst>
      <p:ext uri="{BB962C8B-B14F-4D97-AF65-F5344CB8AC3E}">
        <p14:creationId xmlns:p14="http://schemas.microsoft.com/office/powerpoint/2010/main" val="308934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5A497C-301C-48C1-A7FB-587CC5A80075}"/>
              </a:ext>
            </a:extLst>
          </p:cNvPr>
          <p:cNvSpPr txBox="1"/>
          <p:nvPr/>
        </p:nvSpPr>
        <p:spPr>
          <a:xfrm>
            <a:off x="396815" y="327804"/>
            <a:ext cx="11024559" cy="1200329"/>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zh-CN" altLang="en-US"/>
              <a:t>遗留问题：</a:t>
            </a:r>
            <a:endParaRPr lang="en-US" altLang="zh-CN"/>
          </a:p>
          <a:p>
            <a:r>
              <a:rPr lang="en-US" altLang="zh-CN"/>
              <a:t>1. hash table</a:t>
            </a:r>
            <a:r>
              <a:rPr lang="zh-CN" altLang="en-US"/>
              <a:t>的性能问题</a:t>
            </a:r>
            <a:endParaRPr lang="en-US" altLang="zh-CN"/>
          </a:p>
          <a:p>
            <a:r>
              <a:rPr lang="en-US" altLang="zh-CN"/>
              <a:t>	</a:t>
            </a:r>
            <a:r>
              <a:rPr lang="zh-CN" altLang="en-US"/>
              <a:t>虽然说已经把哈希表的</a:t>
            </a:r>
            <a:r>
              <a:rPr lang="en-US" altLang="zh-CN"/>
              <a:t>average bucket length</a:t>
            </a:r>
            <a:r>
              <a:rPr lang="zh-CN" altLang="en-US"/>
              <a:t>降到了</a:t>
            </a:r>
            <a:r>
              <a:rPr lang="en-US" altLang="zh-CN"/>
              <a:t>1~2</a:t>
            </a:r>
            <a:r>
              <a:rPr lang="zh-CN" altLang="en-US"/>
              <a:t>之间，而且</a:t>
            </a:r>
            <a:r>
              <a:rPr lang="en-US" altLang="zh-CN"/>
              <a:t>bucket usage ratio</a:t>
            </a:r>
            <a:r>
              <a:rPr lang="zh-CN" altLang="en-US"/>
              <a:t>也已经达到了</a:t>
            </a:r>
            <a:r>
              <a:rPr lang="en-US" altLang="zh-CN"/>
              <a:t>60%</a:t>
            </a:r>
            <a:r>
              <a:rPr lang="zh-CN" altLang="en-US"/>
              <a:t>，但是哈希表的性能方面还是不是很好，因为空的</a:t>
            </a:r>
            <a:r>
              <a:rPr lang="en-US" altLang="zh-CN"/>
              <a:t>hash bucket</a:t>
            </a:r>
            <a:r>
              <a:rPr lang="zh-CN" altLang="en-US"/>
              <a:t>仍然太多。不过，考虑到哈希表的查找只是一个</a:t>
            </a:r>
            <a:r>
              <a:rPr lang="en-US" altLang="zh-CN"/>
              <a:t>O(1)</a:t>
            </a:r>
            <a:r>
              <a:rPr lang="zh-CN" altLang="en-US"/>
              <a:t>的操作，所以这方面的问题或许可以暂时不做处理。</a:t>
            </a:r>
            <a:endParaRPr lang="en-US" altLang="zh-CN"/>
          </a:p>
          <a:p>
            <a:r>
              <a:rPr lang="en-US" altLang="zh-CN"/>
              <a:t>2. </a:t>
            </a:r>
            <a:r>
              <a:rPr lang="zh-CN" altLang="en-US"/>
              <a:t>对</a:t>
            </a:r>
            <a:r>
              <a:rPr lang="en-US" altLang="zh-CN"/>
              <a:t>read</a:t>
            </a:r>
            <a:r>
              <a:rPr lang="zh-CN" altLang="en-US"/>
              <a:t>所有</a:t>
            </a:r>
            <a:r>
              <a:rPr lang="en-US" altLang="zh-CN"/>
              <a:t>seed</a:t>
            </a:r>
            <a:r>
              <a:rPr lang="zh-CN" altLang="en-US"/>
              <a:t>的处理问题</a:t>
            </a:r>
            <a:endParaRPr lang="en-US" altLang="zh-CN"/>
          </a:p>
          <a:p>
            <a:r>
              <a:rPr lang="en-US" altLang="zh-CN"/>
              <a:t>	</a:t>
            </a:r>
            <a:r>
              <a:rPr lang="zh-CN" altLang="en-US"/>
              <a:t>为什么</a:t>
            </a:r>
            <a:r>
              <a:rPr lang="en-US" altLang="zh-CN" err="1"/>
              <a:t>seedHitting</a:t>
            </a:r>
            <a:r>
              <a:rPr lang="zh-CN" altLang="en-US"/>
              <a:t>最多的地方就可以直接作为</a:t>
            </a:r>
            <a:r>
              <a:rPr lang="en-US" altLang="zh-CN"/>
              <a:t>hit</a:t>
            </a:r>
            <a:r>
              <a:rPr lang="zh-CN" altLang="en-US"/>
              <a:t>进行</a:t>
            </a:r>
            <a:r>
              <a:rPr lang="en-US" altLang="zh-CN"/>
              <a:t>extension</a:t>
            </a:r>
            <a:r>
              <a:rPr lang="zh-CN" altLang="en-US"/>
              <a:t>，而直接抛弃其它的</a:t>
            </a:r>
            <a:r>
              <a:rPr lang="en-US" altLang="zh-CN"/>
              <a:t>hit</a:t>
            </a:r>
            <a:r>
              <a:rPr lang="zh-CN" altLang="en-US"/>
              <a:t>？（参见</a:t>
            </a:r>
            <a:r>
              <a:rPr lang="en-US" altLang="zh-CN"/>
              <a:t>seed-hit</a:t>
            </a:r>
            <a:r>
              <a:rPr lang="zh-CN" altLang="en-US"/>
              <a:t>节）</a:t>
            </a:r>
            <a:endParaRPr lang="en-US" altLang="zh-CN"/>
          </a:p>
        </p:txBody>
      </p:sp>
    </p:spTree>
    <p:extLst>
      <p:ext uri="{BB962C8B-B14F-4D97-AF65-F5344CB8AC3E}">
        <p14:creationId xmlns:p14="http://schemas.microsoft.com/office/powerpoint/2010/main" val="86421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4778BD-5F4F-4DC2-A28F-280A4D3B9585}"/>
              </a:ext>
            </a:extLst>
          </p:cNvPr>
          <p:cNvPicPr>
            <a:picLocks noChangeAspect="1"/>
          </p:cNvPicPr>
          <p:nvPr/>
        </p:nvPicPr>
        <p:blipFill>
          <a:blip r:embed="rId2"/>
          <a:stretch>
            <a:fillRect/>
          </a:stretch>
        </p:blipFill>
        <p:spPr>
          <a:xfrm>
            <a:off x="983958" y="0"/>
            <a:ext cx="3948799" cy="6858000"/>
          </a:xfrm>
          <a:prstGeom prst="rect">
            <a:avLst/>
          </a:prstGeom>
        </p:spPr>
      </p:pic>
      <p:cxnSp>
        <p:nvCxnSpPr>
          <p:cNvPr id="5" name="直接连接符 4">
            <a:extLst>
              <a:ext uri="{FF2B5EF4-FFF2-40B4-BE49-F238E27FC236}">
                <a16:creationId xmlns:a16="http://schemas.microsoft.com/office/drawing/2014/main" id="{DEF8FA76-FE06-481F-9ED0-83296D7068D5}"/>
              </a:ext>
            </a:extLst>
          </p:cNvPr>
          <p:cNvCxnSpPr>
            <a:cxnSpLocks/>
            <a:stCxn id="20" idx="3"/>
          </p:cNvCxnSpPr>
          <p:nvPr/>
        </p:nvCxnSpPr>
        <p:spPr>
          <a:xfrm>
            <a:off x="5372301" y="760458"/>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9B09EAE7-8A0C-4F1A-8C40-CA519303616A}"/>
              </a:ext>
            </a:extLst>
          </p:cNvPr>
          <p:cNvCxnSpPr>
            <a:cxnSpLocks/>
          </p:cNvCxnSpPr>
          <p:nvPr/>
        </p:nvCxnSpPr>
        <p:spPr>
          <a:xfrm>
            <a:off x="7928976" y="2089427"/>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直接连接符 11">
            <a:extLst>
              <a:ext uri="{FF2B5EF4-FFF2-40B4-BE49-F238E27FC236}">
                <a16:creationId xmlns:a16="http://schemas.microsoft.com/office/drawing/2014/main" id="{C7312343-1511-449C-81FC-791506C397E1}"/>
              </a:ext>
            </a:extLst>
          </p:cNvPr>
          <p:cNvCxnSpPr/>
          <p:nvPr/>
        </p:nvCxnSpPr>
        <p:spPr>
          <a:xfrm>
            <a:off x="7451546" y="208942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D8D24D05-DEA6-4430-A812-4C2EBA38CAD7}"/>
              </a:ext>
            </a:extLst>
          </p:cNvPr>
          <p:cNvCxnSpPr/>
          <p:nvPr/>
        </p:nvCxnSpPr>
        <p:spPr>
          <a:xfrm>
            <a:off x="8632983" y="208942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AF098BDD-70E1-4F78-842D-62275363FB65}"/>
              </a:ext>
            </a:extLst>
          </p:cNvPr>
          <p:cNvCxnSpPr/>
          <p:nvPr/>
        </p:nvCxnSpPr>
        <p:spPr>
          <a:xfrm flipV="1">
            <a:off x="7928976" y="76233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1D884B3-C99F-434D-9E1D-2B514C384FBA}"/>
              </a:ext>
            </a:extLst>
          </p:cNvPr>
          <p:cNvCxnSpPr/>
          <p:nvPr/>
        </p:nvCxnSpPr>
        <p:spPr>
          <a:xfrm flipV="1">
            <a:off x="8632983" y="76233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CF64167-3124-4986-839C-A53CDFDA2BB7}"/>
              </a:ext>
            </a:extLst>
          </p:cNvPr>
          <p:cNvSpPr txBox="1"/>
          <p:nvPr/>
        </p:nvSpPr>
        <p:spPr>
          <a:xfrm>
            <a:off x="8010638" y="485334"/>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19" name="文本框 18">
            <a:extLst>
              <a:ext uri="{FF2B5EF4-FFF2-40B4-BE49-F238E27FC236}">
                <a16:creationId xmlns:a16="http://schemas.microsoft.com/office/drawing/2014/main" id="{E5725B2B-82E0-4DF3-B0F1-4C82FE3FC8CA}"/>
              </a:ext>
            </a:extLst>
          </p:cNvPr>
          <p:cNvSpPr txBox="1"/>
          <p:nvPr/>
        </p:nvSpPr>
        <p:spPr>
          <a:xfrm>
            <a:off x="6908131" y="1950927"/>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20" name="文本框 19">
            <a:extLst>
              <a:ext uri="{FF2B5EF4-FFF2-40B4-BE49-F238E27FC236}">
                <a16:creationId xmlns:a16="http://schemas.microsoft.com/office/drawing/2014/main" id="{1607A494-A354-4143-9BBA-D1764FF83611}"/>
              </a:ext>
            </a:extLst>
          </p:cNvPr>
          <p:cNvSpPr txBox="1"/>
          <p:nvPr/>
        </p:nvSpPr>
        <p:spPr>
          <a:xfrm>
            <a:off x="4932757" y="621958"/>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21" name="直接连接符 20">
            <a:extLst>
              <a:ext uri="{FF2B5EF4-FFF2-40B4-BE49-F238E27FC236}">
                <a16:creationId xmlns:a16="http://schemas.microsoft.com/office/drawing/2014/main" id="{19BC2D3C-6296-4CDE-A919-A00CD8E4A913}"/>
              </a:ext>
            </a:extLst>
          </p:cNvPr>
          <p:cNvCxnSpPr>
            <a:cxnSpLocks/>
          </p:cNvCxnSpPr>
          <p:nvPr/>
        </p:nvCxnSpPr>
        <p:spPr>
          <a:xfrm flipH="1" flipV="1">
            <a:off x="6035438" y="760457"/>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23445C3-7295-4897-8159-146277C01E7D}"/>
              </a:ext>
            </a:extLst>
          </p:cNvPr>
          <p:cNvCxnSpPr/>
          <p:nvPr/>
        </p:nvCxnSpPr>
        <p:spPr>
          <a:xfrm flipV="1">
            <a:off x="9110413" y="76233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23" name="双括号 22">
            <a:extLst>
              <a:ext uri="{FF2B5EF4-FFF2-40B4-BE49-F238E27FC236}">
                <a16:creationId xmlns:a16="http://schemas.microsoft.com/office/drawing/2014/main" id="{C6BFA1F6-32DB-4EDD-AF2B-324188E05C4E}"/>
              </a:ext>
            </a:extLst>
          </p:cNvPr>
          <p:cNvSpPr/>
          <p:nvPr/>
        </p:nvSpPr>
        <p:spPr>
          <a:xfrm>
            <a:off x="7317766" y="623869"/>
            <a:ext cx="1930667" cy="276926"/>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308C3757-D5D4-48DD-868F-564262C199EC}"/>
              </a:ext>
            </a:extLst>
          </p:cNvPr>
          <p:cNvSpPr/>
          <p:nvPr/>
        </p:nvSpPr>
        <p:spPr>
          <a:xfrm rot="16200000">
            <a:off x="7333838" y="51506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2725056-C35C-4CC8-8EA5-1798CE9742F2}"/>
              </a:ext>
            </a:extLst>
          </p:cNvPr>
          <p:cNvSpPr txBox="1"/>
          <p:nvPr/>
        </p:nvSpPr>
        <p:spPr>
          <a:xfrm>
            <a:off x="7096829" y="131799"/>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sp>
        <p:nvSpPr>
          <p:cNvPr id="26" name="右大括号 25">
            <a:extLst>
              <a:ext uri="{FF2B5EF4-FFF2-40B4-BE49-F238E27FC236}">
                <a16:creationId xmlns:a16="http://schemas.microsoft.com/office/drawing/2014/main" id="{ADF3E4AD-4CF1-422B-AD94-D06717FC1902}"/>
              </a:ext>
            </a:extLst>
          </p:cNvPr>
          <p:cNvSpPr/>
          <p:nvPr/>
        </p:nvSpPr>
        <p:spPr>
          <a:xfrm rot="16200000">
            <a:off x="9115890" y="51506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7388F42-AD9F-47AC-B96E-F03894F5E3B4}"/>
              </a:ext>
            </a:extLst>
          </p:cNvPr>
          <p:cNvSpPr txBox="1"/>
          <p:nvPr/>
        </p:nvSpPr>
        <p:spPr>
          <a:xfrm>
            <a:off x="8878881" y="131799"/>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cxnSp>
        <p:nvCxnSpPr>
          <p:cNvPr id="29" name="直接连接符 28">
            <a:extLst>
              <a:ext uri="{FF2B5EF4-FFF2-40B4-BE49-F238E27FC236}">
                <a16:creationId xmlns:a16="http://schemas.microsoft.com/office/drawing/2014/main" id="{186D175D-0733-434D-964E-4664B78ADBB1}"/>
              </a:ext>
            </a:extLst>
          </p:cNvPr>
          <p:cNvCxnSpPr/>
          <p:nvPr/>
        </p:nvCxnSpPr>
        <p:spPr>
          <a:xfrm flipV="1">
            <a:off x="7928976" y="76233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AFB8721-0930-4711-A9AF-AAA3CB82076E}"/>
              </a:ext>
            </a:extLst>
          </p:cNvPr>
          <p:cNvCxnSpPr>
            <a:cxnSpLocks/>
          </p:cNvCxnSpPr>
          <p:nvPr/>
        </p:nvCxnSpPr>
        <p:spPr>
          <a:xfrm flipH="1" flipV="1">
            <a:off x="6745164" y="760456"/>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F75F7DF-2DA5-4AC7-91A0-DE8E0A1DF901}"/>
              </a:ext>
            </a:extLst>
          </p:cNvPr>
          <p:cNvSpPr txBox="1"/>
          <p:nvPr/>
        </p:nvSpPr>
        <p:spPr>
          <a:xfrm>
            <a:off x="6128050" y="509109"/>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hit2</a:t>
            </a:r>
            <a:endParaRPr lang="zh-CN" altLang="en-US" sz="1200">
              <a:latin typeface="Consolas" panose="020B0609020204030204" pitchFamily="49" charset="0"/>
              <a:ea typeface="微软雅黑" panose="020B0503020204020204" pitchFamily="34" charset="-122"/>
            </a:endParaRPr>
          </a:p>
        </p:txBody>
      </p:sp>
      <p:sp>
        <p:nvSpPr>
          <p:cNvPr id="36" name="文本框 35">
            <a:extLst>
              <a:ext uri="{FF2B5EF4-FFF2-40B4-BE49-F238E27FC236}">
                <a16:creationId xmlns:a16="http://schemas.microsoft.com/office/drawing/2014/main" id="{E2DACB12-8003-46FC-B6F0-AC595F6FDA78}"/>
              </a:ext>
            </a:extLst>
          </p:cNvPr>
          <p:cNvSpPr txBox="1"/>
          <p:nvPr/>
        </p:nvSpPr>
        <p:spPr>
          <a:xfrm>
            <a:off x="7930910" y="2063775"/>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37" name="直接连接符 36">
            <a:extLst>
              <a:ext uri="{FF2B5EF4-FFF2-40B4-BE49-F238E27FC236}">
                <a16:creationId xmlns:a16="http://schemas.microsoft.com/office/drawing/2014/main" id="{A1AC4D5B-A34E-43F0-A51B-CC0002B600FB}"/>
              </a:ext>
            </a:extLst>
          </p:cNvPr>
          <p:cNvCxnSpPr/>
          <p:nvPr/>
        </p:nvCxnSpPr>
        <p:spPr>
          <a:xfrm flipV="1">
            <a:off x="7459905" y="760456"/>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7BA7AAA-3B86-40E9-80C8-63B1917FB65E}"/>
              </a:ext>
            </a:extLst>
          </p:cNvPr>
          <p:cNvSpPr txBox="1"/>
          <p:nvPr/>
        </p:nvSpPr>
        <p:spPr>
          <a:xfrm>
            <a:off x="5790356" y="354529"/>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location2(l2+1)</a:t>
            </a:r>
            <a:endParaRPr lang="zh-CN" altLang="en-US" sz="1050">
              <a:latin typeface="Consolas" panose="020B0609020204030204" pitchFamily="49" charset="0"/>
              <a:ea typeface="微软雅黑" panose="020B0503020204020204" pitchFamily="34" charset="-122"/>
            </a:endParaRPr>
          </a:p>
        </p:txBody>
      </p:sp>
      <p:sp>
        <p:nvSpPr>
          <p:cNvPr id="39" name="文本框 38">
            <a:extLst>
              <a:ext uri="{FF2B5EF4-FFF2-40B4-BE49-F238E27FC236}">
                <a16:creationId xmlns:a16="http://schemas.microsoft.com/office/drawing/2014/main" id="{BEE675AF-6B55-49E2-9BA9-3E9D04F9A05E}"/>
              </a:ext>
            </a:extLst>
          </p:cNvPr>
          <p:cNvSpPr txBox="1"/>
          <p:nvPr/>
        </p:nvSpPr>
        <p:spPr>
          <a:xfrm>
            <a:off x="7657906" y="348918"/>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location1(l1+1)</a:t>
            </a:r>
            <a:endParaRPr lang="zh-CN" altLang="en-US" sz="1050">
              <a:latin typeface="Consolas" panose="020B0609020204030204" pitchFamily="49" charset="0"/>
              <a:ea typeface="微软雅黑" panose="020B0503020204020204" pitchFamily="34" charset="-122"/>
            </a:endParaRPr>
          </a:p>
        </p:txBody>
      </p:sp>
      <p:cxnSp>
        <p:nvCxnSpPr>
          <p:cNvPr id="28" name="直接连接符 27">
            <a:extLst>
              <a:ext uri="{FF2B5EF4-FFF2-40B4-BE49-F238E27FC236}">
                <a16:creationId xmlns:a16="http://schemas.microsoft.com/office/drawing/2014/main" id="{FA1DEBF0-18ED-4DD9-97EF-C011DE067EBF}"/>
              </a:ext>
            </a:extLst>
          </p:cNvPr>
          <p:cNvCxnSpPr>
            <a:cxnSpLocks/>
            <a:stCxn id="43" idx="3"/>
          </p:cNvCxnSpPr>
          <p:nvPr/>
        </p:nvCxnSpPr>
        <p:spPr>
          <a:xfrm>
            <a:off x="5372301" y="4131678"/>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a:extLst>
              <a:ext uri="{FF2B5EF4-FFF2-40B4-BE49-F238E27FC236}">
                <a16:creationId xmlns:a16="http://schemas.microsoft.com/office/drawing/2014/main" id="{E2DE5E0D-F086-4165-8DC2-8A2DAED0DFB5}"/>
              </a:ext>
            </a:extLst>
          </p:cNvPr>
          <p:cNvCxnSpPr>
            <a:cxnSpLocks/>
          </p:cNvCxnSpPr>
          <p:nvPr/>
        </p:nvCxnSpPr>
        <p:spPr>
          <a:xfrm>
            <a:off x="7928976" y="5460647"/>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直接连接符 30">
            <a:extLst>
              <a:ext uri="{FF2B5EF4-FFF2-40B4-BE49-F238E27FC236}">
                <a16:creationId xmlns:a16="http://schemas.microsoft.com/office/drawing/2014/main" id="{4CDC244C-26D8-478C-A500-4EFFF23631B4}"/>
              </a:ext>
            </a:extLst>
          </p:cNvPr>
          <p:cNvCxnSpPr/>
          <p:nvPr/>
        </p:nvCxnSpPr>
        <p:spPr>
          <a:xfrm>
            <a:off x="7451546" y="546064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6A80CBBF-310D-400D-8787-4AD1AFFBA574}"/>
              </a:ext>
            </a:extLst>
          </p:cNvPr>
          <p:cNvCxnSpPr/>
          <p:nvPr/>
        </p:nvCxnSpPr>
        <p:spPr>
          <a:xfrm>
            <a:off x="8632983" y="546064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A1B70A72-58C9-4BB4-9319-AE04E42A5F28}"/>
              </a:ext>
            </a:extLst>
          </p:cNvPr>
          <p:cNvCxnSpPr/>
          <p:nvPr/>
        </p:nvCxnSpPr>
        <p:spPr>
          <a:xfrm flipV="1">
            <a:off x="7928976" y="413355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1C1D443-C16C-42A3-A92A-E98904F17B4D}"/>
              </a:ext>
            </a:extLst>
          </p:cNvPr>
          <p:cNvCxnSpPr/>
          <p:nvPr/>
        </p:nvCxnSpPr>
        <p:spPr>
          <a:xfrm flipV="1">
            <a:off x="8632983" y="413355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86831DA-80A0-4296-855A-2866541C6560}"/>
              </a:ext>
            </a:extLst>
          </p:cNvPr>
          <p:cNvSpPr txBox="1"/>
          <p:nvPr/>
        </p:nvSpPr>
        <p:spPr>
          <a:xfrm>
            <a:off x="8010638" y="3856554"/>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42" name="文本框 41">
            <a:extLst>
              <a:ext uri="{FF2B5EF4-FFF2-40B4-BE49-F238E27FC236}">
                <a16:creationId xmlns:a16="http://schemas.microsoft.com/office/drawing/2014/main" id="{EA90B1C9-05CA-4AA8-A731-494DA35B9311}"/>
              </a:ext>
            </a:extLst>
          </p:cNvPr>
          <p:cNvSpPr txBox="1"/>
          <p:nvPr/>
        </p:nvSpPr>
        <p:spPr>
          <a:xfrm>
            <a:off x="6908131" y="5322147"/>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43" name="文本框 42">
            <a:extLst>
              <a:ext uri="{FF2B5EF4-FFF2-40B4-BE49-F238E27FC236}">
                <a16:creationId xmlns:a16="http://schemas.microsoft.com/office/drawing/2014/main" id="{95E1535B-1B23-45B4-B483-CA63DD97177E}"/>
              </a:ext>
            </a:extLst>
          </p:cNvPr>
          <p:cNvSpPr txBox="1"/>
          <p:nvPr/>
        </p:nvSpPr>
        <p:spPr>
          <a:xfrm>
            <a:off x="4932757" y="3993178"/>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44" name="直接连接符 43">
            <a:extLst>
              <a:ext uri="{FF2B5EF4-FFF2-40B4-BE49-F238E27FC236}">
                <a16:creationId xmlns:a16="http://schemas.microsoft.com/office/drawing/2014/main" id="{1E8A3C38-96A9-46D2-8810-94FB2D74A211}"/>
              </a:ext>
            </a:extLst>
          </p:cNvPr>
          <p:cNvCxnSpPr>
            <a:cxnSpLocks/>
          </p:cNvCxnSpPr>
          <p:nvPr/>
        </p:nvCxnSpPr>
        <p:spPr>
          <a:xfrm flipH="1" flipV="1">
            <a:off x="6035438" y="4131677"/>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1F82237-EAD2-4A37-93D2-3392BA505216}"/>
              </a:ext>
            </a:extLst>
          </p:cNvPr>
          <p:cNvCxnSpPr/>
          <p:nvPr/>
        </p:nvCxnSpPr>
        <p:spPr>
          <a:xfrm flipV="1">
            <a:off x="9110413" y="413355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6" name="双括号 45">
            <a:extLst>
              <a:ext uri="{FF2B5EF4-FFF2-40B4-BE49-F238E27FC236}">
                <a16:creationId xmlns:a16="http://schemas.microsoft.com/office/drawing/2014/main" id="{420A1575-EC85-47EE-B5A9-EC131D742DFD}"/>
              </a:ext>
            </a:extLst>
          </p:cNvPr>
          <p:cNvSpPr/>
          <p:nvPr/>
        </p:nvSpPr>
        <p:spPr>
          <a:xfrm>
            <a:off x="7317766" y="3995089"/>
            <a:ext cx="1930667" cy="276926"/>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47" name="右大括号 46">
            <a:extLst>
              <a:ext uri="{FF2B5EF4-FFF2-40B4-BE49-F238E27FC236}">
                <a16:creationId xmlns:a16="http://schemas.microsoft.com/office/drawing/2014/main" id="{5CA4EC63-DB6B-4DC8-B87F-DABFC78ACC44}"/>
              </a:ext>
            </a:extLst>
          </p:cNvPr>
          <p:cNvSpPr/>
          <p:nvPr/>
        </p:nvSpPr>
        <p:spPr>
          <a:xfrm rot="16200000">
            <a:off x="7333838" y="388628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800DDE7F-EEDD-4204-89EC-572EABAB68DB}"/>
              </a:ext>
            </a:extLst>
          </p:cNvPr>
          <p:cNvSpPr txBox="1"/>
          <p:nvPr/>
        </p:nvSpPr>
        <p:spPr>
          <a:xfrm>
            <a:off x="7127418" y="3610154"/>
            <a:ext cx="529311" cy="230832"/>
          </a:xfrm>
          <a:prstGeom prst="rect">
            <a:avLst/>
          </a:prstGeom>
          <a:noFill/>
        </p:spPr>
        <p:txBody>
          <a:bodyPr wrap="none" rtlCol="0">
            <a:spAutoFit/>
          </a:bodyPr>
          <a:lstStyle/>
          <a:p>
            <a:pPr algn="ctr"/>
            <a:r>
              <a:rPr lang="en-US" altLang="zh-CN" sz="900"/>
              <a:t>EDmax</a:t>
            </a:r>
            <a:endParaRPr lang="zh-CN" altLang="en-US" sz="900"/>
          </a:p>
        </p:txBody>
      </p:sp>
      <p:sp>
        <p:nvSpPr>
          <p:cNvPr id="49" name="右大括号 48">
            <a:extLst>
              <a:ext uri="{FF2B5EF4-FFF2-40B4-BE49-F238E27FC236}">
                <a16:creationId xmlns:a16="http://schemas.microsoft.com/office/drawing/2014/main" id="{69CC0B8A-C5C2-44E9-8C5E-4332EAFC8D3B}"/>
              </a:ext>
            </a:extLst>
          </p:cNvPr>
          <p:cNvSpPr/>
          <p:nvPr/>
        </p:nvSpPr>
        <p:spPr>
          <a:xfrm rot="16200000">
            <a:off x="9115890" y="388628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63AB83E1-D9B4-441C-BABA-B982BA1114F7}"/>
              </a:ext>
            </a:extLst>
          </p:cNvPr>
          <p:cNvCxnSpPr/>
          <p:nvPr/>
        </p:nvCxnSpPr>
        <p:spPr>
          <a:xfrm flipV="1">
            <a:off x="7928976" y="413355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A30DF59-F7BE-4476-858E-19A02BDE5279}"/>
              </a:ext>
            </a:extLst>
          </p:cNvPr>
          <p:cNvCxnSpPr>
            <a:cxnSpLocks/>
          </p:cNvCxnSpPr>
          <p:nvPr/>
        </p:nvCxnSpPr>
        <p:spPr>
          <a:xfrm flipH="1" flipV="1">
            <a:off x="6745164" y="4131676"/>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9540701-ADC7-4E29-863D-53BF39C8EAF6}"/>
              </a:ext>
            </a:extLst>
          </p:cNvPr>
          <p:cNvSpPr txBox="1"/>
          <p:nvPr/>
        </p:nvSpPr>
        <p:spPr>
          <a:xfrm>
            <a:off x="6128050" y="3880329"/>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hit2</a:t>
            </a:r>
            <a:endParaRPr lang="zh-CN" altLang="en-US" sz="1200">
              <a:latin typeface="Consolas" panose="020B0609020204030204" pitchFamily="49" charset="0"/>
              <a:ea typeface="微软雅黑" panose="020B0503020204020204" pitchFamily="34" charset="-122"/>
            </a:endParaRPr>
          </a:p>
        </p:txBody>
      </p:sp>
      <p:sp>
        <p:nvSpPr>
          <p:cNvPr id="54" name="文本框 53">
            <a:extLst>
              <a:ext uri="{FF2B5EF4-FFF2-40B4-BE49-F238E27FC236}">
                <a16:creationId xmlns:a16="http://schemas.microsoft.com/office/drawing/2014/main" id="{FF298E77-80C5-4C24-A67B-3A4180B5FF71}"/>
              </a:ext>
            </a:extLst>
          </p:cNvPr>
          <p:cNvSpPr txBox="1"/>
          <p:nvPr/>
        </p:nvSpPr>
        <p:spPr>
          <a:xfrm>
            <a:off x="7930910" y="5434995"/>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55" name="直接连接符 54">
            <a:extLst>
              <a:ext uri="{FF2B5EF4-FFF2-40B4-BE49-F238E27FC236}">
                <a16:creationId xmlns:a16="http://schemas.microsoft.com/office/drawing/2014/main" id="{64DB6515-0C6E-4D5C-ADBC-9B0036AB597B}"/>
              </a:ext>
            </a:extLst>
          </p:cNvPr>
          <p:cNvCxnSpPr/>
          <p:nvPr/>
        </p:nvCxnSpPr>
        <p:spPr>
          <a:xfrm flipV="1">
            <a:off x="7459905" y="4131676"/>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7EF6C72-0B84-4DFC-92C4-35F9B8817ECA}"/>
              </a:ext>
            </a:extLst>
          </p:cNvPr>
          <p:cNvSpPr txBox="1"/>
          <p:nvPr/>
        </p:nvSpPr>
        <p:spPr>
          <a:xfrm>
            <a:off x="4932757" y="2371888"/>
            <a:ext cx="7065400" cy="1200329"/>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假设上面的的</a:t>
            </a:r>
            <a:r>
              <a:rPr lang="en-US" altLang="zh-CN" sz="1200">
                <a:latin typeface="Consolas" panose="020B0609020204030204" pitchFamily="49" charset="0"/>
                <a:ea typeface="微软雅黑" panose="020B0503020204020204" pitchFamily="34" charset="-122"/>
              </a:rPr>
              <a:t>hit1</a:t>
            </a:r>
            <a:r>
              <a:rPr lang="zh-CN" altLang="en-US" sz="1200">
                <a:latin typeface="Consolas" panose="020B0609020204030204" pitchFamily="49" charset="0"/>
                <a:ea typeface="微软雅黑" panose="020B0503020204020204" pitchFamily="34" charset="-122"/>
              </a:rPr>
              <a:t>所在的</a:t>
            </a:r>
            <a:r>
              <a:rPr lang="en-US" altLang="zh-CN" sz="1200">
                <a:latin typeface="Consolas" panose="020B0609020204030204" pitchFamily="49" charset="0"/>
                <a:ea typeface="微软雅黑" panose="020B0503020204020204" pitchFamily="34" charset="-122"/>
              </a:rPr>
              <a:t>location1</a:t>
            </a:r>
            <a:r>
              <a:rPr lang="zh-CN" altLang="en-US" sz="1200">
                <a:latin typeface="Consolas" panose="020B0609020204030204" pitchFamily="49" charset="0"/>
                <a:ea typeface="微软雅黑" panose="020B0503020204020204" pitchFamily="34" charset="-122"/>
              </a:rPr>
              <a:t>，其包含的的</a:t>
            </a:r>
            <a:r>
              <a:rPr lang="en-US" altLang="zh-CN" sz="1200">
                <a:latin typeface="Consolas" panose="020B0609020204030204" pitchFamily="49" charset="0"/>
                <a:ea typeface="微软雅黑" panose="020B0503020204020204" pitchFamily="34" charset="-122"/>
              </a:rPr>
              <a:t>seed</a:t>
            </a:r>
            <a:r>
              <a:rPr lang="zh-CN" altLang="en-US" sz="1200">
                <a:latin typeface="Consolas" panose="020B0609020204030204" pitchFamily="49" charset="0"/>
                <a:ea typeface="微软雅黑" panose="020B0503020204020204" pitchFamily="34" charset="-122"/>
              </a:rPr>
              <a:t>数量最多，</a:t>
            </a:r>
            <a:r>
              <a:rPr lang="en-US" altLang="zh-CN" sz="1200">
                <a:latin typeface="Consolas" panose="020B0609020204030204" pitchFamily="49" charset="0"/>
                <a:ea typeface="微软雅黑" panose="020B0503020204020204" pitchFamily="34" charset="-122"/>
              </a:rPr>
              <a:t>local alignment</a:t>
            </a:r>
            <a:r>
              <a:rPr lang="zh-CN" altLang="en-US" sz="1200">
                <a:latin typeface="Consolas" panose="020B0609020204030204" pitchFamily="49" charset="0"/>
                <a:ea typeface="微软雅黑" panose="020B0503020204020204" pitchFamily="34" charset="-122"/>
              </a:rPr>
              <a:t>（编辑距离计算）选取它作为处理点。</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处理时，因为考虑到可能</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与</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之间存在长的</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，导致在</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在</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上的匹配区域前移或后移，寻找编辑距离的区段应当在根据</a:t>
            </a:r>
            <a:r>
              <a:rPr lang="en-US" altLang="zh-CN" sz="1200">
                <a:latin typeface="Consolas" panose="020B0609020204030204" pitchFamily="49" charset="0"/>
                <a:ea typeface="微软雅黑" panose="020B0503020204020204" pitchFamily="34" charset="-122"/>
              </a:rPr>
              <a:t>hit1</a:t>
            </a:r>
            <a:r>
              <a:rPr lang="zh-CN" altLang="en-US" sz="1200">
                <a:latin typeface="Consolas" panose="020B0609020204030204" pitchFamily="49" charset="0"/>
                <a:ea typeface="微软雅黑" panose="020B0503020204020204" pitchFamily="34" charset="-122"/>
              </a:rPr>
              <a:t>得到的</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上</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长度两边各延长</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长度。</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匹配时，采用</a:t>
            </a:r>
            <a:r>
              <a:rPr lang="en-US" altLang="zh-CN" sz="1200">
                <a:latin typeface="Consolas" panose="020B0609020204030204" pitchFamily="49" charset="0"/>
                <a:ea typeface="微软雅黑" panose="020B0503020204020204" pitchFamily="34" charset="-122"/>
              </a:rPr>
              <a:t>Landau-Vishkin</a:t>
            </a:r>
            <a:r>
              <a:rPr lang="zh-CN" altLang="en-US" sz="1200">
                <a:latin typeface="Consolas" panose="020B0609020204030204" pitchFamily="49" charset="0"/>
                <a:ea typeface="微软雅黑" panose="020B0503020204020204" pitchFamily="34" charset="-122"/>
              </a:rPr>
              <a:t>法，计算一个动态规划表。不过这里有两种处理方式，一种是</a:t>
            </a:r>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动态规划，另一种是</a:t>
            </a:r>
            <a:r>
              <a:rPr lang="en-US" altLang="zh-CN" sz="1200">
                <a:latin typeface="Consolas" panose="020B0609020204030204" pitchFamily="49" charset="0"/>
                <a:ea typeface="微软雅黑" panose="020B0503020204020204" pitchFamily="34" charset="-122"/>
              </a:rPr>
              <a:t>semi-global</a:t>
            </a:r>
            <a:r>
              <a:rPr lang="zh-CN" altLang="en-US" sz="1200">
                <a:latin typeface="Consolas" panose="020B0609020204030204" pitchFamily="49" charset="0"/>
                <a:ea typeface="微软雅黑" panose="020B0503020204020204" pitchFamily="34" charset="-122"/>
              </a:rPr>
              <a:t>动态规划。</a:t>
            </a:r>
          </a:p>
        </p:txBody>
      </p:sp>
      <p:sp>
        <p:nvSpPr>
          <p:cNvPr id="59" name="文本框 58">
            <a:extLst>
              <a:ext uri="{FF2B5EF4-FFF2-40B4-BE49-F238E27FC236}">
                <a16:creationId xmlns:a16="http://schemas.microsoft.com/office/drawing/2014/main" id="{E36517DD-3B99-4180-86D5-5AFA756D4372}"/>
              </a:ext>
            </a:extLst>
          </p:cNvPr>
          <p:cNvSpPr txBox="1"/>
          <p:nvPr/>
        </p:nvSpPr>
        <p:spPr>
          <a:xfrm>
            <a:off x="8909470" y="3610154"/>
            <a:ext cx="529311" cy="230832"/>
          </a:xfrm>
          <a:prstGeom prst="rect">
            <a:avLst/>
          </a:prstGeom>
          <a:noFill/>
        </p:spPr>
        <p:txBody>
          <a:bodyPr wrap="none" rtlCol="0">
            <a:spAutoFit/>
          </a:bodyPr>
          <a:lstStyle/>
          <a:p>
            <a:pPr algn="ctr"/>
            <a:r>
              <a:rPr lang="en-US" altLang="zh-CN" sz="900"/>
              <a:t>EDmax</a:t>
            </a:r>
            <a:endParaRPr lang="zh-CN" altLang="en-US" sz="900"/>
          </a:p>
        </p:txBody>
      </p:sp>
    </p:spTree>
    <p:extLst>
      <p:ext uri="{BB962C8B-B14F-4D97-AF65-F5344CB8AC3E}">
        <p14:creationId xmlns:p14="http://schemas.microsoft.com/office/powerpoint/2010/main" val="184422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4778BD-5F4F-4DC2-A28F-280A4D3B9585}"/>
              </a:ext>
            </a:extLst>
          </p:cNvPr>
          <p:cNvPicPr>
            <a:picLocks noChangeAspect="1"/>
          </p:cNvPicPr>
          <p:nvPr/>
        </p:nvPicPr>
        <p:blipFill>
          <a:blip r:embed="rId2"/>
          <a:stretch>
            <a:fillRect/>
          </a:stretch>
        </p:blipFill>
        <p:spPr>
          <a:xfrm>
            <a:off x="983958" y="0"/>
            <a:ext cx="3948799" cy="6858000"/>
          </a:xfrm>
          <a:prstGeom prst="rect">
            <a:avLst/>
          </a:prstGeom>
        </p:spPr>
      </p:pic>
      <p:sp>
        <p:nvSpPr>
          <p:cNvPr id="50" name="文本框 49">
            <a:extLst>
              <a:ext uri="{FF2B5EF4-FFF2-40B4-BE49-F238E27FC236}">
                <a16:creationId xmlns:a16="http://schemas.microsoft.com/office/drawing/2014/main" id="{C16A001D-EE8E-46DC-85DA-4E5C1B5D84AE}"/>
              </a:ext>
            </a:extLst>
          </p:cNvPr>
          <p:cNvSpPr txBox="1"/>
          <p:nvPr/>
        </p:nvSpPr>
        <p:spPr>
          <a:xfrm>
            <a:off x="5152996" y="3141771"/>
            <a:ext cx="4681049" cy="276999"/>
          </a:xfrm>
          <a:prstGeom prst="rect">
            <a:avLst/>
          </a:prstGeom>
          <a:noFill/>
        </p:spPr>
        <p:txBody>
          <a:bodyPr wrap="square" rtlCol="0">
            <a:spAutoFit/>
          </a:bodyPr>
          <a:lstStyle/>
          <a:p>
            <a:pPr defTabSz="360000"/>
            <a:r>
              <a:rPr lang="zh-CN" altLang="en-US" sz="1200">
                <a:latin typeface="Consolas" panose="020B0609020204030204" pitchFamily="49" charset="0"/>
                <a:ea typeface="微软雅黑" panose="020B0503020204020204" pitchFamily="34" charset="-122"/>
              </a:rPr>
              <a:t>根据</a:t>
            </a:r>
            <a:r>
              <a:rPr lang="en-US" altLang="zh-CN" sz="1200">
                <a:latin typeface="Consolas" panose="020B0609020204030204" pitchFamily="49" charset="0"/>
                <a:ea typeface="微软雅黑" panose="020B0503020204020204" pitchFamily="34" charset="-122"/>
              </a:rPr>
              <a:t>Landau-Vishkin</a:t>
            </a:r>
            <a:r>
              <a:rPr lang="zh-CN" altLang="en-US" sz="1200">
                <a:latin typeface="Consolas" panose="020B0609020204030204" pitchFamily="49" charset="0"/>
                <a:ea typeface="微软雅黑" panose="020B0503020204020204" pitchFamily="34" charset="-122"/>
              </a:rPr>
              <a:t>计算出来的</a:t>
            </a:r>
            <a:r>
              <a:rPr lang="en-US" altLang="zh-CN" sz="1200">
                <a:latin typeface="Consolas" panose="020B0609020204030204" pitchFamily="49" charset="0"/>
                <a:ea typeface="微软雅黑" panose="020B0503020204020204" pitchFamily="34" charset="-122"/>
              </a:rPr>
              <a:t>gloabl</a:t>
            </a:r>
            <a:r>
              <a:rPr lang="zh-CN" altLang="en-US" sz="1200">
                <a:latin typeface="Consolas" panose="020B0609020204030204" pitchFamily="49" charset="0"/>
                <a:ea typeface="微软雅黑" panose="020B0503020204020204" pitchFamily="34" charset="-122"/>
              </a:rPr>
              <a:t>动态规划表大致形式如下</a:t>
            </a:r>
          </a:p>
        </p:txBody>
      </p:sp>
      <p:graphicFrame>
        <p:nvGraphicFramePr>
          <p:cNvPr id="56" name="表格 4">
            <a:extLst>
              <a:ext uri="{FF2B5EF4-FFF2-40B4-BE49-F238E27FC236}">
                <a16:creationId xmlns:a16="http://schemas.microsoft.com/office/drawing/2014/main" id="{82C83079-7F51-4CD4-A39B-E0F93872492D}"/>
              </a:ext>
            </a:extLst>
          </p:cNvPr>
          <p:cNvGraphicFramePr>
            <a:graphicFrameLocks noGrp="1"/>
          </p:cNvGraphicFramePr>
          <p:nvPr>
            <p:extLst>
              <p:ext uri="{D42A27DB-BD31-4B8C-83A1-F6EECF244321}">
                <p14:modId xmlns:p14="http://schemas.microsoft.com/office/powerpoint/2010/main" val="2638840991"/>
              </p:ext>
            </p:extLst>
          </p:nvPr>
        </p:nvGraphicFramePr>
        <p:xfrm>
          <a:off x="5461660" y="3523959"/>
          <a:ext cx="3916800" cy="3200400"/>
        </p:xfrm>
        <a:graphic>
          <a:graphicData uri="http://schemas.openxmlformats.org/drawingml/2006/table">
            <a:tbl>
              <a:tblPr firstRow="1" bandRow="1">
                <a:tableStyleId>{5940675A-B579-460E-94D1-54222C63F5DA}</a:tableStyleId>
              </a:tblPr>
              <a:tblGrid>
                <a:gridCol w="230400">
                  <a:extLst>
                    <a:ext uri="{9D8B030D-6E8A-4147-A177-3AD203B41FA5}">
                      <a16:colId xmlns:a16="http://schemas.microsoft.com/office/drawing/2014/main" val="2890063184"/>
                    </a:ext>
                  </a:extLst>
                </a:gridCol>
                <a:gridCol w="230400">
                  <a:extLst>
                    <a:ext uri="{9D8B030D-6E8A-4147-A177-3AD203B41FA5}">
                      <a16:colId xmlns:a16="http://schemas.microsoft.com/office/drawing/2014/main" val="1993371966"/>
                    </a:ext>
                  </a:extLst>
                </a:gridCol>
                <a:gridCol w="230400">
                  <a:extLst>
                    <a:ext uri="{9D8B030D-6E8A-4147-A177-3AD203B41FA5}">
                      <a16:colId xmlns:a16="http://schemas.microsoft.com/office/drawing/2014/main" val="3839338732"/>
                    </a:ext>
                  </a:extLst>
                </a:gridCol>
                <a:gridCol w="230400">
                  <a:extLst>
                    <a:ext uri="{9D8B030D-6E8A-4147-A177-3AD203B41FA5}">
                      <a16:colId xmlns:a16="http://schemas.microsoft.com/office/drawing/2014/main" val="2765278569"/>
                    </a:ext>
                  </a:extLst>
                </a:gridCol>
                <a:gridCol w="230400">
                  <a:extLst>
                    <a:ext uri="{9D8B030D-6E8A-4147-A177-3AD203B41FA5}">
                      <a16:colId xmlns:a16="http://schemas.microsoft.com/office/drawing/2014/main" val="3622697071"/>
                    </a:ext>
                  </a:extLst>
                </a:gridCol>
                <a:gridCol w="230400">
                  <a:extLst>
                    <a:ext uri="{9D8B030D-6E8A-4147-A177-3AD203B41FA5}">
                      <a16:colId xmlns:a16="http://schemas.microsoft.com/office/drawing/2014/main" val="926603277"/>
                    </a:ext>
                  </a:extLst>
                </a:gridCol>
                <a:gridCol w="230400">
                  <a:extLst>
                    <a:ext uri="{9D8B030D-6E8A-4147-A177-3AD203B41FA5}">
                      <a16:colId xmlns:a16="http://schemas.microsoft.com/office/drawing/2014/main" val="884533519"/>
                    </a:ext>
                  </a:extLst>
                </a:gridCol>
                <a:gridCol w="230400">
                  <a:extLst>
                    <a:ext uri="{9D8B030D-6E8A-4147-A177-3AD203B41FA5}">
                      <a16:colId xmlns:a16="http://schemas.microsoft.com/office/drawing/2014/main" val="2964302018"/>
                    </a:ext>
                  </a:extLst>
                </a:gridCol>
                <a:gridCol w="230400">
                  <a:extLst>
                    <a:ext uri="{9D8B030D-6E8A-4147-A177-3AD203B41FA5}">
                      <a16:colId xmlns:a16="http://schemas.microsoft.com/office/drawing/2014/main" val="3220191734"/>
                    </a:ext>
                  </a:extLst>
                </a:gridCol>
                <a:gridCol w="230400">
                  <a:extLst>
                    <a:ext uri="{9D8B030D-6E8A-4147-A177-3AD203B41FA5}">
                      <a16:colId xmlns:a16="http://schemas.microsoft.com/office/drawing/2014/main" val="1143665314"/>
                    </a:ext>
                  </a:extLst>
                </a:gridCol>
                <a:gridCol w="230400">
                  <a:extLst>
                    <a:ext uri="{9D8B030D-6E8A-4147-A177-3AD203B41FA5}">
                      <a16:colId xmlns:a16="http://schemas.microsoft.com/office/drawing/2014/main" val="134528943"/>
                    </a:ext>
                  </a:extLst>
                </a:gridCol>
                <a:gridCol w="230400">
                  <a:extLst>
                    <a:ext uri="{9D8B030D-6E8A-4147-A177-3AD203B41FA5}">
                      <a16:colId xmlns:a16="http://schemas.microsoft.com/office/drawing/2014/main" val="2875805917"/>
                    </a:ext>
                  </a:extLst>
                </a:gridCol>
                <a:gridCol w="230400">
                  <a:extLst>
                    <a:ext uri="{9D8B030D-6E8A-4147-A177-3AD203B41FA5}">
                      <a16:colId xmlns:a16="http://schemas.microsoft.com/office/drawing/2014/main" val="1561925731"/>
                    </a:ext>
                  </a:extLst>
                </a:gridCol>
                <a:gridCol w="230400">
                  <a:extLst>
                    <a:ext uri="{9D8B030D-6E8A-4147-A177-3AD203B41FA5}">
                      <a16:colId xmlns:a16="http://schemas.microsoft.com/office/drawing/2014/main" val="281049120"/>
                    </a:ext>
                  </a:extLst>
                </a:gridCol>
                <a:gridCol w="230400">
                  <a:extLst>
                    <a:ext uri="{9D8B030D-6E8A-4147-A177-3AD203B41FA5}">
                      <a16:colId xmlns:a16="http://schemas.microsoft.com/office/drawing/2014/main" val="3067951797"/>
                    </a:ext>
                  </a:extLst>
                </a:gridCol>
                <a:gridCol w="230400">
                  <a:extLst>
                    <a:ext uri="{9D8B030D-6E8A-4147-A177-3AD203B41FA5}">
                      <a16:colId xmlns:a16="http://schemas.microsoft.com/office/drawing/2014/main" val="2407957503"/>
                    </a:ext>
                  </a:extLst>
                </a:gridCol>
                <a:gridCol w="230400">
                  <a:extLst>
                    <a:ext uri="{9D8B030D-6E8A-4147-A177-3AD203B41FA5}">
                      <a16:colId xmlns:a16="http://schemas.microsoft.com/office/drawing/2014/main" val="1352969326"/>
                    </a:ext>
                  </a:extLst>
                </a:gridCol>
              </a:tblGrid>
              <a:tr h="216000">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a</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216000">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0</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a</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0</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0</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1</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2</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t</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g</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1074908693"/>
                  </a:ext>
                </a:extLst>
              </a:tr>
              <a:tr h="216000">
                <a:tc>
                  <a:txBody>
                    <a:bodyPr/>
                    <a:lstStyle/>
                    <a:p>
                      <a:pPr marL="0" algn="ctr" defTabSz="914400" rtl="0" eaLnBrk="1" latinLnBrk="0" hangingPunct="1"/>
                      <a:r>
                        <a:rPr lang="en-US" altLang="zh-CN" sz="900" kern="1200">
                          <a:solidFill>
                            <a:schemeClr val="tx1"/>
                          </a:solidFill>
                          <a:latin typeface="+mn-lt"/>
                          <a:ea typeface="+mn-ea"/>
                          <a:cs typeface="+mn-cs"/>
                        </a:rPr>
                        <a:t>c</a:t>
                      </a:r>
                      <a:endParaRPr lang="zh-CN" altLang="en-US" sz="9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3</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5</a:t>
                      </a:r>
                      <a:endParaRPr lang="zh-CN" altLang="en-US" sz="900" kern="1200">
                        <a:solidFill>
                          <a:schemeClr val="tx1"/>
                        </a:solidFill>
                        <a:latin typeface="+mn-lt"/>
                        <a:ea typeface="+mn-ea"/>
                        <a:cs typeface="+mn-cs"/>
                      </a:endParaRPr>
                    </a:p>
                  </a:txBody>
                  <a:tcPr/>
                </a:tc>
                <a:tc>
                  <a:txBody>
                    <a:bodyPr/>
                    <a:lstStyle/>
                    <a:p>
                      <a:pPr marL="0" algn="ctr" defTabSz="914400" rtl="0" eaLnBrk="1" latinLnBrk="0" hangingPunct="1"/>
                      <a:r>
                        <a:rPr lang="en-US" altLang="zh-CN" sz="900" kern="1200">
                          <a:solidFill>
                            <a:schemeClr val="tx1"/>
                          </a:solidFill>
                          <a:latin typeface="+mn-lt"/>
                          <a:ea typeface="+mn-ea"/>
                          <a:cs typeface="+mn-cs"/>
                        </a:rPr>
                        <a:t>4</a:t>
                      </a:r>
                      <a:endParaRPr lang="zh-CN" altLang="en-US" sz="900" kern="1200">
                        <a:solidFill>
                          <a:schemeClr val="tx1"/>
                        </a:solidFill>
                        <a:latin typeface="+mn-lt"/>
                        <a:ea typeface="+mn-ea"/>
                        <a:cs typeface="+mn-cs"/>
                      </a:endParaRPr>
                    </a:p>
                  </a:txBody>
                  <a:tcPr/>
                </a:tc>
                <a:extLst>
                  <a:ext uri="{0D108BD9-81ED-4DB2-BD59-A6C34878D82A}">
                    <a16:rowId xmlns:a16="http://schemas.microsoft.com/office/drawing/2014/main" val="2491823700"/>
                  </a:ext>
                </a:extLst>
              </a:tr>
            </a:tbl>
          </a:graphicData>
        </a:graphic>
      </p:graphicFrame>
      <p:sp>
        <p:nvSpPr>
          <p:cNvPr id="60" name="文本框 59">
            <a:extLst>
              <a:ext uri="{FF2B5EF4-FFF2-40B4-BE49-F238E27FC236}">
                <a16:creationId xmlns:a16="http://schemas.microsoft.com/office/drawing/2014/main" id="{6BB549E5-16F5-4D4B-A4B9-4A9FE0B7F6AC}"/>
              </a:ext>
            </a:extLst>
          </p:cNvPr>
          <p:cNvSpPr txBox="1"/>
          <p:nvPr/>
        </p:nvSpPr>
        <p:spPr>
          <a:xfrm>
            <a:off x="9905284" y="1764583"/>
            <a:ext cx="2041651" cy="3231654"/>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	global</a:t>
            </a:r>
            <a:r>
              <a:rPr lang="zh-CN" altLang="en-US" sz="1200">
                <a:latin typeface="Consolas" panose="020B0609020204030204" pitchFamily="49" charset="0"/>
                <a:ea typeface="微软雅黑" panose="020B0503020204020204" pitchFamily="34" charset="-122"/>
              </a:rPr>
              <a:t>动态规划是直接在</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在</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两端的对应区域（外延</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）内进行动态规划表的计算。</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不过这种方式计算起来比较消耗内存和时间，因为</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和要比对的</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区域都至少</a:t>
            </a:r>
            <a:r>
              <a:rPr lang="en-US" altLang="zh-CN" sz="1200">
                <a:latin typeface="Consolas" panose="020B0609020204030204" pitchFamily="49" charset="0"/>
                <a:ea typeface="微软雅黑" panose="020B0503020204020204" pitchFamily="34" charset="-122"/>
              </a:rPr>
              <a:t>70bp</a:t>
            </a:r>
            <a:r>
              <a:rPr lang="zh-CN" altLang="en-US" sz="1200">
                <a:latin typeface="Consolas" panose="020B0609020204030204" pitchFamily="49" charset="0"/>
                <a:ea typeface="微软雅黑" panose="020B0503020204020204" pitchFamily="34" charset="-122"/>
              </a:rPr>
              <a:t>，空间上要开一个至少</a:t>
            </a:r>
            <a:r>
              <a:rPr lang="en-US" altLang="zh-CN" sz="1200">
                <a:latin typeface="Consolas" panose="020B0609020204030204" pitchFamily="49" charset="0"/>
                <a:ea typeface="微软雅黑" panose="020B0503020204020204" pitchFamily="34" charset="-122"/>
              </a:rPr>
              <a:t>4900</a:t>
            </a:r>
            <a:r>
              <a:rPr lang="zh-CN" altLang="en-US" sz="1200">
                <a:latin typeface="Consolas" panose="020B0609020204030204" pitchFamily="49" charset="0"/>
                <a:ea typeface="微软雅黑" panose="020B0503020204020204" pitchFamily="34" charset="-122"/>
              </a:rPr>
              <a:t>单元的矩阵，时间上虽然几乎可以忽略不计，但是空间的开销还是不算 </a:t>
            </a:r>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太小的。</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如果一定要照顾空间上的问题的话，就要考虑使用</a:t>
            </a:r>
            <a:r>
              <a:rPr lang="en-US" altLang="zh-CN" sz="1200">
                <a:latin typeface="Consolas" panose="020B0609020204030204" pitchFamily="49" charset="0"/>
                <a:ea typeface="微软雅黑" panose="020B0503020204020204" pitchFamily="34" charset="-122"/>
              </a:rPr>
              <a:t>semi-global</a:t>
            </a:r>
            <a:r>
              <a:rPr lang="zh-CN" altLang="en-US" sz="1200">
                <a:latin typeface="Consolas" panose="020B0609020204030204" pitchFamily="49" charset="0"/>
                <a:ea typeface="微软雅黑" panose="020B0503020204020204" pitchFamily="34" charset="-122"/>
              </a:rPr>
              <a:t>。不过，一般来说不用考虑这个问题就是了。</a:t>
            </a:r>
            <a:endParaRPr lang="en-US" altLang="zh-CN" sz="1200">
              <a:latin typeface="Consolas" panose="020B0609020204030204" pitchFamily="49" charset="0"/>
              <a:ea typeface="微软雅黑" panose="020B0503020204020204" pitchFamily="34" charset="-122"/>
            </a:endParaRPr>
          </a:p>
        </p:txBody>
      </p:sp>
      <p:grpSp>
        <p:nvGrpSpPr>
          <p:cNvPr id="4" name="组合 3">
            <a:extLst>
              <a:ext uri="{FF2B5EF4-FFF2-40B4-BE49-F238E27FC236}">
                <a16:creationId xmlns:a16="http://schemas.microsoft.com/office/drawing/2014/main" id="{0B01D7D2-681C-40F9-938D-6F79F9DCDFE4}"/>
              </a:ext>
            </a:extLst>
          </p:cNvPr>
          <p:cNvGrpSpPr/>
          <p:nvPr/>
        </p:nvGrpSpPr>
        <p:grpSpPr>
          <a:xfrm>
            <a:off x="4933224" y="106955"/>
            <a:ext cx="5334816" cy="2811790"/>
            <a:chOff x="4933224" y="106955"/>
            <a:chExt cx="5334816" cy="2811790"/>
          </a:xfrm>
        </p:grpSpPr>
        <p:cxnSp>
          <p:nvCxnSpPr>
            <p:cNvPr id="28" name="直接连接符 27">
              <a:extLst>
                <a:ext uri="{FF2B5EF4-FFF2-40B4-BE49-F238E27FC236}">
                  <a16:creationId xmlns:a16="http://schemas.microsoft.com/office/drawing/2014/main" id="{FA1DEBF0-18ED-4DD9-97EF-C011DE067EBF}"/>
                </a:ext>
              </a:extLst>
            </p:cNvPr>
            <p:cNvCxnSpPr>
              <a:cxnSpLocks/>
              <a:stCxn id="43" idx="3"/>
            </p:cNvCxnSpPr>
            <p:nvPr/>
          </p:nvCxnSpPr>
          <p:spPr>
            <a:xfrm>
              <a:off x="5372768" y="878742"/>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a:extLst>
                <a:ext uri="{FF2B5EF4-FFF2-40B4-BE49-F238E27FC236}">
                  <a16:creationId xmlns:a16="http://schemas.microsoft.com/office/drawing/2014/main" id="{E2DE5E0D-F086-4165-8DC2-8A2DAED0DFB5}"/>
                </a:ext>
              </a:extLst>
            </p:cNvPr>
            <p:cNvCxnSpPr>
              <a:cxnSpLocks/>
            </p:cNvCxnSpPr>
            <p:nvPr/>
          </p:nvCxnSpPr>
          <p:spPr>
            <a:xfrm>
              <a:off x="7929443" y="2207711"/>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直接连接符 30">
              <a:extLst>
                <a:ext uri="{FF2B5EF4-FFF2-40B4-BE49-F238E27FC236}">
                  <a16:creationId xmlns:a16="http://schemas.microsoft.com/office/drawing/2014/main" id="{4CDC244C-26D8-478C-A500-4EFFF23631B4}"/>
                </a:ext>
              </a:extLst>
            </p:cNvPr>
            <p:cNvCxnSpPr/>
            <p:nvPr/>
          </p:nvCxnSpPr>
          <p:spPr>
            <a:xfrm>
              <a:off x="7452013" y="2207711"/>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6A80CBBF-310D-400D-8787-4AD1AFFBA574}"/>
                </a:ext>
              </a:extLst>
            </p:cNvPr>
            <p:cNvCxnSpPr/>
            <p:nvPr/>
          </p:nvCxnSpPr>
          <p:spPr>
            <a:xfrm>
              <a:off x="8633450" y="2207711"/>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A1B70A72-58C9-4BB4-9319-AE04E42A5F28}"/>
                </a:ext>
              </a:extLst>
            </p:cNvPr>
            <p:cNvCxnSpPr/>
            <p:nvPr/>
          </p:nvCxnSpPr>
          <p:spPr>
            <a:xfrm flipV="1">
              <a:off x="7929443" y="880617"/>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1C1D443-C16C-42A3-A92A-E98904F17B4D}"/>
                </a:ext>
              </a:extLst>
            </p:cNvPr>
            <p:cNvCxnSpPr/>
            <p:nvPr/>
          </p:nvCxnSpPr>
          <p:spPr>
            <a:xfrm flipV="1">
              <a:off x="8633450" y="880617"/>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86831DA-80A0-4296-855A-2866541C6560}"/>
                </a:ext>
              </a:extLst>
            </p:cNvPr>
            <p:cNvSpPr txBox="1"/>
            <p:nvPr/>
          </p:nvSpPr>
          <p:spPr>
            <a:xfrm>
              <a:off x="8011105" y="603618"/>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42" name="文本框 41">
              <a:extLst>
                <a:ext uri="{FF2B5EF4-FFF2-40B4-BE49-F238E27FC236}">
                  <a16:creationId xmlns:a16="http://schemas.microsoft.com/office/drawing/2014/main" id="{EA90B1C9-05CA-4AA8-A731-494DA35B9311}"/>
                </a:ext>
              </a:extLst>
            </p:cNvPr>
            <p:cNvSpPr txBox="1"/>
            <p:nvPr/>
          </p:nvSpPr>
          <p:spPr>
            <a:xfrm>
              <a:off x="6908598" y="2069211"/>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43" name="文本框 42">
              <a:extLst>
                <a:ext uri="{FF2B5EF4-FFF2-40B4-BE49-F238E27FC236}">
                  <a16:creationId xmlns:a16="http://schemas.microsoft.com/office/drawing/2014/main" id="{95E1535B-1B23-45B4-B483-CA63DD97177E}"/>
                </a:ext>
              </a:extLst>
            </p:cNvPr>
            <p:cNvSpPr txBox="1"/>
            <p:nvPr/>
          </p:nvSpPr>
          <p:spPr>
            <a:xfrm>
              <a:off x="4933224" y="740242"/>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44" name="直接连接符 43">
              <a:extLst>
                <a:ext uri="{FF2B5EF4-FFF2-40B4-BE49-F238E27FC236}">
                  <a16:creationId xmlns:a16="http://schemas.microsoft.com/office/drawing/2014/main" id="{1E8A3C38-96A9-46D2-8810-94FB2D74A211}"/>
                </a:ext>
              </a:extLst>
            </p:cNvPr>
            <p:cNvCxnSpPr>
              <a:cxnSpLocks/>
            </p:cNvCxnSpPr>
            <p:nvPr/>
          </p:nvCxnSpPr>
          <p:spPr>
            <a:xfrm flipH="1" flipV="1">
              <a:off x="6035905" y="878741"/>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1F82237-EAD2-4A37-93D2-3392BA505216}"/>
                </a:ext>
              </a:extLst>
            </p:cNvPr>
            <p:cNvCxnSpPr/>
            <p:nvPr/>
          </p:nvCxnSpPr>
          <p:spPr>
            <a:xfrm flipV="1">
              <a:off x="9110880" y="880617"/>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6" name="双括号 45">
              <a:extLst>
                <a:ext uri="{FF2B5EF4-FFF2-40B4-BE49-F238E27FC236}">
                  <a16:creationId xmlns:a16="http://schemas.microsoft.com/office/drawing/2014/main" id="{420A1575-EC85-47EE-B5A9-EC131D742DFD}"/>
                </a:ext>
              </a:extLst>
            </p:cNvPr>
            <p:cNvSpPr/>
            <p:nvPr/>
          </p:nvSpPr>
          <p:spPr>
            <a:xfrm>
              <a:off x="7318233" y="742153"/>
              <a:ext cx="1930667" cy="276926"/>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47" name="右大括号 46">
              <a:extLst>
                <a:ext uri="{FF2B5EF4-FFF2-40B4-BE49-F238E27FC236}">
                  <a16:creationId xmlns:a16="http://schemas.microsoft.com/office/drawing/2014/main" id="{5CA4EC63-DB6B-4DC8-B87F-DABFC78ACC44}"/>
                </a:ext>
              </a:extLst>
            </p:cNvPr>
            <p:cNvSpPr/>
            <p:nvPr/>
          </p:nvSpPr>
          <p:spPr>
            <a:xfrm rot="5400000">
              <a:off x="7333722" y="1028319"/>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800DDE7F-EEDD-4204-89EC-572EABAB68DB}"/>
                </a:ext>
              </a:extLst>
            </p:cNvPr>
            <p:cNvSpPr txBox="1"/>
            <p:nvPr/>
          </p:nvSpPr>
          <p:spPr>
            <a:xfrm>
              <a:off x="7155405" y="1151224"/>
              <a:ext cx="529311" cy="230832"/>
            </a:xfrm>
            <a:prstGeom prst="rect">
              <a:avLst/>
            </a:prstGeom>
            <a:noFill/>
          </p:spPr>
          <p:txBody>
            <a:bodyPr wrap="none" rtlCol="0">
              <a:spAutoFit/>
            </a:bodyPr>
            <a:lstStyle/>
            <a:p>
              <a:pPr algn="ctr"/>
              <a:r>
                <a:rPr lang="en-US" altLang="zh-CN" sz="900"/>
                <a:t>EDmax</a:t>
              </a:r>
              <a:endParaRPr lang="zh-CN" altLang="en-US" sz="900"/>
            </a:p>
          </p:txBody>
        </p:sp>
        <p:sp>
          <p:nvSpPr>
            <p:cNvPr id="49" name="右大括号 48">
              <a:extLst>
                <a:ext uri="{FF2B5EF4-FFF2-40B4-BE49-F238E27FC236}">
                  <a16:creationId xmlns:a16="http://schemas.microsoft.com/office/drawing/2014/main" id="{69CC0B8A-C5C2-44E9-8C5E-4332EAFC8D3B}"/>
                </a:ext>
              </a:extLst>
            </p:cNvPr>
            <p:cNvSpPr/>
            <p:nvPr/>
          </p:nvSpPr>
          <p:spPr>
            <a:xfrm rot="5400000">
              <a:off x="9115774" y="1028319"/>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63AB83E1-D9B4-441C-BABA-B982BA1114F7}"/>
                </a:ext>
              </a:extLst>
            </p:cNvPr>
            <p:cNvCxnSpPr/>
            <p:nvPr/>
          </p:nvCxnSpPr>
          <p:spPr>
            <a:xfrm flipV="1">
              <a:off x="7929443" y="880617"/>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A30DF59-F7BE-4476-858E-19A02BDE5279}"/>
                </a:ext>
              </a:extLst>
            </p:cNvPr>
            <p:cNvCxnSpPr>
              <a:cxnSpLocks/>
            </p:cNvCxnSpPr>
            <p:nvPr/>
          </p:nvCxnSpPr>
          <p:spPr>
            <a:xfrm flipH="1" flipV="1">
              <a:off x="6745631" y="878740"/>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9540701-ADC7-4E29-863D-53BF39C8EAF6}"/>
                </a:ext>
              </a:extLst>
            </p:cNvPr>
            <p:cNvSpPr txBox="1"/>
            <p:nvPr/>
          </p:nvSpPr>
          <p:spPr>
            <a:xfrm>
              <a:off x="6128517" y="627393"/>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hit2</a:t>
              </a:r>
              <a:endParaRPr lang="zh-CN" altLang="en-US" sz="1200">
                <a:latin typeface="Consolas" panose="020B0609020204030204" pitchFamily="49" charset="0"/>
                <a:ea typeface="微软雅黑" panose="020B0503020204020204" pitchFamily="34" charset="-122"/>
              </a:endParaRPr>
            </a:p>
          </p:txBody>
        </p:sp>
        <p:sp>
          <p:nvSpPr>
            <p:cNvPr id="54" name="文本框 53">
              <a:extLst>
                <a:ext uri="{FF2B5EF4-FFF2-40B4-BE49-F238E27FC236}">
                  <a16:creationId xmlns:a16="http://schemas.microsoft.com/office/drawing/2014/main" id="{FF298E77-80C5-4C24-A67B-3A4180B5FF71}"/>
                </a:ext>
              </a:extLst>
            </p:cNvPr>
            <p:cNvSpPr txBox="1"/>
            <p:nvPr/>
          </p:nvSpPr>
          <p:spPr>
            <a:xfrm>
              <a:off x="7931377" y="2182059"/>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55" name="直接连接符 54">
              <a:extLst>
                <a:ext uri="{FF2B5EF4-FFF2-40B4-BE49-F238E27FC236}">
                  <a16:creationId xmlns:a16="http://schemas.microsoft.com/office/drawing/2014/main" id="{64DB6515-0C6E-4D5C-ADBC-9B0036AB597B}"/>
                </a:ext>
              </a:extLst>
            </p:cNvPr>
            <p:cNvCxnSpPr/>
            <p:nvPr/>
          </p:nvCxnSpPr>
          <p:spPr>
            <a:xfrm flipV="1">
              <a:off x="7460372" y="878740"/>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E36517DD-3B99-4180-86D5-5AFA756D4372}"/>
                </a:ext>
              </a:extLst>
            </p:cNvPr>
            <p:cNvSpPr txBox="1"/>
            <p:nvPr/>
          </p:nvSpPr>
          <p:spPr>
            <a:xfrm>
              <a:off x="8918185" y="1155666"/>
              <a:ext cx="529311" cy="230832"/>
            </a:xfrm>
            <a:prstGeom prst="rect">
              <a:avLst/>
            </a:prstGeom>
            <a:noFill/>
          </p:spPr>
          <p:txBody>
            <a:bodyPr wrap="none" rtlCol="0">
              <a:spAutoFit/>
            </a:bodyPr>
            <a:lstStyle/>
            <a:p>
              <a:pPr algn="ctr"/>
              <a:r>
                <a:rPr lang="en-US" altLang="zh-CN" sz="900"/>
                <a:t>EDmax</a:t>
              </a:r>
              <a:endParaRPr lang="zh-CN" altLang="en-US" sz="900"/>
            </a:p>
          </p:txBody>
        </p:sp>
        <p:sp>
          <p:nvSpPr>
            <p:cNvPr id="3" name="右大括号 2">
              <a:extLst>
                <a:ext uri="{FF2B5EF4-FFF2-40B4-BE49-F238E27FC236}">
                  <a16:creationId xmlns:a16="http://schemas.microsoft.com/office/drawing/2014/main" id="{067BB7CF-CDE4-459C-938C-04440585C6E6}"/>
                </a:ext>
              </a:extLst>
            </p:cNvPr>
            <p:cNvSpPr/>
            <p:nvPr/>
          </p:nvSpPr>
          <p:spPr>
            <a:xfrm rot="16200000">
              <a:off x="8145425" y="-397059"/>
              <a:ext cx="275121" cy="1930671"/>
            </a:xfrm>
            <a:prstGeom prst="rightBrace">
              <a:avLst>
                <a:gd name="adj1" fmla="val 7582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B22025B1-27E7-4956-97F2-DF075C7C56AE}"/>
                </a:ext>
              </a:extLst>
            </p:cNvPr>
            <p:cNvSpPr txBox="1"/>
            <p:nvPr/>
          </p:nvSpPr>
          <p:spPr>
            <a:xfrm>
              <a:off x="7204768" y="106955"/>
              <a:ext cx="2062493" cy="276999"/>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动态规划的</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区域</a:t>
              </a:r>
            </a:p>
          </p:txBody>
        </p:sp>
        <p:sp>
          <p:nvSpPr>
            <p:cNvPr id="62" name="右大括号 61">
              <a:extLst>
                <a:ext uri="{FF2B5EF4-FFF2-40B4-BE49-F238E27FC236}">
                  <a16:creationId xmlns:a16="http://schemas.microsoft.com/office/drawing/2014/main" id="{1F6ABB11-F272-4D90-95A9-F91F433A8816}"/>
                </a:ext>
              </a:extLst>
            </p:cNvPr>
            <p:cNvSpPr/>
            <p:nvPr/>
          </p:nvSpPr>
          <p:spPr>
            <a:xfrm rot="5400000">
              <a:off x="8139706" y="1630286"/>
              <a:ext cx="275121" cy="1650508"/>
            </a:xfrm>
            <a:prstGeom prst="rightBrace">
              <a:avLst>
                <a:gd name="adj1" fmla="val 7582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07253FA8-E1E4-459D-B003-6362ACE7A22A}"/>
                </a:ext>
              </a:extLst>
            </p:cNvPr>
            <p:cNvSpPr txBox="1"/>
            <p:nvPr/>
          </p:nvSpPr>
          <p:spPr>
            <a:xfrm>
              <a:off x="7259245" y="2641746"/>
              <a:ext cx="2129845" cy="276999"/>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动态规划的</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区域</a:t>
              </a:r>
            </a:p>
          </p:txBody>
        </p:sp>
      </p:grpSp>
    </p:spTree>
    <p:extLst>
      <p:ext uri="{BB962C8B-B14F-4D97-AF65-F5344CB8AC3E}">
        <p14:creationId xmlns:p14="http://schemas.microsoft.com/office/powerpoint/2010/main" val="268446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4778BD-5F4F-4DC2-A28F-280A4D3B9585}"/>
              </a:ext>
            </a:extLst>
          </p:cNvPr>
          <p:cNvPicPr>
            <a:picLocks noChangeAspect="1"/>
          </p:cNvPicPr>
          <p:nvPr/>
        </p:nvPicPr>
        <p:blipFill>
          <a:blip r:embed="rId2"/>
          <a:stretch>
            <a:fillRect/>
          </a:stretch>
        </p:blipFill>
        <p:spPr>
          <a:xfrm>
            <a:off x="983958" y="0"/>
            <a:ext cx="3948799" cy="6858000"/>
          </a:xfrm>
          <a:prstGeom prst="rect">
            <a:avLst/>
          </a:prstGeom>
        </p:spPr>
      </p:pic>
      <p:sp>
        <p:nvSpPr>
          <p:cNvPr id="60" name="文本框 59">
            <a:extLst>
              <a:ext uri="{FF2B5EF4-FFF2-40B4-BE49-F238E27FC236}">
                <a16:creationId xmlns:a16="http://schemas.microsoft.com/office/drawing/2014/main" id="{6BB549E5-16F5-4D4B-A4B9-4A9FE0B7F6AC}"/>
              </a:ext>
            </a:extLst>
          </p:cNvPr>
          <p:cNvSpPr txBox="1"/>
          <p:nvPr/>
        </p:nvSpPr>
        <p:spPr>
          <a:xfrm>
            <a:off x="5734149" y="4270685"/>
            <a:ext cx="5602918" cy="1015663"/>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	semi-global</a:t>
            </a:r>
            <a:r>
              <a:rPr lang="zh-CN" altLang="en-US" sz="1200">
                <a:latin typeface="Consolas" panose="020B0609020204030204" pitchFamily="49" charset="0"/>
                <a:ea typeface="微软雅黑" panose="020B0503020204020204" pitchFamily="34" charset="-122"/>
              </a:rPr>
              <a:t>动态规划与</a:t>
            </a:r>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动态规划相似，不过利用了</a:t>
            </a:r>
            <a:r>
              <a:rPr lang="en-US" altLang="zh-CN" sz="1200">
                <a:latin typeface="Consolas" panose="020B0609020204030204" pitchFamily="49" charset="0"/>
                <a:ea typeface="微软雅黑" panose="020B0503020204020204" pitchFamily="34" charset="-122"/>
              </a:rPr>
              <a:t>hit</a:t>
            </a:r>
            <a:r>
              <a:rPr lang="zh-CN" altLang="en-US" sz="1200">
                <a:latin typeface="Consolas" panose="020B0609020204030204" pitchFamily="49" charset="0"/>
                <a:ea typeface="微软雅黑" panose="020B0503020204020204" pitchFamily="34" charset="-122"/>
              </a:rPr>
              <a:t>处完全相同的特点，在</a:t>
            </a:r>
            <a:r>
              <a:rPr lang="en-US" altLang="zh-CN" sz="1200">
                <a:latin typeface="Consolas" panose="020B0609020204030204" pitchFamily="49" charset="0"/>
                <a:ea typeface="微软雅黑" panose="020B0503020204020204" pitchFamily="34" charset="-122"/>
              </a:rPr>
              <a:t>hit</a:t>
            </a:r>
            <a:r>
              <a:rPr lang="zh-CN" altLang="en-US" sz="1200">
                <a:latin typeface="Consolas" panose="020B0609020204030204" pitchFamily="49" charset="0"/>
                <a:ea typeface="微软雅黑" panose="020B0503020204020204" pitchFamily="34" charset="-122"/>
              </a:rPr>
              <a:t>两侧开始动态规划，这两部分的动态规划填表过程与</a:t>
            </a:r>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动态规划相同，也是延长</a:t>
            </a:r>
            <a:r>
              <a:rPr lang="en-US" altLang="zh-CN" sz="1200">
                <a:latin typeface="Consolas" panose="020B0609020204030204" pitchFamily="49" charset="0"/>
                <a:ea typeface="微软雅黑" panose="020B0503020204020204" pitchFamily="34" charset="-122"/>
              </a:rPr>
              <a:t>2</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的范围，进行匹配。</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最后将找到的两个最优串加起来的</a:t>
            </a:r>
            <a:r>
              <a:rPr lang="en-US" altLang="zh-CN" sz="1200">
                <a:latin typeface="Consolas" panose="020B0609020204030204" pitchFamily="49" charset="0"/>
                <a:ea typeface="微软雅黑" panose="020B0503020204020204" pitchFamily="34" charset="-122"/>
              </a:rPr>
              <a:t>ED</a:t>
            </a:r>
            <a:r>
              <a:rPr lang="zh-CN" altLang="en-US" sz="1200">
                <a:latin typeface="Consolas" panose="020B0609020204030204" pitchFamily="49" charset="0"/>
                <a:ea typeface="微软雅黑" panose="020B0503020204020204" pitchFamily="34" charset="-122"/>
              </a:rPr>
              <a:t>值与</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比较，如果</a:t>
            </a:r>
            <a:r>
              <a:rPr lang="en-US" altLang="zh-CN" sz="1200">
                <a:latin typeface="Consolas" panose="020B0609020204030204" pitchFamily="49" charset="0"/>
                <a:ea typeface="微软雅黑" panose="020B0503020204020204" pitchFamily="34" charset="-122"/>
              </a:rPr>
              <a:t>ED&gt;EDmax</a:t>
            </a:r>
            <a:r>
              <a:rPr lang="zh-CN" altLang="en-US" sz="1200">
                <a:latin typeface="Consolas" panose="020B0609020204030204" pitchFamily="49" charset="0"/>
                <a:ea typeface="微软雅黑" panose="020B0503020204020204" pitchFamily="34" charset="-122"/>
              </a:rPr>
              <a:t>，则匹配失败；否则，可接受。</a:t>
            </a:r>
            <a:endParaRPr lang="en-US" altLang="zh-CN" sz="1200">
              <a:latin typeface="Consolas" panose="020B0609020204030204" pitchFamily="49" charset="0"/>
              <a:ea typeface="微软雅黑" panose="020B0503020204020204" pitchFamily="34" charset="-122"/>
            </a:endParaRPr>
          </a:p>
        </p:txBody>
      </p:sp>
      <p:grpSp>
        <p:nvGrpSpPr>
          <p:cNvPr id="4" name="组合 3">
            <a:extLst>
              <a:ext uri="{FF2B5EF4-FFF2-40B4-BE49-F238E27FC236}">
                <a16:creationId xmlns:a16="http://schemas.microsoft.com/office/drawing/2014/main" id="{E15B824A-BA6E-4122-8BB6-9266329E8F71}"/>
              </a:ext>
            </a:extLst>
          </p:cNvPr>
          <p:cNvGrpSpPr/>
          <p:nvPr/>
        </p:nvGrpSpPr>
        <p:grpSpPr>
          <a:xfrm>
            <a:off x="5583628" y="1066154"/>
            <a:ext cx="5334816" cy="2743172"/>
            <a:chOff x="5583628" y="1066154"/>
            <a:chExt cx="5334816" cy="2743172"/>
          </a:xfrm>
        </p:grpSpPr>
        <p:cxnSp>
          <p:nvCxnSpPr>
            <p:cNvPr id="28" name="直接连接符 27">
              <a:extLst>
                <a:ext uri="{FF2B5EF4-FFF2-40B4-BE49-F238E27FC236}">
                  <a16:creationId xmlns:a16="http://schemas.microsoft.com/office/drawing/2014/main" id="{FA1DEBF0-18ED-4DD9-97EF-C011DE067EBF}"/>
                </a:ext>
              </a:extLst>
            </p:cNvPr>
            <p:cNvCxnSpPr>
              <a:cxnSpLocks/>
              <a:stCxn id="43" idx="3"/>
            </p:cNvCxnSpPr>
            <p:nvPr/>
          </p:nvCxnSpPr>
          <p:spPr>
            <a:xfrm>
              <a:off x="6023172" y="1769323"/>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a:extLst>
                <a:ext uri="{FF2B5EF4-FFF2-40B4-BE49-F238E27FC236}">
                  <a16:creationId xmlns:a16="http://schemas.microsoft.com/office/drawing/2014/main" id="{E2DE5E0D-F086-4165-8DC2-8A2DAED0DFB5}"/>
                </a:ext>
              </a:extLst>
            </p:cNvPr>
            <p:cNvCxnSpPr>
              <a:cxnSpLocks/>
            </p:cNvCxnSpPr>
            <p:nvPr/>
          </p:nvCxnSpPr>
          <p:spPr>
            <a:xfrm>
              <a:off x="8579847" y="3098292"/>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直接连接符 30">
              <a:extLst>
                <a:ext uri="{FF2B5EF4-FFF2-40B4-BE49-F238E27FC236}">
                  <a16:creationId xmlns:a16="http://schemas.microsoft.com/office/drawing/2014/main" id="{4CDC244C-26D8-478C-A500-4EFFF23631B4}"/>
                </a:ext>
              </a:extLst>
            </p:cNvPr>
            <p:cNvCxnSpPr/>
            <p:nvPr/>
          </p:nvCxnSpPr>
          <p:spPr>
            <a:xfrm>
              <a:off x="8102417" y="3098292"/>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6A80CBBF-310D-400D-8787-4AD1AFFBA574}"/>
                </a:ext>
              </a:extLst>
            </p:cNvPr>
            <p:cNvCxnSpPr/>
            <p:nvPr/>
          </p:nvCxnSpPr>
          <p:spPr>
            <a:xfrm>
              <a:off x="9283854" y="3098292"/>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A1B70A72-58C9-4BB4-9319-AE04E42A5F28}"/>
                </a:ext>
              </a:extLst>
            </p:cNvPr>
            <p:cNvCxnSpPr/>
            <p:nvPr/>
          </p:nvCxnSpPr>
          <p:spPr>
            <a:xfrm flipV="1">
              <a:off x="8579847" y="177119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1C1D443-C16C-42A3-A92A-E98904F17B4D}"/>
                </a:ext>
              </a:extLst>
            </p:cNvPr>
            <p:cNvCxnSpPr/>
            <p:nvPr/>
          </p:nvCxnSpPr>
          <p:spPr>
            <a:xfrm flipV="1">
              <a:off x="9283854" y="177119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86831DA-80A0-4296-855A-2866541C6560}"/>
                </a:ext>
              </a:extLst>
            </p:cNvPr>
            <p:cNvSpPr txBox="1"/>
            <p:nvPr/>
          </p:nvSpPr>
          <p:spPr>
            <a:xfrm>
              <a:off x="8661509" y="1494199"/>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42" name="文本框 41">
              <a:extLst>
                <a:ext uri="{FF2B5EF4-FFF2-40B4-BE49-F238E27FC236}">
                  <a16:creationId xmlns:a16="http://schemas.microsoft.com/office/drawing/2014/main" id="{EA90B1C9-05CA-4AA8-A731-494DA35B9311}"/>
                </a:ext>
              </a:extLst>
            </p:cNvPr>
            <p:cNvSpPr txBox="1"/>
            <p:nvPr/>
          </p:nvSpPr>
          <p:spPr>
            <a:xfrm>
              <a:off x="7559002" y="2959792"/>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43" name="文本框 42">
              <a:extLst>
                <a:ext uri="{FF2B5EF4-FFF2-40B4-BE49-F238E27FC236}">
                  <a16:creationId xmlns:a16="http://schemas.microsoft.com/office/drawing/2014/main" id="{95E1535B-1B23-45B4-B483-CA63DD97177E}"/>
                </a:ext>
              </a:extLst>
            </p:cNvPr>
            <p:cNvSpPr txBox="1"/>
            <p:nvPr/>
          </p:nvSpPr>
          <p:spPr>
            <a:xfrm>
              <a:off x="5583628" y="1630823"/>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44" name="直接连接符 43">
              <a:extLst>
                <a:ext uri="{FF2B5EF4-FFF2-40B4-BE49-F238E27FC236}">
                  <a16:creationId xmlns:a16="http://schemas.microsoft.com/office/drawing/2014/main" id="{1E8A3C38-96A9-46D2-8810-94FB2D74A211}"/>
                </a:ext>
              </a:extLst>
            </p:cNvPr>
            <p:cNvCxnSpPr>
              <a:cxnSpLocks/>
            </p:cNvCxnSpPr>
            <p:nvPr/>
          </p:nvCxnSpPr>
          <p:spPr>
            <a:xfrm flipH="1" flipV="1">
              <a:off x="6686309" y="1769322"/>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1F82237-EAD2-4A37-93D2-3392BA505216}"/>
                </a:ext>
              </a:extLst>
            </p:cNvPr>
            <p:cNvCxnSpPr/>
            <p:nvPr/>
          </p:nvCxnSpPr>
          <p:spPr>
            <a:xfrm flipV="1">
              <a:off x="9761284" y="177119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46" name="双括号 45">
              <a:extLst>
                <a:ext uri="{FF2B5EF4-FFF2-40B4-BE49-F238E27FC236}">
                  <a16:creationId xmlns:a16="http://schemas.microsoft.com/office/drawing/2014/main" id="{420A1575-EC85-47EE-B5A9-EC131D742DFD}"/>
                </a:ext>
              </a:extLst>
            </p:cNvPr>
            <p:cNvSpPr/>
            <p:nvPr/>
          </p:nvSpPr>
          <p:spPr>
            <a:xfrm>
              <a:off x="9279195" y="1670813"/>
              <a:ext cx="704865" cy="188534"/>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49" name="右大括号 48">
              <a:extLst>
                <a:ext uri="{FF2B5EF4-FFF2-40B4-BE49-F238E27FC236}">
                  <a16:creationId xmlns:a16="http://schemas.microsoft.com/office/drawing/2014/main" id="{69CC0B8A-C5C2-44E9-8C5E-4332EAFC8D3B}"/>
                </a:ext>
              </a:extLst>
            </p:cNvPr>
            <p:cNvSpPr/>
            <p:nvPr/>
          </p:nvSpPr>
          <p:spPr>
            <a:xfrm rot="16200000">
              <a:off x="9284887" y="1647181"/>
              <a:ext cx="116473" cy="12228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63AB83E1-D9B4-441C-BABA-B982BA1114F7}"/>
                </a:ext>
              </a:extLst>
            </p:cNvPr>
            <p:cNvCxnSpPr/>
            <p:nvPr/>
          </p:nvCxnSpPr>
          <p:spPr>
            <a:xfrm flipV="1">
              <a:off x="8579847" y="177119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A30DF59-F7BE-4476-858E-19A02BDE5279}"/>
                </a:ext>
              </a:extLst>
            </p:cNvPr>
            <p:cNvCxnSpPr>
              <a:cxnSpLocks/>
            </p:cNvCxnSpPr>
            <p:nvPr/>
          </p:nvCxnSpPr>
          <p:spPr>
            <a:xfrm flipH="1" flipV="1">
              <a:off x="7396035" y="1769321"/>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F298E77-80C5-4C24-A67B-3A4180B5FF71}"/>
                </a:ext>
              </a:extLst>
            </p:cNvPr>
            <p:cNvSpPr txBox="1"/>
            <p:nvPr/>
          </p:nvSpPr>
          <p:spPr>
            <a:xfrm>
              <a:off x="8581781" y="3072640"/>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55" name="直接连接符 54">
              <a:extLst>
                <a:ext uri="{FF2B5EF4-FFF2-40B4-BE49-F238E27FC236}">
                  <a16:creationId xmlns:a16="http://schemas.microsoft.com/office/drawing/2014/main" id="{64DB6515-0C6E-4D5C-ADBC-9B0036AB597B}"/>
                </a:ext>
              </a:extLst>
            </p:cNvPr>
            <p:cNvCxnSpPr/>
            <p:nvPr/>
          </p:nvCxnSpPr>
          <p:spPr>
            <a:xfrm flipV="1">
              <a:off x="8110776" y="1769321"/>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E36517DD-3B99-4180-86D5-5AFA756D4372}"/>
                </a:ext>
              </a:extLst>
            </p:cNvPr>
            <p:cNvSpPr txBox="1"/>
            <p:nvPr/>
          </p:nvSpPr>
          <p:spPr>
            <a:xfrm>
              <a:off x="9078467" y="1444636"/>
              <a:ext cx="529311" cy="230832"/>
            </a:xfrm>
            <a:prstGeom prst="rect">
              <a:avLst/>
            </a:prstGeom>
            <a:noFill/>
          </p:spPr>
          <p:txBody>
            <a:bodyPr wrap="none" rtlCol="0">
              <a:spAutoFit/>
            </a:bodyPr>
            <a:lstStyle/>
            <a:p>
              <a:pPr algn="ctr"/>
              <a:r>
                <a:rPr lang="en-US" altLang="zh-CN" sz="900"/>
                <a:t>EDmax</a:t>
              </a:r>
              <a:endParaRPr lang="zh-CN" altLang="en-US" sz="900"/>
            </a:p>
          </p:txBody>
        </p:sp>
        <p:sp>
          <p:nvSpPr>
            <p:cNvPr id="3" name="右大括号 2">
              <a:extLst>
                <a:ext uri="{FF2B5EF4-FFF2-40B4-BE49-F238E27FC236}">
                  <a16:creationId xmlns:a16="http://schemas.microsoft.com/office/drawing/2014/main" id="{067BB7CF-CDE4-459C-938C-04440585C6E6}"/>
                </a:ext>
              </a:extLst>
            </p:cNvPr>
            <p:cNvSpPr/>
            <p:nvPr/>
          </p:nvSpPr>
          <p:spPr>
            <a:xfrm rot="16200000">
              <a:off x="9554812" y="1089780"/>
              <a:ext cx="147654" cy="704867"/>
            </a:xfrm>
            <a:prstGeom prst="rightBrace">
              <a:avLst>
                <a:gd name="adj1" fmla="val 7582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B22025B1-27E7-4956-97F2-DF075C7C56AE}"/>
                </a:ext>
              </a:extLst>
            </p:cNvPr>
            <p:cNvSpPr txBox="1"/>
            <p:nvPr/>
          </p:nvSpPr>
          <p:spPr>
            <a:xfrm>
              <a:off x="8981987" y="1066154"/>
              <a:ext cx="1759572" cy="215444"/>
            </a:xfrm>
            <a:prstGeom prst="rect">
              <a:avLst/>
            </a:prstGeom>
            <a:noFill/>
          </p:spPr>
          <p:txBody>
            <a:bodyPr wrap="square" rtlCol="0">
              <a:spAutoFit/>
            </a:bodyPr>
            <a:lstStyle/>
            <a:p>
              <a:pPr defTabSz="360000"/>
              <a:r>
                <a:rPr lang="en-US" altLang="zh-CN" sz="800">
                  <a:latin typeface="Consolas" panose="020B0609020204030204" pitchFamily="49" charset="0"/>
                  <a:ea typeface="微软雅黑" panose="020B0503020204020204" pitchFamily="34" charset="-122"/>
                </a:rPr>
                <a:t>semi-global</a:t>
              </a:r>
              <a:r>
                <a:rPr lang="zh-CN" altLang="en-US" sz="800">
                  <a:latin typeface="Consolas" panose="020B0609020204030204" pitchFamily="49" charset="0"/>
                  <a:ea typeface="微软雅黑" panose="020B0503020204020204" pitchFamily="34" charset="-122"/>
                </a:rPr>
                <a:t>动态规划的</a:t>
              </a:r>
              <a:r>
                <a:rPr lang="en-US" altLang="zh-CN" sz="800">
                  <a:latin typeface="Consolas" panose="020B0609020204030204" pitchFamily="49" charset="0"/>
                  <a:ea typeface="微软雅黑" panose="020B0503020204020204" pitchFamily="34" charset="-122"/>
                </a:rPr>
                <a:t>ref</a:t>
              </a:r>
              <a:r>
                <a:rPr lang="zh-CN" altLang="en-US" sz="800">
                  <a:latin typeface="Consolas" panose="020B0609020204030204" pitchFamily="49" charset="0"/>
                  <a:ea typeface="微软雅黑" panose="020B0503020204020204" pitchFamily="34" charset="-122"/>
                </a:rPr>
                <a:t>区域</a:t>
              </a:r>
              <a:r>
                <a:rPr lang="en-US" altLang="zh-CN" sz="800">
                  <a:latin typeface="Consolas" panose="020B0609020204030204" pitchFamily="49" charset="0"/>
                  <a:ea typeface="微软雅黑" panose="020B0503020204020204" pitchFamily="34" charset="-122"/>
                </a:rPr>
                <a:t>1</a:t>
              </a:r>
              <a:endParaRPr lang="zh-CN" altLang="en-US" sz="800">
                <a:latin typeface="Consolas" panose="020B0609020204030204" pitchFamily="49" charset="0"/>
                <a:ea typeface="微软雅黑" panose="020B0503020204020204" pitchFamily="34" charset="-122"/>
              </a:endParaRPr>
            </a:p>
          </p:txBody>
        </p:sp>
        <p:sp>
          <p:nvSpPr>
            <p:cNvPr id="62" name="右大括号 61">
              <a:extLst>
                <a:ext uri="{FF2B5EF4-FFF2-40B4-BE49-F238E27FC236}">
                  <a16:creationId xmlns:a16="http://schemas.microsoft.com/office/drawing/2014/main" id="{1F6ABB11-F272-4D90-95A9-F91F433A8816}"/>
                </a:ext>
              </a:extLst>
            </p:cNvPr>
            <p:cNvSpPr/>
            <p:nvPr/>
          </p:nvSpPr>
          <p:spPr>
            <a:xfrm rot="5400000">
              <a:off x="8790110" y="2520867"/>
              <a:ext cx="275121" cy="1650508"/>
            </a:xfrm>
            <a:prstGeom prst="rightBrace">
              <a:avLst>
                <a:gd name="adj1" fmla="val 7582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07253FA8-E1E4-459D-B003-6362ACE7A22A}"/>
                </a:ext>
              </a:extLst>
            </p:cNvPr>
            <p:cNvSpPr txBox="1"/>
            <p:nvPr/>
          </p:nvSpPr>
          <p:spPr>
            <a:xfrm>
              <a:off x="7909649" y="3532327"/>
              <a:ext cx="2129845" cy="276999"/>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动态规划的</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区域</a:t>
              </a:r>
            </a:p>
          </p:txBody>
        </p:sp>
        <p:cxnSp>
          <p:nvCxnSpPr>
            <p:cNvPr id="33" name="直接连接符 32">
              <a:extLst>
                <a:ext uri="{FF2B5EF4-FFF2-40B4-BE49-F238E27FC236}">
                  <a16:creationId xmlns:a16="http://schemas.microsoft.com/office/drawing/2014/main" id="{3B8792A9-D160-43D0-A2F3-02CB01AABF0D}"/>
                </a:ext>
              </a:extLst>
            </p:cNvPr>
            <p:cNvCxnSpPr>
              <a:cxnSpLocks/>
            </p:cNvCxnSpPr>
            <p:nvPr/>
          </p:nvCxnSpPr>
          <p:spPr>
            <a:xfrm flipV="1">
              <a:off x="9283854" y="1769321"/>
              <a:ext cx="122296" cy="1327094"/>
            </a:xfrm>
            <a:prstGeom prst="line">
              <a:avLst/>
            </a:prstGeom>
            <a:ln w="12700">
              <a:solidFill>
                <a:srgbClr val="FF9933"/>
              </a:solidFill>
              <a:prstDash val="dashDot"/>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8B50811-6ECA-41EC-BF58-3758819D633B}"/>
                </a:ext>
              </a:extLst>
            </p:cNvPr>
            <p:cNvCxnSpPr>
              <a:cxnSpLocks/>
            </p:cNvCxnSpPr>
            <p:nvPr/>
          </p:nvCxnSpPr>
          <p:spPr>
            <a:xfrm flipV="1">
              <a:off x="9755407" y="1768384"/>
              <a:ext cx="122296" cy="1327094"/>
            </a:xfrm>
            <a:prstGeom prst="line">
              <a:avLst/>
            </a:prstGeom>
            <a:ln w="12700">
              <a:solidFill>
                <a:srgbClr val="FF9933"/>
              </a:solidFill>
              <a:prstDash val="dashDot"/>
            </a:ln>
          </p:spPr>
          <p:style>
            <a:lnRef idx="1">
              <a:schemeClr val="accent1"/>
            </a:lnRef>
            <a:fillRef idx="0">
              <a:schemeClr val="accent1"/>
            </a:fillRef>
            <a:effectRef idx="0">
              <a:schemeClr val="accent1"/>
            </a:effectRef>
            <a:fontRef idx="minor">
              <a:schemeClr val="tx1"/>
            </a:fontRef>
          </p:style>
        </p:cxnSp>
        <p:sp>
          <p:nvSpPr>
            <p:cNvPr id="37" name="右大括号 36">
              <a:extLst>
                <a:ext uri="{FF2B5EF4-FFF2-40B4-BE49-F238E27FC236}">
                  <a16:creationId xmlns:a16="http://schemas.microsoft.com/office/drawing/2014/main" id="{A1106C3E-7C9F-4C74-B731-0C6DBC6284D6}"/>
                </a:ext>
              </a:extLst>
            </p:cNvPr>
            <p:cNvSpPr/>
            <p:nvPr/>
          </p:nvSpPr>
          <p:spPr>
            <a:xfrm rot="16200000">
              <a:off x="9864680" y="1639416"/>
              <a:ext cx="116473" cy="12228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FCA275B3-D441-45A0-9286-143044F5F4F8}"/>
                </a:ext>
              </a:extLst>
            </p:cNvPr>
            <p:cNvSpPr txBox="1"/>
            <p:nvPr/>
          </p:nvSpPr>
          <p:spPr>
            <a:xfrm>
              <a:off x="9658260" y="1436871"/>
              <a:ext cx="529311" cy="230832"/>
            </a:xfrm>
            <a:prstGeom prst="rect">
              <a:avLst/>
            </a:prstGeom>
            <a:noFill/>
          </p:spPr>
          <p:txBody>
            <a:bodyPr wrap="none" rtlCol="0">
              <a:spAutoFit/>
            </a:bodyPr>
            <a:lstStyle/>
            <a:p>
              <a:pPr algn="ctr"/>
              <a:r>
                <a:rPr lang="en-US" altLang="zh-CN" sz="900"/>
                <a:t>EDmax</a:t>
              </a:r>
              <a:endParaRPr lang="zh-CN" altLang="en-US" sz="900"/>
            </a:p>
          </p:txBody>
        </p:sp>
        <p:cxnSp>
          <p:nvCxnSpPr>
            <p:cNvPr id="39" name="直接连接符 38">
              <a:extLst>
                <a:ext uri="{FF2B5EF4-FFF2-40B4-BE49-F238E27FC236}">
                  <a16:creationId xmlns:a16="http://schemas.microsoft.com/office/drawing/2014/main" id="{7BEA607E-A4EB-4D9B-8A64-D090D5DD5CB0}"/>
                </a:ext>
              </a:extLst>
            </p:cNvPr>
            <p:cNvCxnSpPr>
              <a:cxnSpLocks/>
            </p:cNvCxnSpPr>
            <p:nvPr/>
          </p:nvCxnSpPr>
          <p:spPr>
            <a:xfrm flipH="1" flipV="1">
              <a:off x="8456999" y="1764710"/>
              <a:ext cx="122207" cy="1342225"/>
            </a:xfrm>
            <a:prstGeom prst="line">
              <a:avLst/>
            </a:prstGeom>
            <a:ln w="12700">
              <a:solidFill>
                <a:srgbClr val="FF9933"/>
              </a:solidFill>
              <a:prstDash val="dashDot"/>
            </a:ln>
          </p:spPr>
          <p:style>
            <a:lnRef idx="1">
              <a:schemeClr val="accent1"/>
            </a:lnRef>
            <a:fillRef idx="0">
              <a:schemeClr val="accent1"/>
            </a:fillRef>
            <a:effectRef idx="0">
              <a:schemeClr val="accent1"/>
            </a:effectRef>
            <a:fontRef idx="minor">
              <a:schemeClr val="tx1"/>
            </a:fontRef>
          </p:style>
        </p:cxnSp>
        <p:sp>
          <p:nvSpPr>
            <p:cNvPr id="57" name="右大括号 56">
              <a:extLst>
                <a:ext uri="{FF2B5EF4-FFF2-40B4-BE49-F238E27FC236}">
                  <a16:creationId xmlns:a16="http://schemas.microsoft.com/office/drawing/2014/main" id="{85CAEE47-4DDA-4D04-94CD-B9007D417E48}"/>
                </a:ext>
              </a:extLst>
            </p:cNvPr>
            <p:cNvSpPr/>
            <p:nvPr/>
          </p:nvSpPr>
          <p:spPr>
            <a:xfrm rot="16200000">
              <a:off x="8459906" y="1637913"/>
              <a:ext cx="116473" cy="12228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86E44083-8680-46BE-88D4-38A2CC79EA61}"/>
                </a:ext>
              </a:extLst>
            </p:cNvPr>
            <p:cNvSpPr txBox="1"/>
            <p:nvPr/>
          </p:nvSpPr>
          <p:spPr>
            <a:xfrm>
              <a:off x="8253486" y="1435368"/>
              <a:ext cx="529311" cy="230832"/>
            </a:xfrm>
            <a:prstGeom prst="rect">
              <a:avLst/>
            </a:prstGeom>
            <a:noFill/>
          </p:spPr>
          <p:txBody>
            <a:bodyPr wrap="none" rtlCol="0">
              <a:spAutoFit/>
            </a:bodyPr>
            <a:lstStyle/>
            <a:p>
              <a:pPr algn="ctr"/>
              <a:r>
                <a:rPr lang="en-US" altLang="zh-CN" sz="900"/>
                <a:t>EDmax</a:t>
              </a:r>
              <a:endParaRPr lang="zh-CN" altLang="en-US" sz="900"/>
            </a:p>
          </p:txBody>
        </p:sp>
        <p:cxnSp>
          <p:nvCxnSpPr>
            <p:cNvPr id="73" name="直接连接符 72">
              <a:extLst>
                <a:ext uri="{FF2B5EF4-FFF2-40B4-BE49-F238E27FC236}">
                  <a16:creationId xmlns:a16="http://schemas.microsoft.com/office/drawing/2014/main" id="{E53A5DB5-D681-40B5-82C4-A9EA163AA17B}"/>
                </a:ext>
              </a:extLst>
            </p:cNvPr>
            <p:cNvCxnSpPr>
              <a:cxnSpLocks/>
            </p:cNvCxnSpPr>
            <p:nvPr/>
          </p:nvCxnSpPr>
          <p:spPr>
            <a:xfrm flipH="1" flipV="1">
              <a:off x="7985568" y="1764710"/>
              <a:ext cx="122207" cy="1342225"/>
            </a:xfrm>
            <a:prstGeom prst="line">
              <a:avLst/>
            </a:prstGeom>
            <a:ln w="12700">
              <a:solidFill>
                <a:srgbClr val="FF9933"/>
              </a:solidFill>
              <a:prstDash val="dashDot"/>
            </a:ln>
          </p:spPr>
          <p:style>
            <a:lnRef idx="1">
              <a:schemeClr val="accent1"/>
            </a:lnRef>
            <a:fillRef idx="0">
              <a:schemeClr val="accent1"/>
            </a:fillRef>
            <a:effectRef idx="0">
              <a:schemeClr val="accent1"/>
            </a:effectRef>
            <a:fontRef idx="minor">
              <a:schemeClr val="tx1"/>
            </a:fontRef>
          </p:style>
        </p:cxnSp>
        <p:sp>
          <p:nvSpPr>
            <p:cNvPr id="74" name="右大括号 73">
              <a:extLst>
                <a:ext uri="{FF2B5EF4-FFF2-40B4-BE49-F238E27FC236}">
                  <a16:creationId xmlns:a16="http://schemas.microsoft.com/office/drawing/2014/main" id="{C0696905-8D05-44B4-994E-B96FA81E79CD}"/>
                </a:ext>
              </a:extLst>
            </p:cNvPr>
            <p:cNvSpPr/>
            <p:nvPr/>
          </p:nvSpPr>
          <p:spPr>
            <a:xfrm rot="16200000">
              <a:off x="7861576" y="1636687"/>
              <a:ext cx="116473" cy="12228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6047EA6A-1418-436C-B8CD-1FD0C067DABC}"/>
                </a:ext>
              </a:extLst>
            </p:cNvPr>
            <p:cNvSpPr txBox="1"/>
            <p:nvPr/>
          </p:nvSpPr>
          <p:spPr>
            <a:xfrm>
              <a:off x="7655156" y="1434142"/>
              <a:ext cx="529311" cy="230832"/>
            </a:xfrm>
            <a:prstGeom prst="rect">
              <a:avLst/>
            </a:prstGeom>
            <a:noFill/>
          </p:spPr>
          <p:txBody>
            <a:bodyPr wrap="none" rtlCol="0">
              <a:spAutoFit/>
            </a:bodyPr>
            <a:lstStyle/>
            <a:p>
              <a:pPr algn="ctr"/>
              <a:r>
                <a:rPr lang="en-US" altLang="zh-CN" sz="900"/>
                <a:t>EDmax</a:t>
              </a:r>
              <a:endParaRPr lang="zh-CN" altLang="en-US" sz="900"/>
            </a:p>
          </p:txBody>
        </p:sp>
        <p:sp>
          <p:nvSpPr>
            <p:cNvPr id="76" name="右大括号 75">
              <a:extLst>
                <a:ext uri="{FF2B5EF4-FFF2-40B4-BE49-F238E27FC236}">
                  <a16:creationId xmlns:a16="http://schemas.microsoft.com/office/drawing/2014/main" id="{AB0A4054-FA20-4899-BE4E-FE4579894533}"/>
                </a:ext>
              </a:extLst>
            </p:cNvPr>
            <p:cNvSpPr/>
            <p:nvPr/>
          </p:nvSpPr>
          <p:spPr>
            <a:xfrm rot="16200000">
              <a:off x="8141063" y="1073336"/>
              <a:ext cx="147654" cy="728637"/>
            </a:xfrm>
            <a:prstGeom prst="rightBrace">
              <a:avLst>
                <a:gd name="adj1" fmla="val 7582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3310E3A6-D51F-45D8-8CDB-37F193EDFCCA}"/>
                </a:ext>
              </a:extLst>
            </p:cNvPr>
            <p:cNvSpPr txBox="1"/>
            <p:nvPr/>
          </p:nvSpPr>
          <p:spPr>
            <a:xfrm>
              <a:off x="7203719" y="1068115"/>
              <a:ext cx="1759572" cy="215444"/>
            </a:xfrm>
            <a:prstGeom prst="rect">
              <a:avLst/>
            </a:prstGeom>
            <a:noFill/>
          </p:spPr>
          <p:txBody>
            <a:bodyPr wrap="square" rtlCol="0">
              <a:spAutoFit/>
            </a:bodyPr>
            <a:lstStyle/>
            <a:p>
              <a:pPr defTabSz="360000"/>
              <a:r>
                <a:rPr lang="en-US" altLang="zh-CN" sz="800">
                  <a:latin typeface="Consolas" panose="020B0609020204030204" pitchFamily="49" charset="0"/>
                  <a:ea typeface="微软雅黑" panose="020B0503020204020204" pitchFamily="34" charset="-122"/>
                </a:rPr>
                <a:t>semi-global</a:t>
              </a:r>
              <a:r>
                <a:rPr lang="zh-CN" altLang="en-US" sz="800">
                  <a:latin typeface="Consolas" panose="020B0609020204030204" pitchFamily="49" charset="0"/>
                  <a:ea typeface="微软雅黑" panose="020B0503020204020204" pitchFamily="34" charset="-122"/>
                </a:rPr>
                <a:t>动态规划的</a:t>
              </a:r>
              <a:r>
                <a:rPr lang="en-US" altLang="zh-CN" sz="800">
                  <a:latin typeface="Consolas" panose="020B0609020204030204" pitchFamily="49" charset="0"/>
                  <a:ea typeface="微软雅黑" panose="020B0503020204020204" pitchFamily="34" charset="-122"/>
                </a:rPr>
                <a:t>ref</a:t>
              </a:r>
              <a:r>
                <a:rPr lang="zh-CN" altLang="en-US" sz="800">
                  <a:latin typeface="Consolas" panose="020B0609020204030204" pitchFamily="49" charset="0"/>
                  <a:ea typeface="微软雅黑" panose="020B0503020204020204" pitchFamily="34" charset="-122"/>
                </a:rPr>
                <a:t>区域</a:t>
              </a:r>
              <a:r>
                <a:rPr lang="en-US" altLang="zh-CN" sz="800">
                  <a:latin typeface="Consolas" panose="020B0609020204030204" pitchFamily="49" charset="0"/>
                  <a:ea typeface="微软雅黑" panose="020B0503020204020204" pitchFamily="34" charset="-122"/>
                </a:rPr>
                <a:t>2</a:t>
              </a:r>
              <a:endParaRPr lang="zh-CN" altLang="en-US" sz="800">
                <a:latin typeface="Consolas" panose="020B0609020204030204" pitchFamily="49" charset="0"/>
                <a:ea typeface="微软雅黑" panose="020B0503020204020204" pitchFamily="34" charset="-122"/>
              </a:endParaRPr>
            </a:p>
          </p:txBody>
        </p:sp>
        <p:sp>
          <p:nvSpPr>
            <p:cNvPr id="78" name="双括号 77">
              <a:extLst>
                <a:ext uri="{FF2B5EF4-FFF2-40B4-BE49-F238E27FC236}">
                  <a16:creationId xmlns:a16="http://schemas.microsoft.com/office/drawing/2014/main" id="{CB7D1531-6867-4381-8549-A9B231FB2179}"/>
                </a:ext>
              </a:extLst>
            </p:cNvPr>
            <p:cNvSpPr/>
            <p:nvPr/>
          </p:nvSpPr>
          <p:spPr>
            <a:xfrm>
              <a:off x="7856094" y="1678086"/>
              <a:ext cx="720421" cy="188534"/>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86891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4778BD-5F4F-4DC2-A28F-280A4D3B9585}"/>
              </a:ext>
            </a:extLst>
          </p:cNvPr>
          <p:cNvPicPr>
            <a:picLocks noChangeAspect="1"/>
          </p:cNvPicPr>
          <p:nvPr/>
        </p:nvPicPr>
        <p:blipFill>
          <a:blip r:embed="rId2"/>
          <a:stretch>
            <a:fillRect/>
          </a:stretch>
        </p:blipFill>
        <p:spPr>
          <a:xfrm>
            <a:off x="983958" y="0"/>
            <a:ext cx="3948799" cy="6858000"/>
          </a:xfrm>
          <a:prstGeom prst="rect">
            <a:avLst/>
          </a:prstGeom>
        </p:spPr>
      </p:pic>
      <p:cxnSp>
        <p:nvCxnSpPr>
          <p:cNvPr id="5" name="直接连接符 4">
            <a:extLst>
              <a:ext uri="{FF2B5EF4-FFF2-40B4-BE49-F238E27FC236}">
                <a16:creationId xmlns:a16="http://schemas.microsoft.com/office/drawing/2014/main" id="{DEF8FA76-FE06-481F-9ED0-83296D7068D5}"/>
              </a:ext>
            </a:extLst>
          </p:cNvPr>
          <p:cNvCxnSpPr>
            <a:cxnSpLocks/>
            <a:stCxn id="20" idx="3"/>
          </p:cNvCxnSpPr>
          <p:nvPr/>
        </p:nvCxnSpPr>
        <p:spPr>
          <a:xfrm>
            <a:off x="6244161" y="741508"/>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9B09EAE7-8A0C-4F1A-8C40-CA519303616A}"/>
              </a:ext>
            </a:extLst>
          </p:cNvPr>
          <p:cNvCxnSpPr>
            <a:cxnSpLocks/>
          </p:cNvCxnSpPr>
          <p:nvPr/>
        </p:nvCxnSpPr>
        <p:spPr>
          <a:xfrm>
            <a:off x="8800836" y="2070477"/>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直接连接符 11">
            <a:extLst>
              <a:ext uri="{FF2B5EF4-FFF2-40B4-BE49-F238E27FC236}">
                <a16:creationId xmlns:a16="http://schemas.microsoft.com/office/drawing/2014/main" id="{C7312343-1511-449C-81FC-791506C397E1}"/>
              </a:ext>
            </a:extLst>
          </p:cNvPr>
          <p:cNvCxnSpPr/>
          <p:nvPr/>
        </p:nvCxnSpPr>
        <p:spPr>
          <a:xfrm>
            <a:off x="8323406" y="207047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D8D24D05-DEA6-4430-A812-4C2EBA38CAD7}"/>
              </a:ext>
            </a:extLst>
          </p:cNvPr>
          <p:cNvCxnSpPr/>
          <p:nvPr/>
        </p:nvCxnSpPr>
        <p:spPr>
          <a:xfrm>
            <a:off x="9504843" y="2070477"/>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AF098BDD-70E1-4F78-842D-62275363FB65}"/>
              </a:ext>
            </a:extLst>
          </p:cNvPr>
          <p:cNvCxnSpPr/>
          <p:nvPr/>
        </p:nvCxnSpPr>
        <p:spPr>
          <a:xfrm flipV="1">
            <a:off x="8800836" y="74338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1D884B3-C99F-434D-9E1D-2B514C384FBA}"/>
              </a:ext>
            </a:extLst>
          </p:cNvPr>
          <p:cNvCxnSpPr/>
          <p:nvPr/>
        </p:nvCxnSpPr>
        <p:spPr>
          <a:xfrm flipV="1">
            <a:off x="9504843" y="74338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CF64167-3124-4986-839C-A53CDFDA2BB7}"/>
              </a:ext>
            </a:extLst>
          </p:cNvPr>
          <p:cNvSpPr txBox="1"/>
          <p:nvPr/>
        </p:nvSpPr>
        <p:spPr>
          <a:xfrm>
            <a:off x="8882498" y="466384"/>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19" name="文本框 18">
            <a:extLst>
              <a:ext uri="{FF2B5EF4-FFF2-40B4-BE49-F238E27FC236}">
                <a16:creationId xmlns:a16="http://schemas.microsoft.com/office/drawing/2014/main" id="{E5725B2B-82E0-4DF3-B0F1-4C82FE3FC8CA}"/>
              </a:ext>
            </a:extLst>
          </p:cNvPr>
          <p:cNvSpPr txBox="1"/>
          <p:nvPr/>
        </p:nvSpPr>
        <p:spPr>
          <a:xfrm>
            <a:off x="7779991" y="1931977"/>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20" name="文本框 19">
            <a:extLst>
              <a:ext uri="{FF2B5EF4-FFF2-40B4-BE49-F238E27FC236}">
                <a16:creationId xmlns:a16="http://schemas.microsoft.com/office/drawing/2014/main" id="{1607A494-A354-4143-9BBA-D1764FF83611}"/>
              </a:ext>
            </a:extLst>
          </p:cNvPr>
          <p:cNvSpPr txBox="1"/>
          <p:nvPr/>
        </p:nvSpPr>
        <p:spPr>
          <a:xfrm>
            <a:off x="5804617" y="603008"/>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21" name="直接连接符 20">
            <a:extLst>
              <a:ext uri="{FF2B5EF4-FFF2-40B4-BE49-F238E27FC236}">
                <a16:creationId xmlns:a16="http://schemas.microsoft.com/office/drawing/2014/main" id="{19BC2D3C-6296-4CDE-A919-A00CD8E4A913}"/>
              </a:ext>
            </a:extLst>
          </p:cNvPr>
          <p:cNvCxnSpPr>
            <a:cxnSpLocks/>
          </p:cNvCxnSpPr>
          <p:nvPr/>
        </p:nvCxnSpPr>
        <p:spPr>
          <a:xfrm flipH="1" flipV="1">
            <a:off x="6907298" y="741507"/>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23445C3-7295-4897-8159-146277C01E7D}"/>
              </a:ext>
            </a:extLst>
          </p:cNvPr>
          <p:cNvCxnSpPr/>
          <p:nvPr/>
        </p:nvCxnSpPr>
        <p:spPr>
          <a:xfrm flipV="1">
            <a:off x="9982273" y="74338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23" name="双括号 22">
            <a:extLst>
              <a:ext uri="{FF2B5EF4-FFF2-40B4-BE49-F238E27FC236}">
                <a16:creationId xmlns:a16="http://schemas.microsoft.com/office/drawing/2014/main" id="{C6BFA1F6-32DB-4EDD-AF2B-324188E05C4E}"/>
              </a:ext>
            </a:extLst>
          </p:cNvPr>
          <p:cNvSpPr/>
          <p:nvPr/>
        </p:nvSpPr>
        <p:spPr>
          <a:xfrm>
            <a:off x="8189626" y="604919"/>
            <a:ext cx="1930667" cy="276926"/>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308C3757-D5D4-48DD-868F-564262C199EC}"/>
              </a:ext>
            </a:extLst>
          </p:cNvPr>
          <p:cNvSpPr/>
          <p:nvPr/>
        </p:nvSpPr>
        <p:spPr>
          <a:xfrm rot="16200000">
            <a:off x="8205698" y="49611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2725056-C35C-4CC8-8EA5-1798CE9742F2}"/>
              </a:ext>
            </a:extLst>
          </p:cNvPr>
          <p:cNvSpPr txBox="1"/>
          <p:nvPr/>
        </p:nvSpPr>
        <p:spPr>
          <a:xfrm>
            <a:off x="7968689" y="112849"/>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sp>
        <p:nvSpPr>
          <p:cNvPr id="26" name="右大括号 25">
            <a:extLst>
              <a:ext uri="{FF2B5EF4-FFF2-40B4-BE49-F238E27FC236}">
                <a16:creationId xmlns:a16="http://schemas.microsoft.com/office/drawing/2014/main" id="{ADF3E4AD-4CF1-422B-AD94-D06717FC1902}"/>
              </a:ext>
            </a:extLst>
          </p:cNvPr>
          <p:cNvSpPr/>
          <p:nvPr/>
        </p:nvSpPr>
        <p:spPr>
          <a:xfrm rot="16200000">
            <a:off x="9987750" y="496114"/>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7388F42-AD9F-47AC-B96E-F03894F5E3B4}"/>
              </a:ext>
            </a:extLst>
          </p:cNvPr>
          <p:cNvSpPr txBox="1"/>
          <p:nvPr/>
        </p:nvSpPr>
        <p:spPr>
          <a:xfrm>
            <a:off x="9750741" y="112849"/>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cxnSp>
        <p:nvCxnSpPr>
          <p:cNvPr id="29" name="直接连接符 28">
            <a:extLst>
              <a:ext uri="{FF2B5EF4-FFF2-40B4-BE49-F238E27FC236}">
                <a16:creationId xmlns:a16="http://schemas.microsoft.com/office/drawing/2014/main" id="{186D175D-0733-434D-964E-4664B78ADBB1}"/>
              </a:ext>
            </a:extLst>
          </p:cNvPr>
          <p:cNvCxnSpPr/>
          <p:nvPr/>
        </p:nvCxnSpPr>
        <p:spPr>
          <a:xfrm flipV="1">
            <a:off x="8800836" y="743383"/>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AFB8721-0930-4711-A9AF-AAA3CB82076E}"/>
              </a:ext>
            </a:extLst>
          </p:cNvPr>
          <p:cNvCxnSpPr>
            <a:cxnSpLocks/>
          </p:cNvCxnSpPr>
          <p:nvPr/>
        </p:nvCxnSpPr>
        <p:spPr>
          <a:xfrm flipH="1" flipV="1">
            <a:off x="7617024" y="741506"/>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F75F7DF-2DA5-4AC7-91A0-DE8E0A1DF901}"/>
              </a:ext>
            </a:extLst>
          </p:cNvPr>
          <p:cNvSpPr txBox="1"/>
          <p:nvPr/>
        </p:nvSpPr>
        <p:spPr>
          <a:xfrm>
            <a:off x="6999910" y="490159"/>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hit2</a:t>
            </a:r>
            <a:endParaRPr lang="zh-CN" altLang="en-US" sz="1200">
              <a:latin typeface="Consolas" panose="020B0609020204030204" pitchFamily="49" charset="0"/>
              <a:ea typeface="微软雅黑" panose="020B0503020204020204" pitchFamily="34" charset="-122"/>
            </a:endParaRPr>
          </a:p>
        </p:txBody>
      </p:sp>
      <p:sp>
        <p:nvSpPr>
          <p:cNvPr id="36" name="文本框 35">
            <a:extLst>
              <a:ext uri="{FF2B5EF4-FFF2-40B4-BE49-F238E27FC236}">
                <a16:creationId xmlns:a16="http://schemas.microsoft.com/office/drawing/2014/main" id="{E2DACB12-8003-46FC-B6F0-AC595F6FDA78}"/>
              </a:ext>
            </a:extLst>
          </p:cNvPr>
          <p:cNvSpPr txBox="1"/>
          <p:nvPr/>
        </p:nvSpPr>
        <p:spPr>
          <a:xfrm>
            <a:off x="8802770" y="2044825"/>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37" name="直接连接符 36">
            <a:extLst>
              <a:ext uri="{FF2B5EF4-FFF2-40B4-BE49-F238E27FC236}">
                <a16:creationId xmlns:a16="http://schemas.microsoft.com/office/drawing/2014/main" id="{A1AC4D5B-A34E-43F0-A51B-CC0002B600FB}"/>
              </a:ext>
            </a:extLst>
          </p:cNvPr>
          <p:cNvCxnSpPr/>
          <p:nvPr/>
        </p:nvCxnSpPr>
        <p:spPr>
          <a:xfrm flipV="1">
            <a:off x="8331765" y="741506"/>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7BA7AAA-3B86-40E9-80C8-63B1917FB65E}"/>
              </a:ext>
            </a:extLst>
          </p:cNvPr>
          <p:cNvSpPr txBox="1"/>
          <p:nvPr/>
        </p:nvSpPr>
        <p:spPr>
          <a:xfrm>
            <a:off x="6662216" y="335579"/>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location2(l2+1)</a:t>
            </a:r>
            <a:endParaRPr lang="zh-CN" altLang="en-US" sz="1050">
              <a:latin typeface="Consolas" panose="020B0609020204030204" pitchFamily="49" charset="0"/>
              <a:ea typeface="微软雅黑" panose="020B0503020204020204" pitchFamily="34" charset="-122"/>
            </a:endParaRPr>
          </a:p>
        </p:txBody>
      </p:sp>
      <p:sp>
        <p:nvSpPr>
          <p:cNvPr id="39" name="文本框 38">
            <a:extLst>
              <a:ext uri="{FF2B5EF4-FFF2-40B4-BE49-F238E27FC236}">
                <a16:creationId xmlns:a16="http://schemas.microsoft.com/office/drawing/2014/main" id="{BEE675AF-6B55-49E2-9BA9-3E9D04F9A05E}"/>
              </a:ext>
            </a:extLst>
          </p:cNvPr>
          <p:cNvSpPr txBox="1"/>
          <p:nvPr/>
        </p:nvSpPr>
        <p:spPr>
          <a:xfrm>
            <a:off x="8529766" y="329968"/>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location1(l1+1)</a:t>
            </a:r>
            <a:endParaRPr lang="zh-CN" altLang="en-US" sz="1050">
              <a:latin typeface="Consolas" panose="020B0609020204030204" pitchFamily="49" charset="0"/>
              <a:ea typeface="微软雅黑" panose="020B0503020204020204" pitchFamily="34" charset="-122"/>
            </a:endParaRPr>
          </a:p>
        </p:txBody>
      </p:sp>
      <p:sp>
        <p:nvSpPr>
          <p:cNvPr id="28" name="文本框 27">
            <a:extLst>
              <a:ext uri="{FF2B5EF4-FFF2-40B4-BE49-F238E27FC236}">
                <a16:creationId xmlns:a16="http://schemas.microsoft.com/office/drawing/2014/main" id="{9D506AF7-A257-483B-919A-D58C2EA36668}"/>
              </a:ext>
            </a:extLst>
          </p:cNvPr>
          <p:cNvSpPr txBox="1"/>
          <p:nvPr/>
        </p:nvSpPr>
        <p:spPr>
          <a:xfrm>
            <a:off x="5089604" y="2319938"/>
            <a:ext cx="6880323" cy="1754326"/>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a:t>关于如何统计存储</a:t>
            </a:r>
            <a:r>
              <a:rPr lang="en-US" altLang="zh-CN"/>
              <a:t>hit</a:t>
            </a:r>
            <a:r>
              <a:rPr lang="zh-CN" altLang="en-US"/>
              <a:t>以及寻找对应</a:t>
            </a:r>
            <a:r>
              <a:rPr lang="en-US" altLang="zh-CN"/>
              <a:t>seed</a:t>
            </a:r>
            <a:r>
              <a:rPr lang="zh-CN" altLang="en-US"/>
              <a:t>数量最多的</a:t>
            </a:r>
            <a:r>
              <a:rPr lang="en-US" altLang="zh-CN"/>
              <a:t>hit</a:t>
            </a:r>
          </a:p>
          <a:p>
            <a:r>
              <a:rPr lang="en-US" altLang="zh-CN"/>
              <a:t>	</a:t>
            </a:r>
            <a:r>
              <a:rPr lang="zh-CN" altLang="en-US"/>
              <a:t>对一个</a:t>
            </a:r>
            <a:r>
              <a:rPr lang="en-US" altLang="zh-CN"/>
              <a:t>seed</a:t>
            </a:r>
            <a:r>
              <a:rPr lang="zh-CN" altLang="en-US"/>
              <a:t>，利用</a:t>
            </a:r>
            <a:r>
              <a:rPr lang="en-US" altLang="zh-CN"/>
              <a:t>hash table</a:t>
            </a:r>
            <a:r>
              <a:rPr lang="zh-CN" altLang="en-US"/>
              <a:t>寻找其在</a:t>
            </a:r>
            <a:r>
              <a:rPr lang="en-US" altLang="zh-CN"/>
              <a:t>ref</a:t>
            </a:r>
            <a:r>
              <a:rPr lang="zh-CN" altLang="en-US"/>
              <a:t>上的精确匹配（</a:t>
            </a:r>
            <a:r>
              <a:rPr lang="en-US" altLang="zh-CN"/>
              <a:t>hit</a:t>
            </a:r>
            <a:r>
              <a:rPr lang="zh-CN" altLang="en-US"/>
              <a:t>），一个</a:t>
            </a:r>
            <a:r>
              <a:rPr lang="en-US" altLang="zh-CN"/>
              <a:t>seed</a:t>
            </a:r>
            <a:r>
              <a:rPr lang="zh-CN" altLang="en-US"/>
              <a:t>可能有多个</a:t>
            </a:r>
            <a:r>
              <a:rPr lang="en-US" altLang="zh-CN"/>
              <a:t>hit</a:t>
            </a:r>
            <a:r>
              <a:rPr lang="zh-CN" altLang="en-US"/>
              <a:t>，但是这个数量不能太多，因为可能是</a:t>
            </a:r>
            <a:r>
              <a:rPr lang="en-US" altLang="zh-CN"/>
              <a:t>ref</a:t>
            </a:r>
            <a:r>
              <a:rPr lang="zh-CN" altLang="en-US"/>
              <a:t>中的高度重复序列，</a:t>
            </a:r>
            <a:r>
              <a:rPr lang="en-US" altLang="zh-CN"/>
              <a:t>SNAP</a:t>
            </a:r>
            <a:r>
              <a:rPr lang="zh-CN" altLang="en-US"/>
              <a:t>利用了</a:t>
            </a:r>
            <a:r>
              <a:rPr lang="en-US" altLang="zh-CN"/>
              <a:t>hmax</a:t>
            </a:r>
            <a:r>
              <a:rPr lang="zh-CN" altLang="en-US"/>
              <a:t>参数处理这一问题。</a:t>
            </a:r>
            <a:endParaRPr lang="en-US" altLang="zh-CN"/>
          </a:p>
          <a:p>
            <a:r>
              <a:rPr lang="en-US" altLang="zh-CN"/>
              <a:t>	</a:t>
            </a:r>
            <a:r>
              <a:rPr lang="zh-CN" altLang="en-US"/>
              <a:t>对这个</a:t>
            </a:r>
            <a:r>
              <a:rPr lang="en-US" altLang="zh-CN"/>
              <a:t>seed</a:t>
            </a:r>
            <a:r>
              <a:rPr lang="zh-CN" altLang="en-US"/>
              <a:t>的所有</a:t>
            </a:r>
            <a:r>
              <a:rPr lang="en-US" altLang="zh-CN"/>
              <a:t>hit</a:t>
            </a:r>
            <a:r>
              <a:rPr lang="zh-CN" altLang="en-US"/>
              <a:t>，根据</a:t>
            </a:r>
            <a:r>
              <a:rPr lang="en-US" altLang="zh-CN"/>
              <a:t>seed</a:t>
            </a:r>
            <a:r>
              <a:rPr lang="zh-CN" altLang="en-US"/>
              <a:t>在</a:t>
            </a:r>
            <a:r>
              <a:rPr lang="en-US" altLang="zh-CN"/>
              <a:t>read</a:t>
            </a:r>
            <a:r>
              <a:rPr lang="zh-CN" altLang="en-US"/>
              <a:t>上的偏移，在</a:t>
            </a:r>
            <a:r>
              <a:rPr lang="en-US" altLang="zh-CN"/>
              <a:t>ref</a:t>
            </a:r>
            <a:r>
              <a:rPr lang="zh-CN" altLang="en-US"/>
              <a:t>上从</a:t>
            </a:r>
            <a:r>
              <a:rPr lang="en-US" altLang="zh-CN"/>
              <a:t>hit</a:t>
            </a:r>
            <a:r>
              <a:rPr lang="zh-CN" altLang="en-US"/>
              <a:t>处往前偏移同等距离，然后将这一位置作为可能的</a:t>
            </a:r>
            <a:r>
              <a:rPr lang="en-US" altLang="zh-CN"/>
              <a:t>local alignment</a:t>
            </a:r>
            <a:r>
              <a:rPr lang="zh-CN" altLang="en-US"/>
              <a:t>起点</a:t>
            </a:r>
            <a:r>
              <a:rPr lang="en-US" altLang="zh-CN"/>
              <a:t>p</a:t>
            </a:r>
            <a:r>
              <a:rPr lang="zh-CN" altLang="en-US"/>
              <a:t>。每个</a:t>
            </a:r>
            <a:r>
              <a:rPr lang="en-US" altLang="zh-CN"/>
              <a:t>hit</a:t>
            </a:r>
            <a:r>
              <a:rPr lang="zh-CN" altLang="en-US"/>
              <a:t>的起点</a:t>
            </a:r>
            <a:r>
              <a:rPr lang="en-US" altLang="zh-CN"/>
              <a:t>p</a:t>
            </a:r>
            <a:r>
              <a:rPr lang="zh-CN" altLang="en-US"/>
              <a:t>都用一个数据结构保存起来，当遇到一个</a:t>
            </a:r>
            <a:r>
              <a:rPr lang="en-US" altLang="zh-CN"/>
              <a:t>hit</a:t>
            </a:r>
            <a:r>
              <a:rPr lang="zh-CN" altLang="en-US"/>
              <a:t>对应起点为</a:t>
            </a:r>
            <a:r>
              <a:rPr lang="en-US" altLang="zh-CN"/>
              <a:t>p</a:t>
            </a:r>
            <a:r>
              <a:rPr lang="zh-CN" altLang="en-US"/>
              <a:t>时，这个起点对应的</a:t>
            </a:r>
            <a:r>
              <a:rPr lang="en-US" altLang="zh-CN"/>
              <a:t>seed</a:t>
            </a:r>
            <a:r>
              <a:rPr lang="zh-CN" altLang="en-US"/>
              <a:t>数量加</a:t>
            </a:r>
            <a:r>
              <a:rPr lang="en-US" altLang="zh-CN"/>
              <a:t>1</a:t>
            </a:r>
            <a:r>
              <a:rPr lang="zh-CN" altLang="en-US"/>
              <a:t>。</a:t>
            </a:r>
            <a:endParaRPr lang="en-US" altLang="zh-CN"/>
          </a:p>
          <a:p>
            <a:r>
              <a:rPr lang="en-US" altLang="zh-CN"/>
              <a:t>	</a:t>
            </a:r>
            <a:r>
              <a:rPr lang="zh-CN" altLang="en-US"/>
              <a:t>对后续所有这个</a:t>
            </a:r>
            <a:r>
              <a:rPr lang="en-US" altLang="zh-CN"/>
              <a:t>read</a:t>
            </a:r>
            <a:r>
              <a:rPr lang="zh-CN" altLang="en-US"/>
              <a:t>的</a:t>
            </a:r>
            <a:r>
              <a:rPr lang="en-US" altLang="zh-CN"/>
              <a:t>seed</a:t>
            </a:r>
            <a:r>
              <a:rPr lang="zh-CN" altLang="en-US"/>
              <a:t>，进行重复处理。累加所有</a:t>
            </a:r>
            <a:r>
              <a:rPr lang="en-US" altLang="zh-CN"/>
              <a:t>hit</a:t>
            </a:r>
            <a:r>
              <a:rPr lang="zh-CN" altLang="en-US"/>
              <a:t>位置对应</a:t>
            </a:r>
            <a:r>
              <a:rPr lang="en-US" altLang="zh-CN"/>
              <a:t>ref</a:t>
            </a:r>
            <a:r>
              <a:rPr lang="zh-CN" altLang="en-US"/>
              <a:t>上的起点处，所对应的</a:t>
            </a:r>
            <a:r>
              <a:rPr lang="en-US" altLang="zh-CN"/>
              <a:t>seed</a:t>
            </a:r>
            <a:r>
              <a:rPr lang="zh-CN" altLang="en-US"/>
              <a:t>数量。最后取出数据结构中</a:t>
            </a:r>
            <a:r>
              <a:rPr lang="en-US" altLang="zh-CN"/>
              <a:t>hit</a:t>
            </a:r>
            <a:r>
              <a:rPr lang="zh-CN" altLang="en-US"/>
              <a:t>对应</a:t>
            </a:r>
            <a:r>
              <a:rPr lang="en-US" altLang="zh-CN"/>
              <a:t>ref</a:t>
            </a:r>
            <a:r>
              <a:rPr lang="zh-CN" altLang="en-US"/>
              <a:t>上起点处对应</a:t>
            </a:r>
            <a:r>
              <a:rPr lang="en-US" altLang="zh-CN"/>
              <a:t>seed</a:t>
            </a:r>
            <a:r>
              <a:rPr lang="zh-CN" altLang="en-US"/>
              <a:t>数量最多的点，作为</a:t>
            </a:r>
            <a:r>
              <a:rPr lang="en-US" altLang="zh-CN"/>
              <a:t>local alignment</a:t>
            </a:r>
            <a:r>
              <a:rPr lang="zh-CN" altLang="en-US"/>
              <a:t>的起点。</a:t>
            </a:r>
            <a:endParaRPr lang="en-US" altLang="zh-CN"/>
          </a:p>
        </p:txBody>
      </p:sp>
      <p:sp>
        <p:nvSpPr>
          <p:cNvPr id="31" name="文本框 30">
            <a:extLst>
              <a:ext uri="{FF2B5EF4-FFF2-40B4-BE49-F238E27FC236}">
                <a16:creationId xmlns:a16="http://schemas.microsoft.com/office/drawing/2014/main" id="{28553738-CCD7-4730-B7B4-524EBF2EA9BE}"/>
              </a:ext>
            </a:extLst>
          </p:cNvPr>
          <p:cNvSpPr txBox="1"/>
          <p:nvPr/>
        </p:nvSpPr>
        <p:spPr>
          <a:xfrm>
            <a:off x="5089599" y="4132552"/>
            <a:ext cx="6880328" cy="2677656"/>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b="1"/>
              <a:t>存储</a:t>
            </a:r>
            <a:r>
              <a:rPr lang="en-US" altLang="zh-CN" b="1"/>
              <a:t>hit</a:t>
            </a:r>
            <a:r>
              <a:rPr lang="zh-CN" altLang="en-US" b="1"/>
              <a:t>起点</a:t>
            </a:r>
            <a:r>
              <a:rPr lang="en-US" altLang="zh-CN" b="1"/>
              <a:t>p</a:t>
            </a:r>
            <a:r>
              <a:rPr lang="zh-CN" altLang="en-US" b="1"/>
              <a:t>对应的</a:t>
            </a:r>
            <a:r>
              <a:rPr lang="en-US" altLang="zh-CN" b="1"/>
              <a:t>seed</a:t>
            </a:r>
            <a:r>
              <a:rPr lang="zh-CN" altLang="en-US" b="1"/>
              <a:t>数量的数据结构（</a:t>
            </a:r>
            <a:r>
              <a:rPr lang="en-US" altLang="zh-CN" b="1"/>
              <a:t>AVL</a:t>
            </a:r>
            <a:r>
              <a:rPr lang="zh-CN" altLang="en-US" b="1"/>
              <a:t>树）</a:t>
            </a:r>
            <a:endParaRPr lang="en-US" altLang="zh-CN" b="1"/>
          </a:p>
          <a:p>
            <a:r>
              <a:rPr lang="en-US" altLang="zh-CN"/>
              <a:t>	</a:t>
            </a:r>
            <a:r>
              <a:rPr lang="zh-CN" altLang="en-US"/>
              <a:t>每个</a:t>
            </a:r>
            <a:r>
              <a:rPr lang="en-US" altLang="zh-CN"/>
              <a:t>read</a:t>
            </a:r>
            <a:r>
              <a:rPr lang="zh-CN" altLang="en-US"/>
              <a:t>（</a:t>
            </a:r>
            <a:r>
              <a:rPr lang="en-US" altLang="zh-CN"/>
              <a:t>70bp</a:t>
            </a:r>
            <a:r>
              <a:rPr lang="zh-CN" altLang="en-US"/>
              <a:t>）有</a:t>
            </a:r>
            <a:r>
              <a:rPr lang="en-US" altLang="zh-CN"/>
              <a:t>70-s</a:t>
            </a:r>
            <a:r>
              <a:rPr lang="zh-CN" altLang="en-US"/>
              <a:t>个</a:t>
            </a:r>
            <a:r>
              <a:rPr lang="en-US" altLang="zh-CN"/>
              <a:t>s-mer</a:t>
            </a:r>
            <a:r>
              <a:rPr lang="zh-CN" altLang="en-US"/>
              <a:t>，对应</a:t>
            </a:r>
            <a:r>
              <a:rPr lang="en-US" altLang="zh-CN"/>
              <a:t>(70-s)</a:t>
            </a:r>
            <a:r>
              <a:rPr lang="zh-CN" altLang="en-US"/>
              <a:t>个</a:t>
            </a:r>
            <a:r>
              <a:rPr lang="en-US" altLang="zh-CN"/>
              <a:t>seed</a:t>
            </a:r>
            <a:r>
              <a:rPr lang="zh-CN" altLang="en-US"/>
              <a:t>。每个</a:t>
            </a:r>
            <a:r>
              <a:rPr lang="en-US" altLang="zh-CN"/>
              <a:t>seed</a:t>
            </a:r>
            <a:r>
              <a:rPr lang="zh-CN" altLang="en-US"/>
              <a:t>至多有</a:t>
            </a:r>
            <a:r>
              <a:rPr lang="en-US" altLang="zh-CN"/>
              <a:t>hmax</a:t>
            </a:r>
            <a:r>
              <a:rPr lang="zh-CN" altLang="en-US"/>
              <a:t>个</a:t>
            </a:r>
            <a:r>
              <a:rPr lang="en-US" altLang="zh-CN"/>
              <a:t>hit</a:t>
            </a:r>
            <a:r>
              <a:rPr lang="zh-CN" altLang="en-US"/>
              <a:t>，对应至多</a:t>
            </a:r>
            <a:r>
              <a:rPr lang="en-US" altLang="zh-CN"/>
              <a:t>hmax</a:t>
            </a:r>
            <a:r>
              <a:rPr lang="zh-CN" altLang="en-US"/>
              <a:t>个</a:t>
            </a:r>
            <a:r>
              <a:rPr lang="en-US" altLang="zh-CN"/>
              <a:t>position</a:t>
            </a:r>
            <a:r>
              <a:rPr lang="zh-CN" altLang="en-US"/>
              <a:t>，如果这些</a:t>
            </a:r>
            <a:r>
              <a:rPr lang="en-US" altLang="zh-CN"/>
              <a:t>position</a:t>
            </a:r>
            <a:r>
              <a:rPr lang="zh-CN" altLang="en-US"/>
              <a:t>几乎都不相同，就有近</a:t>
            </a:r>
            <a:r>
              <a:rPr lang="en-US" altLang="zh-CN"/>
              <a:t>2w</a:t>
            </a:r>
            <a:r>
              <a:rPr lang="zh-CN" altLang="en-US"/>
              <a:t>个</a:t>
            </a:r>
            <a:r>
              <a:rPr lang="en-US" altLang="zh-CN"/>
              <a:t>position</a:t>
            </a:r>
            <a:r>
              <a:rPr lang="zh-CN" altLang="en-US"/>
              <a:t>，每个</a:t>
            </a:r>
            <a:r>
              <a:rPr lang="en-US" altLang="zh-CN"/>
              <a:t>position</a:t>
            </a:r>
            <a:r>
              <a:rPr lang="zh-CN" altLang="en-US"/>
              <a:t>对应自己的</a:t>
            </a:r>
            <a:r>
              <a:rPr lang="en-US" altLang="zh-CN"/>
              <a:t>seedCount</a:t>
            </a:r>
            <a:r>
              <a:rPr lang="zh-CN" altLang="en-US"/>
              <a:t>。不同</a:t>
            </a:r>
            <a:r>
              <a:rPr lang="en-US" altLang="zh-CN"/>
              <a:t>position</a:t>
            </a:r>
            <a:r>
              <a:rPr lang="zh-CN" altLang="en-US"/>
              <a:t>的</a:t>
            </a:r>
            <a:r>
              <a:rPr lang="en-US" altLang="zh-CN"/>
              <a:t>seedCount</a:t>
            </a:r>
            <a:r>
              <a:rPr lang="zh-CN" altLang="en-US"/>
              <a:t>可能相同，寻找到的最大</a:t>
            </a:r>
            <a:r>
              <a:rPr lang="en-US" altLang="zh-CN"/>
              <a:t>seedCount</a:t>
            </a:r>
            <a:r>
              <a:rPr lang="zh-CN" altLang="en-US"/>
              <a:t>对应的</a:t>
            </a:r>
            <a:r>
              <a:rPr lang="en-US" altLang="zh-CN"/>
              <a:t>position</a:t>
            </a:r>
            <a:r>
              <a:rPr lang="zh-CN" altLang="en-US"/>
              <a:t>可能有多个</a:t>
            </a:r>
            <a:endParaRPr lang="en-US" altLang="zh-CN"/>
          </a:p>
          <a:p>
            <a:r>
              <a:rPr lang="en-US" altLang="zh-CN"/>
              <a:t>	2w</a:t>
            </a:r>
            <a:r>
              <a:rPr lang="zh-CN" altLang="en-US"/>
              <a:t>个</a:t>
            </a:r>
            <a:r>
              <a:rPr lang="en-US" altLang="zh-CN"/>
              <a:t>position ~ </a:t>
            </a:r>
            <a:r>
              <a:rPr lang="zh-CN" altLang="en-US"/>
              <a:t>简单的二叉树构建 </a:t>
            </a:r>
            <a:r>
              <a:rPr lang="en-US" altLang="zh-CN"/>
              <a:t>~ </a:t>
            </a:r>
            <a:r>
              <a:rPr lang="zh-CN" altLang="en-US"/>
              <a:t>不可靠（构建和查找性能问题）</a:t>
            </a:r>
            <a:endParaRPr lang="en-US" altLang="zh-CN"/>
          </a:p>
          <a:p>
            <a:r>
              <a:rPr lang="en-US" altLang="zh-CN"/>
              <a:t>	AVL</a:t>
            </a:r>
            <a:r>
              <a:rPr lang="zh-CN" altLang="en-US"/>
              <a:t>树：</a:t>
            </a:r>
            <a:endParaRPr lang="en-US" altLang="zh-CN"/>
          </a:p>
          <a:p>
            <a:r>
              <a:rPr lang="en-US" altLang="zh-CN"/>
              <a:t>		position</a:t>
            </a:r>
            <a:r>
              <a:rPr lang="zh-CN" altLang="en-US"/>
              <a:t>作为节点的</a:t>
            </a:r>
            <a:r>
              <a:rPr lang="en-US" altLang="zh-CN"/>
              <a:t>key</a:t>
            </a:r>
            <a:r>
              <a:rPr lang="zh-CN" altLang="en-US"/>
              <a:t>值；</a:t>
            </a:r>
            <a:endParaRPr lang="en-US" altLang="zh-CN"/>
          </a:p>
          <a:p>
            <a:r>
              <a:rPr lang="en-US" altLang="zh-CN"/>
              <a:t>		seedCount</a:t>
            </a:r>
            <a:r>
              <a:rPr lang="zh-CN" altLang="en-US"/>
              <a:t>作为节点的</a:t>
            </a:r>
            <a:r>
              <a:rPr lang="en-US" altLang="zh-CN"/>
              <a:t>data</a:t>
            </a:r>
            <a:r>
              <a:rPr lang="zh-CN" altLang="en-US"/>
              <a:t>值，用于记录，每当找到新的</a:t>
            </a:r>
            <a:r>
              <a:rPr lang="en-US" altLang="zh-CN"/>
              <a:t>position</a:t>
            </a:r>
            <a:r>
              <a:rPr lang="zh-CN" altLang="en-US"/>
              <a:t>时，就利用</a:t>
            </a:r>
            <a:r>
              <a:rPr lang="en-US" altLang="zh-CN"/>
              <a:t>AVL</a:t>
            </a:r>
            <a:r>
              <a:rPr lang="zh-CN" altLang="en-US"/>
              <a:t>树查找，将对应节点的</a:t>
            </a:r>
            <a:r>
              <a:rPr lang="en-US" altLang="zh-CN"/>
              <a:t>seedCount++</a:t>
            </a:r>
            <a:r>
              <a:rPr lang="zh-CN" altLang="en-US"/>
              <a:t>，如果没有对应节点，就插入一个</a:t>
            </a:r>
            <a:r>
              <a:rPr lang="en-US" altLang="zh-CN"/>
              <a:t>seedCount=1</a:t>
            </a:r>
            <a:r>
              <a:rPr lang="zh-CN" altLang="en-US"/>
              <a:t>的</a:t>
            </a:r>
            <a:r>
              <a:rPr lang="en-US" altLang="zh-CN"/>
              <a:t>key=position</a:t>
            </a:r>
            <a:r>
              <a:rPr lang="zh-CN" altLang="en-US"/>
              <a:t>的节点到</a:t>
            </a:r>
            <a:r>
              <a:rPr lang="en-US" altLang="zh-CN"/>
              <a:t>AVL</a:t>
            </a:r>
            <a:r>
              <a:rPr lang="zh-CN" altLang="en-US"/>
              <a:t>树中。</a:t>
            </a:r>
            <a:endParaRPr lang="en-US" altLang="zh-CN"/>
          </a:p>
          <a:p>
            <a:r>
              <a:rPr lang="en-US" altLang="zh-CN"/>
              <a:t>	</a:t>
            </a:r>
            <a:r>
              <a:rPr lang="zh-CN" altLang="en-US"/>
              <a:t>最后取出</a:t>
            </a:r>
            <a:r>
              <a:rPr lang="en-US" altLang="zh-CN"/>
              <a:t>seedCount</a:t>
            </a:r>
            <a:r>
              <a:rPr lang="zh-CN" altLang="en-US"/>
              <a:t>最多的节点时，遍历</a:t>
            </a:r>
            <a:r>
              <a:rPr lang="en-US" altLang="zh-CN"/>
              <a:t>AVL</a:t>
            </a:r>
            <a:r>
              <a:rPr lang="zh-CN" altLang="en-US"/>
              <a:t>树，确定最大</a:t>
            </a:r>
            <a:r>
              <a:rPr lang="en-US" altLang="zh-CN"/>
              <a:t>seedCountMax</a:t>
            </a:r>
            <a:r>
              <a:rPr lang="zh-CN" altLang="en-US"/>
              <a:t>，然后再次遍历，构建一个包含了</a:t>
            </a:r>
            <a:r>
              <a:rPr lang="en-US" altLang="zh-CN"/>
              <a:t>seedCount=seedCountMax</a:t>
            </a:r>
            <a:r>
              <a:rPr lang="zh-CN" altLang="en-US"/>
              <a:t>的节点</a:t>
            </a:r>
            <a:r>
              <a:rPr lang="en-US" altLang="zh-CN"/>
              <a:t>position</a:t>
            </a:r>
            <a:r>
              <a:rPr lang="zh-CN" altLang="en-US"/>
              <a:t>的数组。</a:t>
            </a:r>
            <a:endParaRPr lang="en-US" altLang="zh-CN"/>
          </a:p>
          <a:p>
            <a:r>
              <a:rPr lang="en-US" altLang="zh-CN"/>
              <a:t>	</a:t>
            </a:r>
            <a:r>
              <a:rPr lang="zh-CN" altLang="en-US"/>
              <a:t>在查找和构建性能上，</a:t>
            </a:r>
            <a:r>
              <a:rPr lang="en-US" altLang="zh-CN"/>
              <a:t>AVL</a:t>
            </a:r>
            <a:r>
              <a:rPr lang="zh-CN" altLang="en-US"/>
              <a:t>都要优于一般的二叉树。（另外，本</a:t>
            </a:r>
            <a:r>
              <a:rPr lang="en-US" altLang="zh-CN"/>
              <a:t>AVL</a:t>
            </a:r>
            <a:r>
              <a:rPr lang="zh-CN" altLang="en-US"/>
              <a:t>树中不用考虑删除操作）</a:t>
            </a:r>
            <a:endParaRPr lang="en-US" altLang="zh-CN"/>
          </a:p>
        </p:txBody>
      </p:sp>
    </p:spTree>
    <p:extLst>
      <p:ext uri="{BB962C8B-B14F-4D97-AF65-F5344CB8AC3E}">
        <p14:creationId xmlns:p14="http://schemas.microsoft.com/office/powerpoint/2010/main" val="161474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BADCFA0-C952-42C8-9843-2279335F525D}"/>
              </a:ext>
            </a:extLst>
          </p:cNvPr>
          <p:cNvPicPr>
            <a:picLocks noChangeAspect="1"/>
          </p:cNvPicPr>
          <p:nvPr/>
        </p:nvPicPr>
        <p:blipFill>
          <a:blip r:embed="rId2"/>
          <a:stretch>
            <a:fillRect/>
          </a:stretch>
        </p:blipFill>
        <p:spPr>
          <a:xfrm>
            <a:off x="174003" y="507006"/>
            <a:ext cx="6943558" cy="5174857"/>
          </a:xfrm>
          <a:prstGeom prst="rect">
            <a:avLst/>
          </a:prstGeom>
        </p:spPr>
      </p:pic>
      <p:sp>
        <p:nvSpPr>
          <p:cNvPr id="42" name="文本框 41">
            <a:extLst>
              <a:ext uri="{FF2B5EF4-FFF2-40B4-BE49-F238E27FC236}">
                <a16:creationId xmlns:a16="http://schemas.microsoft.com/office/drawing/2014/main" id="{90B7DD9A-5A38-4024-948A-758F0004CBBF}"/>
              </a:ext>
            </a:extLst>
          </p:cNvPr>
          <p:cNvSpPr txBox="1"/>
          <p:nvPr/>
        </p:nvSpPr>
        <p:spPr>
          <a:xfrm>
            <a:off x="8236430" y="1459468"/>
            <a:ext cx="2471963" cy="369332"/>
          </a:xfrm>
          <a:prstGeom prst="rect">
            <a:avLst/>
          </a:prstGeom>
          <a:noFill/>
        </p:spPr>
        <p:txBody>
          <a:bodyPr wrap="square" rtlCol="0">
            <a:spAutoFit/>
          </a:bodyPr>
          <a:lstStyle/>
          <a:p>
            <a:r>
              <a:rPr lang="en-US" altLang="zh-CN">
                <a:latin typeface="Consolas" panose="020B0609020204030204" pitchFamily="49" charset="0"/>
              </a:rPr>
              <a:t>ED=4, EDmax=4</a:t>
            </a:r>
          </a:p>
        </p:txBody>
      </p:sp>
      <p:sp>
        <p:nvSpPr>
          <p:cNvPr id="46" name="任意多边形: 形状 45">
            <a:extLst>
              <a:ext uri="{FF2B5EF4-FFF2-40B4-BE49-F238E27FC236}">
                <a16:creationId xmlns:a16="http://schemas.microsoft.com/office/drawing/2014/main" id="{A1D7EE58-04C5-4184-9C3B-7B4740263F93}"/>
              </a:ext>
            </a:extLst>
          </p:cNvPr>
          <p:cNvSpPr/>
          <p:nvPr/>
        </p:nvSpPr>
        <p:spPr>
          <a:xfrm>
            <a:off x="1780248" y="1828800"/>
            <a:ext cx="5267915" cy="3819441"/>
          </a:xfrm>
          <a:custGeom>
            <a:avLst/>
            <a:gdLst>
              <a:gd name="connsiteX0" fmla="*/ 0 w 5267915"/>
              <a:gd name="connsiteY0" fmla="*/ 16184 h 3819441"/>
              <a:gd name="connsiteX1" fmla="*/ 8092 w 5267915"/>
              <a:gd name="connsiteY1" fmla="*/ 1416106 h 3819441"/>
              <a:gd name="connsiteX2" fmla="*/ 347957 w 5267915"/>
              <a:gd name="connsiteY2" fmla="*/ 1408014 h 3819441"/>
              <a:gd name="connsiteX3" fmla="*/ 347957 w 5267915"/>
              <a:gd name="connsiteY3" fmla="*/ 1691235 h 3819441"/>
              <a:gd name="connsiteX4" fmla="*/ 655455 w 5267915"/>
              <a:gd name="connsiteY4" fmla="*/ 1707419 h 3819441"/>
              <a:gd name="connsiteX5" fmla="*/ 679731 w 5267915"/>
              <a:gd name="connsiteY5" fmla="*/ 1998733 h 3819441"/>
              <a:gd name="connsiteX6" fmla="*/ 979136 w 5267915"/>
              <a:gd name="connsiteY6" fmla="*/ 1998733 h 3819441"/>
              <a:gd name="connsiteX7" fmla="*/ 979136 w 5267915"/>
              <a:gd name="connsiteY7" fmla="*/ 2330506 h 3819441"/>
              <a:gd name="connsiteX8" fmla="*/ 1642683 w 5267915"/>
              <a:gd name="connsiteY8" fmla="*/ 2330506 h 3819441"/>
              <a:gd name="connsiteX9" fmla="*/ 1666959 w 5267915"/>
              <a:gd name="connsiteY9" fmla="*/ 2613727 h 3819441"/>
              <a:gd name="connsiteX10" fmla="*/ 1966364 w 5267915"/>
              <a:gd name="connsiteY10" fmla="*/ 2621819 h 3819441"/>
              <a:gd name="connsiteX11" fmla="*/ 1958272 w 5267915"/>
              <a:gd name="connsiteY11" fmla="*/ 2872673 h 3819441"/>
              <a:gd name="connsiteX12" fmla="*/ 2888856 w 5267915"/>
              <a:gd name="connsiteY12" fmla="*/ 2872673 h 3819441"/>
              <a:gd name="connsiteX13" fmla="*/ 2896948 w 5267915"/>
              <a:gd name="connsiteY13" fmla="*/ 3163986 h 3819441"/>
              <a:gd name="connsiteX14" fmla="*/ 3220630 w 5267915"/>
              <a:gd name="connsiteY14" fmla="*/ 3163986 h 3819441"/>
              <a:gd name="connsiteX15" fmla="*/ 3220630 w 5267915"/>
              <a:gd name="connsiteY15" fmla="*/ 3487667 h 3819441"/>
              <a:gd name="connsiteX16" fmla="*/ 3503851 w 5267915"/>
              <a:gd name="connsiteY16" fmla="*/ 3487667 h 3819441"/>
              <a:gd name="connsiteX17" fmla="*/ 3503851 w 5267915"/>
              <a:gd name="connsiteY17" fmla="*/ 3795165 h 3819441"/>
              <a:gd name="connsiteX18" fmla="*/ 4531540 w 5267915"/>
              <a:gd name="connsiteY18" fmla="*/ 3819441 h 3819441"/>
              <a:gd name="connsiteX19" fmla="*/ 4547724 w 5267915"/>
              <a:gd name="connsiteY19" fmla="*/ 3487667 h 3819441"/>
              <a:gd name="connsiteX20" fmla="*/ 4199766 w 5267915"/>
              <a:gd name="connsiteY20" fmla="*/ 3503851 h 3819441"/>
              <a:gd name="connsiteX21" fmla="*/ 4215950 w 5267915"/>
              <a:gd name="connsiteY21" fmla="*/ 3212538 h 3819441"/>
              <a:gd name="connsiteX22" fmla="*/ 3884177 w 5267915"/>
              <a:gd name="connsiteY22" fmla="*/ 3204446 h 3819441"/>
              <a:gd name="connsiteX23" fmla="*/ 3884177 w 5267915"/>
              <a:gd name="connsiteY23" fmla="*/ 2929317 h 3819441"/>
              <a:gd name="connsiteX24" fmla="*/ 3544311 w 5267915"/>
              <a:gd name="connsiteY24" fmla="*/ 2929317 h 3819441"/>
              <a:gd name="connsiteX25" fmla="*/ 3544311 w 5267915"/>
              <a:gd name="connsiteY25" fmla="*/ 2670372 h 3819441"/>
              <a:gd name="connsiteX26" fmla="*/ 3204446 w 5267915"/>
              <a:gd name="connsiteY26" fmla="*/ 2646096 h 3819441"/>
              <a:gd name="connsiteX27" fmla="*/ 3228722 w 5267915"/>
              <a:gd name="connsiteY27" fmla="*/ 2346690 h 3819441"/>
              <a:gd name="connsiteX28" fmla="*/ 3495759 w 5267915"/>
              <a:gd name="connsiteY28" fmla="*/ 2354782 h 3819441"/>
              <a:gd name="connsiteX29" fmla="*/ 3520035 w 5267915"/>
              <a:gd name="connsiteY29" fmla="*/ 2581359 h 3819441"/>
              <a:gd name="connsiteX30" fmla="*/ 3835625 w 5267915"/>
              <a:gd name="connsiteY30" fmla="*/ 2581359 h 3819441"/>
              <a:gd name="connsiteX31" fmla="*/ 3867993 w 5267915"/>
              <a:gd name="connsiteY31" fmla="*/ 2848396 h 3819441"/>
              <a:gd name="connsiteX32" fmla="*/ 4183582 w 5267915"/>
              <a:gd name="connsiteY32" fmla="*/ 2864581 h 3819441"/>
              <a:gd name="connsiteX33" fmla="*/ 4175490 w 5267915"/>
              <a:gd name="connsiteY33" fmla="*/ 3147802 h 3819441"/>
              <a:gd name="connsiteX34" fmla="*/ 4531540 w 5267915"/>
              <a:gd name="connsiteY34" fmla="*/ 3172078 h 3819441"/>
              <a:gd name="connsiteX35" fmla="*/ 4531540 w 5267915"/>
              <a:gd name="connsiteY35" fmla="*/ 3414839 h 3819441"/>
              <a:gd name="connsiteX36" fmla="*/ 4936141 w 5267915"/>
              <a:gd name="connsiteY36" fmla="*/ 3439115 h 3819441"/>
              <a:gd name="connsiteX37" fmla="*/ 4911865 w 5267915"/>
              <a:gd name="connsiteY37" fmla="*/ 3770888 h 3819441"/>
              <a:gd name="connsiteX38" fmla="*/ 5267915 w 5267915"/>
              <a:gd name="connsiteY38" fmla="*/ 3762796 h 3819441"/>
              <a:gd name="connsiteX39" fmla="*/ 5251731 w 5267915"/>
              <a:gd name="connsiteY39" fmla="*/ 3495759 h 3819441"/>
              <a:gd name="connsiteX40" fmla="*/ 5017062 w 5267915"/>
              <a:gd name="connsiteY40" fmla="*/ 3479575 h 3819441"/>
              <a:gd name="connsiteX41" fmla="*/ 4952325 w 5267915"/>
              <a:gd name="connsiteY41" fmla="*/ 3196354 h 3819441"/>
              <a:gd name="connsiteX42" fmla="*/ 4628644 w 5267915"/>
              <a:gd name="connsiteY42" fmla="*/ 3188262 h 3819441"/>
              <a:gd name="connsiteX43" fmla="*/ 4612460 w 5267915"/>
              <a:gd name="connsiteY43" fmla="*/ 2913133 h 3819441"/>
              <a:gd name="connsiteX44" fmla="*/ 4296871 w 5267915"/>
              <a:gd name="connsiteY44" fmla="*/ 2905041 h 3819441"/>
              <a:gd name="connsiteX45" fmla="*/ 4272594 w 5267915"/>
              <a:gd name="connsiteY45" fmla="*/ 2597543 h 3819441"/>
              <a:gd name="connsiteX46" fmla="*/ 3940821 w 5267915"/>
              <a:gd name="connsiteY46" fmla="*/ 2613727 h 3819441"/>
              <a:gd name="connsiteX47" fmla="*/ 3908453 w 5267915"/>
              <a:gd name="connsiteY47" fmla="*/ 2346690 h 3819441"/>
              <a:gd name="connsiteX48" fmla="*/ 3600956 w 5267915"/>
              <a:gd name="connsiteY48" fmla="*/ 2354782 h 3819441"/>
              <a:gd name="connsiteX49" fmla="*/ 3568587 w 5267915"/>
              <a:gd name="connsiteY49" fmla="*/ 1755972 h 3819441"/>
              <a:gd name="connsiteX50" fmla="*/ 3228722 w 5267915"/>
              <a:gd name="connsiteY50" fmla="*/ 1739788 h 3819441"/>
              <a:gd name="connsiteX51" fmla="*/ 3212538 w 5267915"/>
              <a:gd name="connsiteY51" fmla="*/ 1472750 h 3819441"/>
              <a:gd name="connsiteX52" fmla="*/ 2921225 w 5267915"/>
              <a:gd name="connsiteY52" fmla="*/ 1448474 h 3819441"/>
              <a:gd name="connsiteX53" fmla="*/ 2913133 w 5267915"/>
              <a:gd name="connsiteY53" fmla="*/ 1149069 h 3819441"/>
              <a:gd name="connsiteX54" fmla="*/ 2565175 w 5267915"/>
              <a:gd name="connsiteY54" fmla="*/ 1149069 h 3819441"/>
              <a:gd name="connsiteX55" fmla="*/ 2589451 w 5267915"/>
              <a:gd name="connsiteY55" fmla="*/ 841572 h 3819441"/>
              <a:gd name="connsiteX56" fmla="*/ 2265770 w 5267915"/>
              <a:gd name="connsiteY56" fmla="*/ 833480 h 3819441"/>
              <a:gd name="connsiteX57" fmla="*/ 2265770 w 5267915"/>
              <a:gd name="connsiteY57" fmla="*/ 574535 h 3819441"/>
              <a:gd name="connsiteX58" fmla="*/ 1982548 w 5267915"/>
              <a:gd name="connsiteY58" fmla="*/ 566442 h 3819441"/>
              <a:gd name="connsiteX59" fmla="*/ 1950180 w 5267915"/>
              <a:gd name="connsiteY59" fmla="*/ 299405 h 3819441"/>
              <a:gd name="connsiteX60" fmla="*/ 1626499 w 5267915"/>
              <a:gd name="connsiteY60" fmla="*/ 291313 h 3819441"/>
              <a:gd name="connsiteX61" fmla="*/ 1626499 w 5267915"/>
              <a:gd name="connsiteY61" fmla="*/ 0 h 3819441"/>
              <a:gd name="connsiteX62" fmla="*/ 0 w 5267915"/>
              <a:gd name="connsiteY62" fmla="*/ 16184 h 381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267915" h="3819441">
                <a:moveTo>
                  <a:pt x="0" y="16184"/>
                </a:moveTo>
                <a:cubicBezTo>
                  <a:pt x="2697" y="482825"/>
                  <a:pt x="5395" y="949465"/>
                  <a:pt x="8092" y="1416106"/>
                </a:cubicBezTo>
                <a:lnTo>
                  <a:pt x="347957" y="1408014"/>
                </a:lnTo>
                <a:lnTo>
                  <a:pt x="347957" y="1691235"/>
                </a:lnTo>
                <a:lnTo>
                  <a:pt x="655455" y="1707419"/>
                </a:lnTo>
                <a:lnTo>
                  <a:pt x="679731" y="1998733"/>
                </a:lnTo>
                <a:lnTo>
                  <a:pt x="979136" y="1998733"/>
                </a:lnTo>
                <a:lnTo>
                  <a:pt x="979136" y="2330506"/>
                </a:lnTo>
                <a:lnTo>
                  <a:pt x="1642683" y="2330506"/>
                </a:lnTo>
                <a:lnTo>
                  <a:pt x="1666959" y="2613727"/>
                </a:lnTo>
                <a:lnTo>
                  <a:pt x="1966364" y="2621819"/>
                </a:lnTo>
                <a:lnTo>
                  <a:pt x="1958272" y="2872673"/>
                </a:lnTo>
                <a:lnTo>
                  <a:pt x="2888856" y="2872673"/>
                </a:lnTo>
                <a:lnTo>
                  <a:pt x="2896948" y="3163986"/>
                </a:lnTo>
                <a:lnTo>
                  <a:pt x="3220630" y="3163986"/>
                </a:lnTo>
                <a:lnTo>
                  <a:pt x="3220630" y="3487667"/>
                </a:lnTo>
                <a:lnTo>
                  <a:pt x="3503851" y="3487667"/>
                </a:lnTo>
                <a:lnTo>
                  <a:pt x="3503851" y="3795165"/>
                </a:lnTo>
                <a:lnTo>
                  <a:pt x="4531540" y="3819441"/>
                </a:lnTo>
                <a:lnTo>
                  <a:pt x="4547724" y="3487667"/>
                </a:lnTo>
                <a:lnTo>
                  <a:pt x="4199766" y="3503851"/>
                </a:lnTo>
                <a:lnTo>
                  <a:pt x="4215950" y="3212538"/>
                </a:lnTo>
                <a:lnTo>
                  <a:pt x="3884177" y="3204446"/>
                </a:lnTo>
                <a:lnTo>
                  <a:pt x="3884177" y="2929317"/>
                </a:lnTo>
                <a:lnTo>
                  <a:pt x="3544311" y="2929317"/>
                </a:lnTo>
                <a:lnTo>
                  <a:pt x="3544311" y="2670372"/>
                </a:lnTo>
                <a:lnTo>
                  <a:pt x="3204446" y="2646096"/>
                </a:lnTo>
                <a:lnTo>
                  <a:pt x="3228722" y="2346690"/>
                </a:lnTo>
                <a:lnTo>
                  <a:pt x="3495759" y="2354782"/>
                </a:lnTo>
                <a:lnTo>
                  <a:pt x="3520035" y="2581359"/>
                </a:lnTo>
                <a:lnTo>
                  <a:pt x="3835625" y="2581359"/>
                </a:lnTo>
                <a:lnTo>
                  <a:pt x="3867993" y="2848396"/>
                </a:lnTo>
                <a:lnTo>
                  <a:pt x="4183582" y="2864581"/>
                </a:lnTo>
                <a:lnTo>
                  <a:pt x="4175490" y="3147802"/>
                </a:lnTo>
                <a:lnTo>
                  <a:pt x="4531540" y="3172078"/>
                </a:lnTo>
                <a:lnTo>
                  <a:pt x="4531540" y="3414839"/>
                </a:lnTo>
                <a:lnTo>
                  <a:pt x="4936141" y="3439115"/>
                </a:lnTo>
                <a:lnTo>
                  <a:pt x="4911865" y="3770888"/>
                </a:lnTo>
                <a:lnTo>
                  <a:pt x="5267915" y="3762796"/>
                </a:lnTo>
                <a:lnTo>
                  <a:pt x="5251731" y="3495759"/>
                </a:lnTo>
                <a:lnTo>
                  <a:pt x="5017062" y="3479575"/>
                </a:lnTo>
                <a:lnTo>
                  <a:pt x="4952325" y="3196354"/>
                </a:lnTo>
                <a:lnTo>
                  <a:pt x="4628644" y="3188262"/>
                </a:lnTo>
                <a:lnTo>
                  <a:pt x="4612460" y="2913133"/>
                </a:lnTo>
                <a:lnTo>
                  <a:pt x="4296871" y="2905041"/>
                </a:lnTo>
                <a:lnTo>
                  <a:pt x="4272594" y="2597543"/>
                </a:lnTo>
                <a:lnTo>
                  <a:pt x="3940821" y="2613727"/>
                </a:lnTo>
                <a:lnTo>
                  <a:pt x="3908453" y="2346690"/>
                </a:lnTo>
                <a:lnTo>
                  <a:pt x="3600956" y="2354782"/>
                </a:lnTo>
                <a:lnTo>
                  <a:pt x="3568587" y="1755972"/>
                </a:lnTo>
                <a:lnTo>
                  <a:pt x="3228722" y="1739788"/>
                </a:lnTo>
                <a:lnTo>
                  <a:pt x="3212538" y="1472750"/>
                </a:lnTo>
                <a:lnTo>
                  <a:pt x="2921225" y="1448474"/>
                </a:lnTo>
                <a:lnTo>
                  <a:pt x="2913133" y="1149069"/>
                </a:lnTo>
                <a:lnTo>
                  <a:pt x="2565175" y="1149069"/>
                </a:lnTo>
                <a:lnTo>
                  <a:pt x="2589451" y="841572"/>
                </a:lnTo>
                <a:lnTo>
                  <a:pt x="2265770" y="833480"/>
                </a:lnTo>
                <a:lnTo>
                  <a:pt x="2265770" y="574535"/>
                </a:lnTo>
                <a:lnTo>
                  <a:pt x="1982548" y="566442"/>
                </a:lnTo>
                <a:lnTo>
                  <a:pt x="1950180" y="299405"/>
                </a:lnTo>
                <a:lnTo>
                  <a:pt x="1626499" y="291313"/>
                </a:lnTo>
                <a:lnTo>
                  <a:pt x="1626499" y="0"/>
                </a:lnTo>
                <a:lnTo>
                  <a:pt x="0" y="1618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B3968289-17A6-46C1-AC69-8D8E45464DD4}"/>
              </a:ext>
            </a:extLst>
          </p:cNvPr>
          <p:cNvSpPr/>
          <p:nvPr/>
        </p:nvSpPr>
        <p:spPr>
          <a:xfrm>
            <a:off x="1958273" y="1958273"/>
            <a:ext cx="4960417" cy="3511943"/>
          </a:xfrm>
          <a:custGeom>
            <a:avLst/>
            <a:gdLst>
              <a:gd name="connsiteX0" fmla="*/ 4960417 w 4960417"/>
              <a:gd name="connsiteY0" fmla="*/ 3511943 h 3511943"/>
              <a:gd name="connsiteX1" fmla="*/ 2872672 w 4960417"/>
              <a:gd name="connsiteY1" fmla="*/ 1780247 h 3511943"/>
              <a:gd name="connsiteX2" fmla="*/ 2540899 w 4960417"/>
              <a:gd name="connsiteY2" fmla="*/ 1747879 h 3511943"/>
              <a:gd name="connsiteX3" fmla="*/ 2241493 w 4960417"/>
              <a:gd name="connsiteY3" fmla="*/ 1456566 h 3511943"/>
              <a:gd name="connsiteX4" fmla="*/ 1917812 w 4960417"/>
              <a:gd name="connsiteY4" fmla="*/ 1440382 h 3511943"/>
              <a:gd name="connsiteX5" fmla="*/ 1286633 w 4960417"/>
              <a:gd name="connsiteY5" fmla="*/ 882031 h 3511943"/>
              <a:gd name="connsiteX6" fmla="*/ 962952 w 4960417"/>
              <a:gd name="connsiteY6" fmla="*/ 857755 h 3511943"/>
              <a:gd name="connsiteX7" fmla="*/ 0 w 4960417"/>
              <a:gd name="connsiteY7" fmla="*/ 0 h 351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0417" h="3511943">
                <a:moveTo>
                  <a:pt x="4960417" y="3511943"/>
                </a:moveTo>
                <a:lnTo>
                  <a:pt x="2872672" y="1780247"/>
                </a:lnTo>
                <a:lnTo>
                  <a:pt x="2540899" y="1747879"/>
                </a:lnTo>
                <a:lnTo>
                  <a:pt x="2241493" y="1456566"/>
                </a:lnTo>
                <a:lnTo>
                  <a:pt x="1917812" y="1440382"/>
                </a:lnTo>
                <a:lnTo>
                  <a:pt x="1286633" y="882031"/>
                </a:lnTo>
                <a:lnTo>
                  <a:pt x="962952" y="857755"/>
                </a:lnTo>
                <a:lnTo>
                  <a:pt x="0" y="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任意多边形: 形状 47">
            <a:extLst>
              <a:ext uri="{FF2B5EF4-FFF2-40B4-BE49-F238E27FC236}">
                <a16:creationId xmlns:a16="http://schemas.microsoft.com/office/drawing/2014/main" id="{DDE35951-D434-485C-895B-0F40DB7DEDE4}"/>
              </a:ext>
            </a:extLst>
          </p:cNvPr>
          <p:cNvSpPr/>
          <p:nvPr/>
        </p:nvSpPr>
        <p:spPr>
          <a:xfrm>
            <a:off x="1950181" y="1982549"/>
            <a:ext cx="3916545" cy="3536219"/>
          </a:xfrm>
          <a:custGeom>
            <a:avLst/>
            <a:gdLst>
              <a:gd name="connsiteX0" fmla="*/ 0 w 3916545"/>
              <a:gd name="connsiteY0" fmla="*/ 0 h 3536219"/>
              <a:gd name="connsiteX1" fmla="*/ 3916545 w 3916545"/>
              <a:gd name="connsiteY1" fmla="*/ 3536219 h 3536219"/>
            </a:gdLst>
            <a:ahLst/>
            <a:cxnLst>
              <a:cxn ang="0">
                <a:pos x="connsiteX0" y="connsiteY0"/>
              </a:cxn>
              <a:cxn ang="0">
                <a:pos x="connsiteX1" y="connsiteY1"/>
              </a:cxn>
            </a:cxnLst>
            <a:rect l="l" t="t" r="r" b="b"/>
            <a:pathLst>
              <a:path w="3916545" h="3536219">
                <a:moveTo>
                  <a:pt x="0" y="0"/>
                </a:moveTo>
                <a:lnTo>
                  <a:pt x="3916545" y="3536219"/>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78681128-1D5E-4670-BBF4-7C378B87A4BD}"/>
              </a:ext>
            </a:extLst>
          </p:cNvPr>
          <p:cNvSpPr txBox="1"/>
          <p:nvPr/>
        </p:nvSpPr>
        <p:spPr>
          <a:xfrm>
            <a:off x="1571814" y="5685215"/>
            <a:ext cx="3758515" cy="369332"/>
          </a:xfrm>
          <a:prstGeom prst="rect">
            <a:avLst/>
          </a:prstGeom>
          <a:noFill/>
        </p:spPr>
        <p:txBody>
          <a:bodyPr wrap="square" rtlCol="0">
            <a:spAutoFit/>
          </a:bodyPr>
          <a:lstStyle/>
          <a:p>
            <a:r>
              <a:rPr lang="en-US" altLang="zh-CN">
                <a:latin typeface="Consolas" panose="020B0609020204030204" pitchFamily="49" charset="0"/>
              </a:rPr>
              <a:t>acceptable(local-best prone)</a:t>
            </a:r>
            <a:endParaRPr lang="zh-CN" altLang="en-US">
              <a:latin typeface="Consolas" panose="020B0609020204030204" pitchFamily="49" charset="0"/>
            </a:endParaRPr>
          </a:p>
        </p:txBody>
      </p:sp>
    </p:spTree>
    <p:extLst>
      <p:ext uri="{BB962C8B-B14F-4D97-AF65-F5344CB8AC3E}">
        <p14:creationId xmlns:p14="http://schemas.microsoft.com/office/powerpoint/2010/main" val="167677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71835F-4AA4-4C65-A124-28CFF7B9B881}"/>
              </a:ext>
            </a:extLst>
          </p:cNvPr>
          <p:cNvSpPr txBox="1"/>
          <p:nvPr/>
        </p:nvSpPr>
        <p:spPr>
          <a:xfrm>
            <a:off x="177425" y="42088"/>
            <a:ext cx="4453195" cy="600164"/>
          </a:xfrm>
          <a:prstGeom prst="rect">
            <a:avLst/>
          </a:prstGeom>
          <a:noFill/>
        </p:spPr>
        <p:txBody>
          <a:bodyPr wrap="square" rtlCol="0">
            <a:spAutoFit/>
          </a:bodyPr>
          <a:lstStyle>
            <a:defPPr>
              <a:defRPr lang="zh-CN"/>
            </a:defPPr>
            <a:lvl1pPr defTabSz="360000">
              <a:defRPr sz="1100">
                <a:latin typeface="Consolas" panose="020B0609020204030204" pitchFamily="49" charset="0"/>
                <a:ea typeface="微软雅黑" panose="020B0503020204020204" pitchFamily="34" charset="-122"/>
              </a:defRPr>
            </a:lvl1pPr>
          </a:lstStyle>
          <a:p>
            <a:r>
              <a:rPr lang="zh-CN" altLang="en-US"/>
              <a:t>字符串编辑距离计算算法</a:t>
            </a:r>
            <a:endParaRPr lang="en-US" altLang="zh-CN"/>
          </a:p>
          <a:p>
            <a:endParaRPr lang="en-US" altLang="zh-CN"/>
          </a:p>
          <a:p>
            <a:r>
              <a:rPr lang="zh-CN" altLang="zh-CN"/>
              <a:t>参数：</a:t>
            </a:r>
            <a:r>
              <a:rPr lang="en-US" altLang="zh-CN"/>
              <a:t>string1</a:t>
            </a:r>
            <a:r>
              <a:rPr lang="zh-CN" altLang="zh-CN"/>
              <a:t>，</a:t>
            </a:r>
            <a:r>
              <a:rPr lang="en-US" altLang="zh-CN"/>
              <a:t>string2</a:t>
            </a:r>
            <a:r>
              <a:rPr lang="zh-CN" altLang="zh-CN"/>
              <a:t>，</a:t>
            </a:r>
            <a:r>
              <a:rPr lang="en-US" altLang="zh-CN"/>
              <a:t>EDmax</a:t>
            </a:r>
            <a:r>
              <a:rPr lang="zh-CN" altLang="zh-CN"/>
              <a:t>（最大可允许</a:t>
            </a:r>
            <a:r>
              <a:rPr lang="en-US" altLang="zh-CN"/>
              <a:t>edit distance</a:t>
            </a:r>
            <a:r>
              <a:rPr lang="zh-CN" altLang="zh-CN"/>
              <a:t>）</a:t>
            </a:r>
            <a:endParaRPr lang="en-US" altLang="zh-CN"/>
          </a:p>
        </p:txBody>
      </p:sp>
      <p:sp>
        <p:nvSpPr>
          <p:cNvPr id="4" name="矩形 3">
            <a:extLst>
              <a:ext uri="{FF2B5EF4-FFF2-40B4-BE49-F238E27FC236}">
                <a16:creationId xmlns:a16="http://schemas.microsoft.com/office/drawing/2014/main" id="{4120A6BA-34EC-4946-94DE-135B0017A6FE}"/>
              </a:ext>
            </a:extLst>
          </p:cNvPr>
          <p:cNvSpPr/>
          <p:nvPr/>
        </p:nvSpPr>
        <p:spPr>
          <a:xfrm>
            <a:off x="177425" y="923129"/>
            <a:ext cx="4894896" cy="1954381"/>
          </a:xfrm>
          <a:prstGeom prst="rect">
            <a:avLst/>
          </a:prstGeom>
        </p:spPr>
        <p:txBody>
          <a:bodyPr wrap="square">
            <a:spAutoFit/>
          </a:bodyPr>
          <a:lstStyle/>
          <a:p>
            <a:pPr defTabSz="360000"/>
            <a:r>
              <a:rPr lang="en-US" altLang="zh-CN" sz="1100" b="1">
                <a:latin typeface="Consolas" panose="020B0609020204030204" pitchFamily="49" charset="0"/>
                <a:ea typeface="微软雅黑" panose="020B0503020204020204" pitchFamily="34" charset="-122"/>
              </a:rPr>
              <a:t>version 0.1</a:t>
            </a:r>
          </a:p>
          <a:p>
            <a:pPr defTabSz="360000"/>
            <a:r>
              <a:rPr lang="en-US" altLang="zh-CN" sz="1100">
                <a:latin typeface="Consolas" panose="020B0609020204030204" pitchFamily="49" charset="0"/>
                <a:ea typeface="微软雅黑" panose="020B0503020204020204" pitchFamily="34" charset="-122"/>
              </a:rPr>
              <a:t>	</a:t>
            </a:r>
            <a:r>
              <a:rPr lang="zh-CN" altLang="zh-CN" sz="1100">
                <a:latin typeface="Consolas" panose="020B0609020204030204" pitchFamily="49" charset="0"/>
                <a:ea typeface="微软雅黑" panose="020B0503020204020204" pitchFamily="34" charset="-122"/>
              </a:rPr>
              <a:t>沿对角线尽量延伸；当沿对角线无法延伸时，把对角线延伸的起点移向原起点的右侧和下侧的仍在</a:t>
            </a:r>
            <a:r>
              <a:rPr lang="en-US" altLang="zh-CN" sz="1100">
                <a:latin typeface="Consolas" panose="020B0609020204030204" pitchFamily="49" charset="0"/>
                <a:ea typeface="微软雅黑" panose="020B0503020204020204" pitchFamily="34" charset="-122"/>
              </a:rPr>
              <a:t>EDmax</a:t>
            </a:r>
            <a:r>
              <a:rPr lang="zh-CN" altLang="zh-CN" sz="1100">
                <a:latin typeface="Consolas" panose="020B0609020204030204" pitchFamily="49" charset="0"/>
                <a:ea typeface="微软雅黑" panose="020B0503020204020204" pitchFamily="34" charset="-122"/>
              </a:rPr>
              <a:t>范围内的点，然后尝试延伸，重复此步骤。找到新起点后，开始延伸。延伸的过程中，出现第一个</a:t>
            </a:r>
            <a:r>
              <a:rPr lang="en-US" altLang="zh-CN" sz="1100">
                <a:latin typeface="Consolas" panose="020B0609020204030204" pitchFamily="49" charset="0"/>
                <a:ea typeface="微软雅黑" panose="020B0503020204020204" pitchFamily="34" charset="-122"/>
              </a:rPr>
              <a:t>indel/mismatch</a:t>
            </a:r>
            <a:r>
              <a:rPr lang="zh-CN" altLang="zh-CN" sz="1100">
                <a:latin typeface="Consolas" panose="020B0609020204030204" pitchFamily="49" charset="0"/>
                <a:ea typeface="微软雅黑" panose="020B0503020204020204" pitchFamily="34" charset="-122"/>
              </a:rPr>
              <a:t>时，停止延伸，记录下延伸时所经过的所有矩阵点</a:t>
            </a:r>
            <a:r>
              <a:rPr lang="en-US" altLang="zh-CN" sz="1100">
                <a:latin typeface="Consolas" panose="020B0609020204030204" pitchFamily="49" charset="0"/>
                <a:ea typeface="微软雅黑" panose="020B0503020204020204" pitchFamily="34" charset="-122"/>
              </a:rPr>
              <a:t>dd</a:t>
            </a:r>
            <a:r>
              <a:rPr lang="zh-CN" altLang="zh-CN" sz="1100">
                <a:latin typeface="Consolas" panose="020B0609020204030204" pitchFamily="49" charset="0"/>
                <a:ea typeface="微软雅黑" panose="020B0503020204020204" pitchFamily="34" charset="-122"/>
              </a:rPr>
              <a:t>。</a:t>
            </a:r>
          </a:p>
          <a:p>
            <a:pPr defTabSz="360000"/>
            <a:r>
              <a:rPr lang="en-US" altLang="zh-CN" sz="1100">
                <a:latin typeface="Consolas" panose="020B0609020204030204" pitchFamily="49" charset="0"/>
                <a:ea typeface="微软雅黑" panose="020B0503020204020204" pitchFamily="34" charset="-122"/>
              </a:rPr>
              <a:t>	</a:t>
            </a:r>
            <a:r>
              <a:rPr lang="zh-CN" altLang="zh-CN" sz="1100">
                <a:latin typeface="Consolas" panose="020B0609020204030204" pitchFamily="49" charset="0"/>
                <a:ea typeface="微软雅黑" panose="020B0503020204020204" pitchFamily="34" charset="-122"/>
              </a:rPr>
              <a:t>从</a:t>
            </a:r>
            <a:r>
              <a:rPr lang="en-US" altLang="zh-CN" sz="1100">
                <a:latin typeface="Consolas" panose="020B0609020204030204" pitchFamily="49" charset="0"/>
                <a:ea typeface="微软雅黑" panose="020B0503020204020204" pitchFamily="34" charset="-122"/>
              </a:rPr>
              <a:t>dd</a:t>
            </a:r>
            <a:r>
              <a:rPr lang="zh-CN" altLang="zh-CN" sz="1100">
                <a:latin typeface="Consolas" panose="020B0609020204030204" pitchFamily="49" charset="0"/>
                <a:ea typeface="微软雅黑" panose="020B0503020204020204" pitchFamily="34" charset="-122"/>
              </a:rPr>
              <a:t>中记录下来的每一个矩阵点开始，基于其已经确定的分数，尽量向左和向右延伸，直到超出</a:t>
            </a:r>
            <a:r>
              <a:rPr lang="en-US" altLang="zh-CN" sz="1100">
                <a:latin typeface="Consolas" panose="020B0609020204030204" pitchFamily="49" charset="0"/>
                <a:ea typeface="微软雅黑" panose="020B0503020204020204" pitchFamily="34" charset="-122"/>
              </a:rPr>
              <a:t>EDmax</a:t>
            </a:r>
            <a:r>
              <a:rPr lang="zh-CN" altLang="zh-CN" sz="1100">
                <a:latin typeface="Consolas" panose="020B0609020204030204" pitchFamily="49" charset="0"/>
                <a:ea typeface="微软雅黑" panose="020B0503020204020204" pitchFamily="34" charset="-122"/>
              </a:rPr>
              <a:t>时，停止延伸。</a:t>
            </a:r>
          </a:p>
          <a:p>
            <a:pPr defTabSz="360000"/>
            <a:r>
              <a:rPr lang="en-US" altLang="zh-CN" sz="1100">
                <a:latin typeface="Consolas" panose="020B0609020204030204" pitchFamily="49" charset="0"/>
                <a:ea typeface="微软雅黑" panose="020B0503020204020204" pitchFamily="34" charset="-122"/>
              </a:rPr>
              <a:t>	</a:t>
            </a:r>
            <a:r>
              <a:rPr lang="zh-CN" altLang="zh-CN" sz="1100">
                <a:latin typeface="Consolas" panose="020B0609020204030204" pitchFamily="49" charset="0"/>
                <a:ea typeface="微软雅黑" panose="020B0503020204020204" pitchFamily="34" charset="-122"/>
              </a:rPr>
              <a:t>重复上述步骤。（向左</a:t>
            </a:r>
            <a:r>
              <a:rPr lang="en-US" altLang="zh-CN" sz="1100">
                <a:latin typeface="Consolas" panose="020B0609020204030204" pitchFamily="49" charset="0"/>
                <a:ea typeface="微软雅黑" panose="020B0503020204020204" pitchFamily="34" charset="-122"/>
              </a:rPr>
              <a:t>/</a:t>
            </a:r>
            <a:r>
              <a:rPr lang="zh-CN" altLang="zh-CN" sz="1100">
                <a:latin typeface="Consolas" panose="020B0609020204030204" pitchFamily="49" charset="0"/>
                <a:ea typeface="微软雅黑" panose="020B0503020204020204" pitchFamily="34" charset="-122"/>
              </a:rPr>
              <a:t>右延伸和</a:t>
            </a:r>
            <a:r>
              <a:rPr lang="en-US" altLang="zh-CN" sz="1100">
                <a:latin typeface="Consolas" panose="020B0609020204030204" pitchFamily="49" charset="0"/>
                <a:ea typeface="微软雅黑" panose="020B0503020204020204" pitchFamily="34" charset="-122"/>
              </a:rPr>
              <a:t>mismatch</a:t>
            </a:r>
            <a:r>
              <a:rPr lang="zh-CN" altLang="zh-CN" sz="1100">
                <a:latin typeface="Consolas" panose="020B0609020204030204" pitchFamily="49" charset="0"/>
                <a:ea typeface="微软雅黑" panose="020B0503020204020204" pitchFamily="34" charset="-122"/>
              </a:rPr>
              <a:t>的对角延伸会导致加分）</a:t>
            </a:r>
            <a:endParaRPr lang="en-US" altLang="zh-CN" sz="1100">
              <a:latin typeface="Consolas" panose="020B0609020204030204" pitchFamily="49" charset="0"/>
              <a:ea typeface="微软雅黑" panose="020B0503020204020204" pitchFamily="34" charset="-122"/>
            </a:endParaRPr>
          </a:p>
          <a:p>
            <a:pPr defTabSz="360000"/>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然而，如果按照上面的算法计算，很容易出现陷入</a:t>
            </a:r>
            <a:r>
              <a:rPr lang="en-US" altLang="zh-CN" sz="1100">
                <a:latin typeface="Consolas" panose="020B0609020204030204" pitchFamily="49" charset="0"/>
                <a:ea typeface="微软雅黑" panose="020B0503020204020204" pitchFamily="34" charset="-122"/>
              </a:rPr>
              <a:t>local-best</a:t>
            </a:r>
            <a:r>
              <a:rPr lang="zh-CN" altLang="en-US" sz="1100">
                <a:latin typeface="Consolas" panose="020B0609020204030204" pitchFamily="49" charset="0"/>
                <a:ea typeface="微软雅黑" panose="020B0503020204020204" pitchFamily="34" charset="-122"/>
              </a:rPr>
              <a:t>的问题，比如右图中的绿线，最终会得到编辑距离超过</a:t>
            </a:r>
            <a:r>
              <a:rPr lang="en-US" altLang="zh-CN" sz="1100">
                <a:latin typeface="Consolas" panose="020B0609020204030204" pitchFamily="49" charset="0"/>
                <a:ea typeface="微软雅黑" panose="020B0503020204020204" pitchFamily="34" charset="-122"/>
              </a:rPr>
              <a:t>EDmax</a:t>
            </a:r>
            <a:r>
              <a:rPr lang="zh-CN" altLang="en-US" sz="1100">
                <a:latin typeface="Consolas" panose="020B0609020204030204" pitchFamily="49" charset="0"/>
                <a:ea typeface="微软雅黑" panose="020B0503020204020204" pitchFamily="34" charset="-122"/>
              </a:rPr>
              <a:t>的结果。</a:t>
            </a:r>
            <a:endParaRPr lang="zh-CN" altLang="zh-CN" sz="1100">
              <a:latin typeface="Consolas" panose="020B0609020204030204" pitchFamily="49" charset="0"/>
              <a:ea typeface="微软雅黑" panose="020B0503020204020204" pitchFamily="34" charset="-122"/>
            </a:endParaRPr>
          </a:p>
        </p:txBody>
      </p:sp>
      <p:sp>
        <p:nvSpPr>
          <p:cNvPr id="39" name="文本框 38">
            <a:extLst>
              <a:ext uri="{FF2B5EF4-FFF2-40B4-BE49-F238E27FC236}">
                <a16:creationId xmlns:a16="http://schemas.microsoft.com/office/drawing/2014/main" id="{3DE9828D-6AA5-46E7-B19A-F64811CDED16}"/>
              </a:ext>
            </a:extLst>
          </p:cNvPr>
          <p:cNvSpPr txBox="1"/>
          <p:nvPr/>
        </p:nvSpPr>
        <p:spPr>
          <a:xfrm>
            <a:off x="191459" y="3158387"/>
            <a:ext cx="4882074" cy="1492716"/>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1100" b="1"/>
              <a:t>version 0.2.0</a:t>
            </a:r>
          </a:p>
          <a:p>
            <a:r>
              <a:rPr lang="en-US" altLang="zh-CN" sz="1100"/>
              <a:t>	</a:t>
            </a:r>
            <a:r>
              <a:rPr lang="zh-CN" altLang="en-US" sz="1100"/>
              <a:t>将所有无法沿对角线延伸，或是出现</a:t>
            </a:r>
            <a:r>
              <a:rPr lang="en-US" altLang="zh-CN" sz="1100"/>
              <a:t>mismatch</a:t>
            </a:r>
            <a:r>
              <a:rPr lang="zh-CN" altLang="en-US" sz="1100"/>
              <a:t>的当前矩阵点加入栈内，然后依次尝试垂直和水平延伸后</a:t>
            </a:r>
            <a:r>
              <a:rPr lang="en-US" altLang="zh-CN" sz="1100"/>
              <a:t>pop</a:t>
            </a:r>
            <a:r>
              <a:rPr lang="zh-CN" altLang="en-US" sz="1100"/>
              <a:t>掉，每次尝试完返回是否成功（延伸到矩阵最右下角）。对于每个栈元素，如果成功，则直接退出；否则换个方向继续尝试，且仅当三个方向都失败时返回不成功。</a:t>
            </a:r>
            <a:endParaRPr lang="en-US" altLang="zh-CN" sz="1100"/>
          </a:p>
          <a:p>
            <a:endParaRPr lang="en-US" altLang="zh-CN" sz="1100"/>
          </a:p>
          <a:p>
            <a:r>
              <a:rPr lang="en-US" altLang="zh-CN" sz="1100"/>
              <a:t>	</a:t>
            </a:r>
            <a:r>
              <a:rPr lang="zh-CN" altLang="en-US" sz="1100"/>
              <a:t>然而，这样子的话将导致栈容易在分叉处暴增，另外，还可能引起大量的重复计算相同对角延伸路径的问题。</a:t>
            </a:r>
          </a:p>
        </p:txBody>
      </p:sp>
      <p:sp>
        <p:nvSpPr>
          <p:cNvPr id="264" name="文本框 263">
            <a:extLst>
              <a:ext uri="{FF2B5EF4-FFF2-40B4-BE49-F238E27FC236}">
                <a16:creationId xmlns:a16="http://schemas.microsoft.com/office/drawing/2014/main" id="{DBA324F1-497A-4343-B17C-517A29CF3588}"/>
              </a:ext>
            </a:extLst>
          </p:cNvPr>
          <p:cNvSpPr txBox="1"/>
          <p:nvPr/>
        </p:nvSpPr>
        <p:spPr>
          <a:xfrm>
            <a:off x="182705" y="4931981"/>
            <a:ext cx="4889616" cy="1785104"/>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1100" b="1"/>
              <a:t>version 0.2.1</a:t>
            </a:r>
          </a:p>
          <a:p>
            <a:r>
              <a:rPr lang="en-US" altLang="zh-CN" sz="1100"/>
              <a:t>	</a:t>
            </a:r>
            <a:r>
              <a:rPr lang="zh-CN" altLang="en-US" sz="1100"/>
              <a:t>将所有无法沿对角线延伸的当前矩阵点，以及所有出现</a:t>
            </a:r>
            <a:r>
              <a:rPr lang="en-US" altLang="zh-CN" sz="1100"/>
              <a:t>mimatch</a:t>
            </a:r>
            <a:r>
              <a:rPr lang="zh-CN" altLang="en-US" sz="1100"/>
              <a:t>的下一个矩阵点加入栈内，然后依次尝试垂直和水平延伸后</a:t>
            </a:r>
            <a:r>
              <a:rPr lang="en-US" altLang="zh-CN" sz="1100"/>
              <a:t>pop</a:t>
            </a:r>
            <a:r>
              <a:rPr lang="zh-CN" altLang="en-US" sz="1100"/>
              <a:t>掉。每次尝试完返回是否成功（延伸到矩阵的最右下角）。对于每个栈元素，如果延伸成功，则直接退出；否则换个方向继续尝试，当且仅当三个方向都失败时返回不成功。</a:t>
            </a:r>
            <a:endParaRPr lang="en-US" altLang="zh-CN" sz="1100"/>
          </a:p>
          <a:p>
            <a:endParaRPr lang="en-US" altLang="zh-CN" sz="1100"/>
          </a:p>
          <a:p>
            <a:r>
              <a:rPr lang="en-US" altLang="zh-CN" sz="1100"/>
              <a:t>	</a:t>
            </a:r>
            <a:r>
              <a:rPr lang="zh-CN" altLang="en-US" sz="1100"/>
              <a:t>然而，如果栈内保存的分叉路径上的矩阵点</a:t>
            </a:r>
            <a:r>
              <a:rPr lang="en-US" altLang="zh-CN" sz="1100"/>
              <a:t>ED</a:t>
            </a:r>
            <a:r>
              <a:rPr lang="zh-CN" altLang="en-US" sz="1100"/>
              <a:t>值为</a:t>
            </a:r>
            <a:r>
              <a:rPr lang="en-US" altLang="zh-CN" sz="1100"/>
              <a:t>0</a:t>
            </a:r>
            <a:r>
              <a:rPr lang="zh-CN" altLang="en-US" sz="1100"/>
              <a:t>，又巧合地遇到了大片平行并列的</a:t>
            </a:r>
            <a:r>
              <a:rPr lang="en-US" altLang="zh-CN" sz="1100"/>
              <a:t>ED</a:t>
            </a:r>
            <a:r>
              <a:rPr lang="zh-CN" altLang="en-US" sz="1100"/>
              <a:t>值相同的对角线，那么对每个弹出的栈（不超过</a:t>
            </a:r>
            <a:r>
              <a:rPr lang="en-US" altLang="zh-CN" sz="1100"/>
              <a:t>EDmax</a:t>
            </a:r>
            <a:r>
              <a:rPr lang="zh-CN" altLang="en-US" sz="1100"/>
              <a:t>个）几乎都要嵌套再进行一次完整的全部算法，最终复杂度上升至</a:t>
            </a:r>
            <a:r>
              <a:rPr lang="en-US" altLang="zh-CN" sz="1100"/>
              <a:t>O(n</a:t>
            </a:r>
            <a:r>
              <a:rPr lang="en-US" altLang="zh-CN" sz="1100" baseline="30000"/>
              <a:t>2</a:t>
            </a:r>
            <a:r>
              <a:rPr lang="en-US" altLang="zh-CN" sz="1100"/>
              <a:t>)</a:t>
            </a:r>
            <a:r>
              <a:rPr lang="zh-CN" altLang="en-US" sz="1100"/>
              <a:t>，这显然不可接受。</a:t>
            </a:r>
          </a:p>
        </p:txBody>
      </p:sp>
      <p:cxnSp>
        <p:nvCxnSpPr>
          <p:cNvPr id="57" name="直接箭头连接符 56">
            <a:extLst>
              <a:ext uri="{FF2B5EF4-FFF2-40B4-BE49-F238E27FC236}">
                <a16:creationId xmlns:a16="http://schemas.microsoft.com/office/drawing/2014/main" id="{F2F4E75B-3CBE-4A0F-B0DF-92225622ADAE}"/>
              </a:ext>
            </a:extLst>
          </p:cNvPr>
          <p:cNvCxnSpPr>
            <a:cxnSpLocks/>
          </p:cNvCxnSpPr>
          <p:nvPr/>
        </p:nvCxnSpPr>
        <p:spPr>
          <a:xfrm>
            <a:off x="5868348" y="923282"/>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7E43A18F-2EFE-44BF-8C01-8DE46026D889}"/>
              </a:ext>
            </a:extLst>
          </p:cNvPr>
          <p:cNvCxnSpPr>
            <a:cxnSpLocks/>
          </p:cNvCxnSpPr>
          <p:nvPr/>
        </p:nvCxnSpPr>
        <p:spPr>
          <a:xfrm>
            <a:off x="7079790" y="2098028"/>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B93A0C5D-A7F3-4796-A003-24E81A385183}"/>
              </a:ext>
            </a:extLst>
          </p:cNvPr>
          <p:cNvCxnSpPr>
            <a:cxnSpLocks/>
          </p:cNvCxnSpPr>
          <p:nvPr/>
        </p:nvCxnSpPr>
        <p:spPr>
          <a:xfrm>
            <a:off x="6675976" y="1735067"/>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A7A49B9-6E35-4E0A-98C3-A8D27FA3C24D}"/>
              </a:ext>
            </a:extLst>
          </p:cNvPr>
          <p:cNvCxnSpPr>
            <a:cxnSpLocks/>
          </p:cNvCxnSpPr>
          <p:nvPr/>
        </p:nvCxnSpPr>
        <p:spPr>
          <a:xfrm>
            <a:off x="6272162" y="1307541"/>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BE89C926-5B71-4AB8-914B-7B5D6B5274E0}"/>
              </a:ext>
            </a:extLst>
          </p:cNvPr>
          <p:cNvCxnSpPr>
            <a:cxnSpLocks/>
          </p:cNvCxnSpPr>
          <p:nvPr/>
        </p:nvCxnSpPr>
        <p:spPr>
          <a:xfrm>
            <a:off x="5990888" y="745848"/>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F77B889-4145-481E-A3BC-A6013E771476}"/>
              </a:ext>
            </a:extLst>
          </p:cNvPr>
          <p:cNvCxnSpPr>
            <a:cxnSpLocks/>
          </p:cNvCxnSpPr>
          <p:nvPr/>
        </p:nvCxnSpPr>
        <p:spPr>
          <a:xfrm>
            <a:off x="6757317" y="1549600"/>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B8171368-327D-44A8-84B2-57C30B0BF3C3}"/>
              </a:ext>
            </a:extLst>
          </p:cNvPr>
          <p:cNvCxnSpPr>
            <a:cxnSpLocks/>
          </p:cNvCxnSpPr>
          <p:nvPr/>
        </p:nvCxnSpPr>
        <p:spPr>
          <a:xfrm>
            <a:off x="7164872" y="1951477"/>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C6CED317-77C8-4689-AFC7-AD3E38F9AED0}"/>
              </a:ext>
            </a:extLst>
          </p:cNvPr>
          <p:cNvCxnSpPr>
            <a:cxnSpLocks/>
          </p:cNvCxnSpPr>
          <p:nvPr/>
        </p:nvCxnSpPr>
        <p:spPr>
          <a:xfrm>
            <a:off x="6405931" y="1147724"/>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65" name="表格 4">
            <a:extLst>
              <a:ext uri="{FF2B5EF4-FFF2-40B4-BE49-F238E27FC236}">
                <a16:creationId xmlns:a16="http://schemas.microsoft.com/office/drawing/2014/main" id="{063FC73D-796A-4CAE-8354-992AA15D2BF5}"/>
              </a:ext>
            </a:extLst>
          </p:cNvPr>
          <p:cNvGraphicFramePr>
            <a:graphicFrameLocks noGrp="1"/>
          </p:cNvGraphicFramePr>
          <p:nvPr>
            <p:extLst>
              <p:ext uri="{D42A27DB-BD31-4B8C-83A1-F6EECF244321}">
                <p14:modId xmlns:p14="http://schemas.microsoft.com/office/powerpoint/2010/main" val="3809419458"/>
              </p:ext>
            </p:extLst>
          </p:nvPr>
        </p:nvGraphicFramePr>
        <p:xfrm>
          <a:off x="5277295" y="169685"/>
          <a:ext cx="6732000" cy="5544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3067951797"/>
                    </a:ext>
                  </a:extLst>
                </a:gridCol>
                <a:gridCol w="396000">
                  <a:extLst>
                    <a:ext uri="{9D8B030D-6E8A-4147-A177-3AD203B41FA5}">
                      <a16:colId xmlns:a16="http://schemas.microsoft.com/office/drawing/2014/main" val="2407957503"/>
                    </a:ext>
                  </a:extLst>
                </a:gridCol>
                <a:gridCol w="396000">
                  <a:extLst>
                    <a:ext uri="{9D8B030D-6E8A-4147-A177-3AD203B41FA5}">
                      <a16:colId xmlns:a16="http://schemas.microsoft.com/office/drawing/2014/main" val="1352969326"/>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490869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91823700"/>
                  </a:ext>
                </a:extLst>
              </a:tr>
            </a:tbl>
          </a:graphicData>
        </a:graphic>
      </p:graphicFrame>
      <p:cxnSp>
        <p:nvCxnSpPr>
          <p:cNvPr id="66" name="直接箭头连接符 65">
            <a:extLst>
              <a:ext uri="{FF2B5EF4-FFF2-40B4-BE49-F238E27FC236}">
                <a16:creationId xmlns:a16="http://schemas.microsoft.com/office/drawing/2014/main" id="{A2A6EFF6-5B3E-486C-9CF0-E68EF2016771}"/>
              </a:ext>
            </a:extLst>
          </p:cNvPr>
          <p:cNvCxnSpPr>
            <a:cxnSpLocks/>
          </p:cNvCxnSpPr>
          <p:nvPr/>
        </p:nvCxnSpPr>
        <p:spPr>
          <a:xfrm>
            <a:off x="5571198" y="451274"/>
            <a:ext cx="5050462" cy="5065648"/>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BAC3DE5D-FC2C-479C-ACFE-4AFE758A93F7}"/>
              </a:ext>
            </a:extLst>
          </p:cNvPr>
          <p:cNvSpPr/>
          <p:nvPr/>
        </p:nvSpPr>
        <p:spPr>
          <a:xfrm>
            <a:off x="8349895" y="3281407"/>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椭圆 67">
            <a:extLst>
              <a:ext uri="{FF2B5EF4-FFF2-40B4-BE49-F238E27FC236}">
                <a16:creationId xmlns:a16="http://schemas.microsoft.com/office/drawing/2014/main" id="{59AF39E4-7EDC-4875-9B8E-AA64BF578EF9}"/>
              </a:ext>
            </a:extLst>
          </p:cNvPr>
          <p:cNvSpPr/>
          <p:nvPr/>
        </p:nvSpPr>
        <p:spPr>
          <a:xfrm>
            <a:off x="6756819" y="1695414"/>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文本框 68">
            <a:extLst>
              <a:ext uri="{FF2B5EF4-FFF2-40B4-BE49-F238E27FC236}">
                <a16:creationId xmlns:a16="http://schemas.microsoft.com/office/drawing/2014/main" id="{242FDBA6-9D3A-4439-AF62-3F961D449446}"/>
              </a:ext>
            </a:extLst>
          </p:cNvPr>
          <p:cNvSpPr txBox="1"/>
          <p:nvPr/>
        </p:nvSpPr>
        <p:spPr>
          <a:xfrm>
            <a:off x="6715641" y="5744146"/>
            <a:ext cx="3758515" cy="369332"/>
          </a:xfrm>
          <a:prstGeom prst="rect">
            <a:avLst/>
          </a:prstGeom>
          <a:noFill/>
        </p:spPr>
        <p:txBody>
          <a:bodyPr wrap="square" rtlCol="0">
            <a:spAutoFit/>
          </a:bodyPr>
          <a:lstStyle/>
          <a:p>
            <a:r>
              <a:rPr lang="en-US" altLang="zh-CN">
                <a:latin typeface="Consolas" panose="020B0609020204030204" pitchFamily="49" charset="0"/>
              </a:rPr>
              <a:t>acceptable(local-best prone)</a:t>
            </a:r>
          </a:p>
        </p:txBody>
      </p:sp>
      <p:sp>
        <p:nvSpPr>
          <p:cNvPr id="70" name="椭圆 69">
            <a:extLst>
              <a:ext uri="{FF2B5EF4-FFF2-40B4-BE49-F238E27FC236}">
                <a16:creationId xmlns:a16="http://schemas.microsoft.com/office/drawing/2014/main" id="{80A41945-E23F-4AB8-86F0-9624E593729F}"/>
              </a:ext>
            </a:extLst>
          </p:cNvPr>
          <p:cNvSpPr/>
          <p:nvPr/>
        </p:nvSpPr>
        <p:spPr>
          <a:xfrm>
            <a:off x="7154567" y="2089352"/>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1" name="直接箭头连接符 70">
            <a:extLst>
              <a:ext uri="{FF2B5EF4-FFF2-40B4-BE49-F238E27FC236}">
                <a16:creationId xmlns:a16="http://schemas.microsoft.com/office/drawing/2014/main" id="{A0921807-594F-4E74-B968-78DBDA6ABAF8}"/>
              </a:ext>
            </a:extLst>
          </p:cNvPr>
          <p:cNvCxnSpPr>
            <a:cxnSpLocks/>
          </p:cNvCxnSpPr>
          <p:nvPr/>
        </p:nvCxnSpPr>
        <p:spPr>
          <a:xfrm>
            <a:off x="8640424" y="3646028"/>
            <a:ext cx="0" cy="252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04BB23D3-B798-450E-B2F8-5473955728BF}"/>
              </a:ext>
            </a:extLst>
          </p:cNvPr>
          <p:cNvCxnSpPr>
            <a:cxnSpLocks/>
          </p:cNvCxnSpPr>
          <p:nvPr/>
        </p:nvCxnSpPr>
        <p:spPr>
          <a:xfrm>
            <a:off x="8710906" y="4001517"/>
            <a:ext cx="1548000" cy="1548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647EB4B9-C454-4178-B83C-D8E8C741FA14}"/>
              </a:ext>
            </a:extLst>
          </p:cNvPr>
          <p:cNvSpPr/>
          <p:nvPr/>
        </p:nvSpPr>
        <p:spPr>
          <a:xfrm>
            <a:off x="8348152" y="3670888"/>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4" name="直接箭头连接符 73">
            <a:extLst>
              <a:ext uri="{FF2B5EF4-FFF2-40B4-BE49-F238E27FC236}">
                <a16:creationId xmlns:a16="http://schemas.microsoft.com/office/drawing/2014/main" id="{CE91D8A9-A28F-45B6-9E2B-228DF9E62CCD}"/>
              </a:ext>
            </a:extLst>
          </p:cNvPr>
          <p:cNvCxnSpPr>
            <a:cxnSpLocks/>
          </p:cNvCxnSpPr>
          <p:nvPr/>
        </p:nvCxnSpPr>
        <p:spPr>
          <a:xfrm>
            <a:off x="10343588" y="5633909"/>
            <a:ext cx="252000" cy="252000"/>
          </a:xfrm>
          <a:prstGeom prst="straightConnector1">
            <a:avLst/>
          </a:prstGeom>
          <a:ln w="19050">
            <a:solidFill>
              <a:srgbClr val="00B0F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B3AFD042-C2C6-4FFA-9796-090F0F75C52C}"/>
              </a:ext>
            </a:extLst>
          </p:cNvPr>
          <p:cNvCxnSpPr>
            <a:cxnSpLocks/>
          </p:cNvCxnSpPr>
          <p:nvPr/>
        </p:nvCxnSpPr>
        <p:spPr>
          <a:xfrm flipH="1" flipV="1">
            <a:off x="10621660" y="5560067"/>
            <a:ext cx="0" cy="252000"/>
          </a:xfrm>
          <a:prstGeom prst="straightConnector1">
            <a:avLst/>
          </a:prstGeom>
          <a:ln w="19050" cmpd="sng">
            <a:solidFill>
              <a:srgbClr val="00B0F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8AFCA64A-497D-4833-9CAA-BA30943B7642}"/>
              </a:ext>
            </a:extLst>
          </p:cNvPr>
          <p:cNvCxnSpPr>
            <a:cxnSpLocks/>
          </p:cNvCxnSpPr>
          <p:nvPr/>
        </p:nvCxnSpPr>
        <p:spPr>
          <a:xfrm>
            <a:off x="10343588" y="5549517"/>
            <a:ext cx="252000" cy="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00D4635-C24B-45C5-85B4-31D123031B7D}"/>
              </a:ext>
            </a:extLst>
          </p:cNvPr>
          <p:cNvCxnSpPr>
            <a:cxnSpLocks/>
          </p:cNvCxnSpPr>
          <p:nvPr/>
        </p:nvCxnSpPr>
        <p:spPr>
          <a:xfrm>
            <a:off x="10744484" y="5639519"/>
            <a:ext cx="252000" cy="252000"/>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EB9EF3EE-8773-412C-B390-5CEA519C2E7E}"/>
              </a:ext>
            </a:extLst>
          </p:cNvPr>
          <p:cNvCxnSpPr>
            <a:cxnSpLocks/>
          </p:cNvCxnSpPr>
          <p:nvPr/>
        </p:nvCxnSpPr>
        <p:spPr>
          <a:xfrm flipH="1" flipV="1">
            <a:off x="11022556" y="5565677"/>
            <a:ext cx="0" cy="252000"/>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6F46C1B-CE01-4283-8E15-5B0376AF4B72}"/>
              </a:ext>
            </a:extLst>
          </p:cNvPr>
          <p:cNvCxnSpPr>
            <a:cxnSpLocks/>
          </p:cNvCxnSpPr>
          <p:nvPr/>
        </p:nvCxnSpPr>
        <p:spPr>
          <a:xfrm>
            <a:off x="10744484" y="5555127"/>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E74B07D0-5AD8-40BC-AD93-1923333A05A4}"/>
              </a:ext>
            </a:extLst>
          </p:cNvPr>
          <p:cNvSpPr/>
          <p:nvPr/>
        </p:nvSpPr>
        <p:spPr>
          <a:xfrm>
            <a:off x="9940009" y="5260051"/>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1" name="椭圆 80">
            <a:extLst>
              <a:ext uri="{FF2B5EF4-FFF2-40B4-BE49-F238E27FC236}">
                <a16:creationId xmlns:a16="http://schemas.microsoft.com/office/drawing/2014/main" id="{D9AE2229-0E63-4776-9F3E-4A97DCE962C0}"/>
              </a:ext>
            </a:extLst>
          </p:cNvPr>
          <p:cNvSpPr/>
          <p:nvPr/>
        </p:nvSpPr>
        <p:spPr>
          <a:xfrm>
            <a:off x="10352940" y="5258423"/>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2" name="直接箭头连接符 81">
            <a:extLst>
              <a:ext uri="{FF2B5EF4-FFF2-40B4-BE49-F238E27FC236}">
                <a16:creationId xmlns:a16="http://schemas.microsoft.com/office/drawing/2014/main" id="{C1936A57-2B98-466B-BDF0-C290DB8F46CD}"/>
              </a:ext>
            </a:extLst>
          </p:cNvPr>
          <p:cNvCxnSpPr>
            <a:cxnSpLocks/>
          </p:cNvCxnSpPr>
          <p:nvPr/>
        </p:nvCxnSpPr>
        <p:spPr>
          <a:xfrm>
            <a:off x="8665317" y="4070703"/>
            <a:ext cx="0" cy="252000"/>
          </a:xfrm>
          <a:prstGeom prst="straightConnector1">
            <a:avLst/>
          </a:prstGeom>
          <a:ln w="19050">
            <a:solidFill>
              <a:srgbClr val="0070C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8A502C1B-FCD9-4633-A6F3-9800327C4773}"/>
              </a:ext>
            </a:extLst>
          </p:cNvPr>
          <p:cNvCxnSpPr>
            <a:cxnSpLocks/>
          </p:cNvCxnSpPr>
          <p:nvPr/>
        </p:nvCxnSpPr>
        <p:spPr>
          <a:xfrm>
            <a:off x="8732832" y="4322703"/>
            <a:ext cx="252000" cy="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EECE039D-CDCF-4DBA-AA81-8C6FDCEE6934}"/>
              </a:ext>
            </a:extLst>
          </p:cNvPr>
          <p:cNvCxnSpPr>
            <a:cxnSpLocks/>
          </p:cNvCxnSpPr>
          <p:nvPr/>
        </p:nvCxnSpPr>
        <p:spPr>
          <a:xfrm>
            <a:off x="8710906" y="3898028"/>
            <a:ext cx="252000" cy="0"/>
          </a:xfrm>
          <a:prstGeom prst="straightConnector1">
            <a:avLst/>
          </a:prstGeom>
          <a:ln w="1905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3617A801-6FF5-4298-A1A4-E90B796E52A9}"/>
              </a:ext>
            </a:extLst>
          </p:cNvPr>
          <p:cNvCxnSpPr>
            <a:cxnSpLocks/>
          </p:cNvCxnSpPr>
          <p:nvPr/>
        </p:nvCxnSpPr>
        <p:spPr>
          <a:xfrm>
            <a:off x="8665317" y="4478170"/>
            <a:ext cx="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150F1C91-A5C8-4626-889D-B5DA3D8E1EE2}"/>
              </a:ext>
            </a:extLst>
          </p:cNvPr>
          <p:cNvCxnSpPr>
            <a:cxnSpLocks/>
          </p:cNvCxnSpPr>
          <p:nvPr/>
        </p:nvCxnSpPr>
        <p:spPr>
          <a:xfrm>
            <a:off x="8732832" y="4422835"/>
            <a:ext cx="25200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6480D00E-F36A-4739-88B7-5954ABC0C60F}"/>
              </a:ext>
            </a:extLst>
          </p:cNvPr>
          <p:cNvCxnSpPr>
            <a:cxnSpLocks/>
          </p:cNvCxnSpPr>
          <p:nvPr/>
        </p:nvCxnSpPr>
        <p:spPr>
          <a:xfrm>
            <a:off x="8747327" y="3538397"/>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B4D9B2EA-C919-4C27-8A30-3D2D294AE261}"/>
              </a:ext>
            </a:extLst>
          </p:cNvPr>
          <p:cNvCxnSpPr>
            <a:cxnSpLocks/>
          </p:cNvCxnSpPr>
          <p:nvPr/>
        </p:nvCxnSpPr>
        <p:spPr>
          <a:xfrm>
            <a:off x="9155522" y="3646403"/>
            <a:ext cx="1872000" cy="187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638AB8DC-0B5D-404E-AEF2-3F30214E7B6B}"/>
              </a:ext>
            </a:extLst>
          </p:cNvPr>
          <p:cNvCxnSpPr>
            <a:cxnSpLocks/>
          </p:cNvCxnSpPr>
          <p:nvPr/>
        </p:nvCxnSpPr>
        <p:spPr>
          <a:xfrm>
            <a:off x="11130734" y="5549517"/>
            <a:ext cx="252000" cy="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EE6F1650-4FE2-4482-9AA3-2B9ED46D8685}"/>
              </a:ext>
            </a:extLst>
          </p:cNvPr>
          <p:cNvCxnSpPr>
            <a:cxnSpLocks/>
          </p:cNvCxnSpPr>
          <p:nvPr/>
        </p:nvCxnSpPr>
        <p:spPr>
          <a:xfrm>
            <a:off x="9155522" y="3538397"/>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1492602E-8942-4FD9-819C-337D3F94C078}"/>
              </a:ext>
            </a:extLst>
          </p:cNvPr>
          <p:cNvCxnSpPr>
            <a:cxnSpLocks/>
          </p:cNvCxnSpPr>
          <p:nvPr/>
        </p:nvCxnSpPr>
        <p:spPr>
          <a:xfrm>
            <a:off x="9047023" y="3614051"/>
            <a:ext cx="0" cy="25200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C493C53-EB9C-4252-B73E-A0A9F7EA8CD8}"/>
              </a:ext>
            </a:extLst>
          </p:cNvPr>
          <p:cNvCxnSpPr>
            <a:cxnSpLocks/>
          </p:cNvCxnSpPr>
          <p:nvPr/>
        </p:nvCxnSpPr>
        <p:spPr>
          <a:xfrm>
            <a:off x="9541512" y="3639059"/>
            <a:ext cx="25200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63BF3E30-0F5E-4CD8-B2DF-C67A2DC3DCDF}"/>
              </a:ext>
            </a:extLst>
          </p:cNvPr>
          <p:cNvCxnSpPr>
            <a:cxnSpLocks/>
          </p:cNvCxnSpPr>
          <p:nvPr/>
        </p:nvCxnSpPr>
        <p:spPr>
          <a:xfrm flipH="1" flipV="1">
            <a:off x="9819584" y="3565217"/>
            <a:ext cx="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9356F610-0557-46B5-BAA1-1FFAE932C533}"/>
              </a:ext>
            </a:extLst>
          </p:cNvPr>
          <p:cNvCxnSpPr>
            <a:cxnSpLocks/>
          </p:cNvCxnSpPr>
          <p:nvPr/>
        </p:nvCxnSpPr>
        <p:spPr>
          <a:xfrm>
            <a:off x="9541512" y="3554667"/>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622E9330-3CDB-4732-A819-BB2F243A9FFC}"/>
              </a:ext>
            </a:extLst>
          </p:cNvPr>
          <p:cNvSpPr/>
          <p:nvPr/>
        </p:nvSpPr>
        <p:spPr>
          <a:xfrm>
            <a:off x="9148708" y="3279004"/>
            <a:ext cx="570616" cy="512127"/>
          </a:xfrm>
          <a:prstGeom prst="ellipse">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6" name="直接箭头连接符 95">
            <a:extLst>
              <a:ext uri="{FF2B5EF4-FFF2-40B4-BE49-F238E27FC236}">
                <a16:creationId xmlns:a16="http://schemas.microsoft.com/office/drawing/2014/main" id="{55906895-ADED-4950-92DB-20301106229A}"/>
              </a:ext>
            </a:extLst>
          </p:cNvPr>
          <p:cNvCxnSpPr>
            <a:cxnSpLocks/>
          </p:cNvCxnSpPr>
          <p:nvPr/>
        </p:nvCxnSpPr>
        <p:spPr>
          <a:xfrm>
            <a:off x="9906688" y="3610310"/>
            <a:ext cx="1872000" cy="1872000"/>
          </a:xfrm>
          <a:prstGeom prst="straightConnector1">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3AB809C-ED6B-44EA-A63E-76B6E8EDECA8}"/>
              </a:ext>
            </a:extLst>
          </p:cNvPr>
          <p:cNvCxnSpPr>
            <a:cxnSpLocks/>
          </p:cNvCxnSpPr>
          <p:nvPr/>
        </p:nvCxnSpPr>
        <p:spPr>
          <a:xfrm>
            <a:off x="9906688" y="3691217"/>
            <a:ext cx="0" cy="25200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180C4859-133E-4951-B476-B626D1ADC2A9}"/>
              </a:ext>
            </a:extLst>
          </p:cNvPr>
          <p:cNvCxnSpPr>
            <a:cxnSpLocks/>
          </p:cNvCxnSpPr>
          <p:nvPr/>
        </p:nvCxnSpPr>
        <p:spPr>
          <a:xfrm>
            <a:off x="9906688" y="3567652"/>
            <a:ext cx="252000" cy="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51327B57-638A-46A4-BCEB-0A4DBE888858}"/>
              </a:ext>
            </a:extLst>
          </p:cNvPr>
          <p:cNvCxnSpPr>
            <a:cxnSpLocks/>
          </p:cNvCxnSpPr>
          <p:nvPr/>
        </p:nvCxnSpPr>
        <p:spPr>
          <a:xfrm flipH="1" flipV="1">
            <a:off x="9555671" y="3182455"/>
            <a:ext cx="2232000" cy="223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53E2AC2F-AF42-47C5-A422-4A9ABFD6B47A}"/>
              </a:ext>
            </a:extLst>
          </p:cNvPr>
          <p:cNvCxnSpPr>
            <a:cxnSpLocks/>
          </p:cNvCxnSpPr>
          <p:nvPr/>
        </p:nvCxnSpPr>
        <p:spPr>
          <a:xfrm flipH="1" flipV="1">
            <a:off x="8640424" y="3138051"/>
            <a:ext cx="671101"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3E543E32-B0FD-4E16-AA30-A59B0341F46A}"/>
              </a:ext>
            </a:extLst>
          </p:cNvPr>
          <p:cNvCxnSpPr>
            <a:cxnSpLocks/>
          </p:cNvCxnSpPr>
          <p:nvPr/>
        </p:nvCxnSpPr>
        <p:spPr>
          <a:xfrm flipH="1" flipV="1">
            <a:off x="7092994" y="1595990"/>
            <a:ext cx="1512000" cy="1511551"/>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38BBA105-92A5-4752-87FD-E00111CA179E}"/>
              </a:ext>
            </a:extLst>
          </p:cNvPr>
          <p:cNvCxnSpPr>
            <a:cxnSpLocks/>
          </p:cNvCxnSpPr>
          <p:nvPr/>
        </p:nvCxnSpPr>
        <p:spPr>
          <a:xfrm flipH="1">
            <a:off x="6715641" y="1574113"/>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995FC75B-1048-4614-9A00-9B4A7CB608AA}"/>
              </a:ext>
            </a:extLst>
          </p:cNvPr>
          <p:cNvCxnSpPr>
            <a:cxnSpLocks/>
          </p:cNvCxnSpPr>
          <p:nvPr/>
        </p:nvCxnSpPr>
        <p:spPr>
          <a:xfrm flipH="1" flipV="1">
            <a:off x="5531748" y="347282"/>
            <a:ext cx="1152000" cy="11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61996F41-638C-41A9-BD1A-74DEA627AD12}"/>
              </a:ext>
            </a:extLst>
          </p:cNvPr>
          <p:cNvSpPr txBox="1"/>
          <p:nvPr/>
        </p:nvSpPr>
        <p:spPr>
          <a:xfrm>
            <a:off x="7751410" y="6347753"/>
            <a:ext cx="3631324" cy="369332"/>
          </a:xfrm>
          <a:prstGeom prst="rect">
            <a:avLst/>
          </a:prstGeom>
          <a:noFill/>
        </p:spPr>
        <p:txBody>
          <a:bodyPr wrap="square" rtlCol="0">
            <a:spAutoFit/>
          </a:bodyPr>
          <a:lstStyle/>
          <a:p>
            <a:r>
              <a:rPr lang="en-US" altLang="zh-CN">
                <a:latin typeface="Consolas" panose="020B0609020204030204" pitchFamily="49" charset="0"/>
              </a:rPr>
              <a:t>6M&lt;-2D&lt;-4M&lt;-1D&lt;-2M</a:t>
            </a:r>
            <a:endParaRPr lang="zh-CN" altLang="en-US">
              <a:latin typeface="Consolas" panose="020B0609020204030204" pitchFamily="49" charset="0"/>
            </a:endParaRPr>
          </a:p>
        </p:txBody>
      </p:sp>
      <p:sp>
        <p:nvSpPr>
          <p:cNvPr id="105" name="文本框 104">
            <a:extLst>
              <a:ext uri="{FF2B5EF4-FFF2-40B4-BE49-F238E27FC236}">
                <a16:creationId xmlns:a16="http://schemas.microsoft.com/office/drawing/2014/main" id="{E263FA91-9CD5-4F50-8EBB-7A1D22317708}"/>
              </a:ext>
            </a:extLst>
          </p:cNvPr>
          <p:cNvSpPr txBox="1"/>
          <p:nvPr/>
        </p:nvSpPr>
        <p:spPr>
          <a:xfrm>
            <a:off x="5298873" y="6070754"/>
            <a:ext cx="2214117" cy="646331"/>
          </a:xfrm>
          <a:prstGeom prst="rect">
            <a:avLst/>
          </a:prstGeom>
          <a:noFill/>
        </p:spPr>
        <p:txBody>
          <a:bodyPr wrap="square" rtlCol="0">
            <a:spAutoFit/>
          </a:bodyPr>
          <a:lstStyle/>
          <a:p>
            <a:r>
              <a:rPr lang="en-US" altLang="zh-CN">
                <a:latin typeface="Consolas" panose="020B0609020204030204" pitchFamily="49" charset="0"/>
              </a:rPr>
              <a:t>agtcgccgctgctgc</a:t>
            </a:r>
          </a:p>
          <a:p>
            <a:r>
              <a:rPr lang="en-US" altLang="zh-CN">
                <a:latin typeface="Consolas" panose="020B0609020204030204" pitchFamily="49" charset="0"/>
              </a:rPr>
              <a:t>ag cgct  tgctgc</a:t>
            </a:r>
            <a:endParaRPr lang="zh-CN" altLang="en-US">
              <a:latin typeface="Consolas" panose="020B0609020204030204" pitchFamily="49" charset="0"/>
            </a:endParaRPr>
          </a:p>
        </p:txBody>
      </p:sp>
    </p:spTree>
    <p:extLst>
      <p:ext uri="{BB962C8B-B14F-4D97-AF65-F5344CB8AC3E}">
        <p14:creationId xmlns:p14="http://schemas.microsoft.com/office/powerpoint/2010/main" val="351827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a:extLst>
              <a:ext uri="{FF2B5EF4-FFF2-40B4-BE49-F238E27FC236}">
                <a16:creationId xmlns:a16="http://schemas.microsoft.com/office/drawing/2014/main" id="{33A080EF-F7F5-4129-A7C9-D281615F4770}"/>
              </a:ext>
            </a:extLst>
          </p:cNvPr>
          <p:cNvSpPr txBox="1"/>
          <p:nvPr/>
        </p:nvSpPr>
        <p:spPr>
          <a:xfrm>
            <a:off x="9660629" y="760381"/>
            <a:ext cx="2471963" cy="369332"/>
          </a:xfrm>
          <a:prstGeom prst="rect">
            <a:avLst/>
          </a:prstGeom>
          <a:noFill/>
        </p:spPr>
        <p:txBody>
          <a:bodyPr wrap="square" rtlCol="0">
            <a:spAutoFit/>
          </a:bodyPr>
          <a:lstStyle/>
          <a:p>
            <a:r>
              <a:rPr lang="en-US" altLang="zh-CN">
                <a:latin typeface="Consolas" panose="020B0609020204030204" pitchFamily="49" charset="0"/>
              </a:rPr>
              <a:t>ED=4, EDmax=4</a:t>
            </a:r>
          </a:p>
        </p:txBody>
      </p:sp>
      <p:cxnSp>
        <p:nvCxnSpPr>
          <p:cNvPr id="122" name="直接箭头连接符 121">
            <a:extLst>
              <a:ext uri="{FF2B5EF4-FFF2-40B4-BE49-F238E27FC236}">
                <a16:creationId xmlns:a16="http://schemas.microsoft.com/office/drawing/2014/main" id="{3E1263B7-864E-466A-A4B2-3DBBA57C119C}"/>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C985D30-B81A-4A09-A793-E26EE2BEAB96}"/>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FBB60ED-8FB1-4BDA-93F6-9C220760984C}"/>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E3E2A8FF-BB12-417A-A709-B02C99B448B0}"/>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900E2D9-CEC4-4D4A-BB38-C3EA0036CE1A}"/>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D10733F0-64D1-4E3F-AED2-F6CC87519172}"/>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6DCB407-8460-4046-8942-46BEE8F14BE5}"/>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8A2DBBCE-3857-457E-A783-3B9E64723FD2}"/>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0D9BC694-04C6-4249-B661-2D11BC8FBA9E}"/>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94E24735-49F2-4F47-A23B-AE6C1CB4772E}"/>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6E4412FF-4C08-475B-9BC0-419269E6582C}"/>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029D4E9-B6FD-44E2-A23E-BD7DDF93B40B}"/>
              </a:ext>
            </a:extLst>
          </p:cNvPr>
          <p:cNvCxnSpPr>
            <a:cxnSpLocks/>
          </p:cNvCxnSpPr>
          <p:nvPr/>
        </p:nvCxnSpPr>
        <p:spPr>
          <a:xfrm rot="10800000">
            <a:off x="11225094" y="1251764"/>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E0F176E1-0F65-43EC-916C-684E58BFDDE1}"/>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3505CC8-E098-4D17-92A2-5B6FAFA86F6C}"/>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9DCFA3F-D2AC-476B-AD04-537AB149CF58}"/>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59BDF26B-2121-4F49-B401-BA41559F1B05}"/>
              </a:ext>
            </a:extLst>
          </p:cNvPr>
          <p:cNvSpPr txBox="1"/>
          <p:nvPr/>
        </p:nvSpPr>
        <p:spPr>
          <a:xfrm>
            <a:off x="6950150" y="3313950"/>
            <a:ext cx="5059222" cy="2846933"/>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b="1"/>
              <a:t>version 0.2.2</a:t>
            </a:r>
          </a:p>
          <a:p>
            <a:r>
              <a:rPr lang="en-US" altLang="zh-CN"/>
              <a:t>	</a:t>
            </a:r>
            <a:r>
              <a:rPr lang="zh-CN" altLang="en-US"/>
              <a:t>另开一个同等大小的矩阵，记为</a:t>
            </a:r>
            <a:r>
              <a:rPr lang="en-US" altLang="zh-CN"/>
              <a:t>diagonallyStackExtended[][]</a:t>
            </a:r>
            <a:r>
              <a:rPr lang="zh-CN" altLang="en-US"/>
              <a:t>，即表示某个矩阵点是否已经被尝试过沿对角线延伸。</a:t>
            </a:r>
            <a:endParaRPr lang="en-US" altLang="zh-CN"/>
          </a:p>
          <a:p>
            <a:r>
              <a:rPr lang="en-US" altLang="zh-CN"/>
              <a:t>	</a:t>
            </a:r>
            <a:r>
              <a:rPr lang="zh-CN" altLang="en-US"/>
              <a:t>示例：左图中中央绿线下侧的天蓝色线所经过的是从分叉处尝试的第一次对角延伸，对角延伸失败后，尝试水平延伸时，因为其右侧已经被标记为</a:t>
            </a:r>
            <a:r>
              <a:rPr lang="en-US" altLang="zh-CN"/>
              <a:t>diagonallyStackExtended</a:t>
            </a:r>
            <a:r>
              <a:rPr lang="zh-CN" altLang="en-US"/>
              <a:t>，所以跳过，改为尝试垂直延伸。深蓝色的延伸中，垂直和对角都无法延伸，水平延伸则因为遇到</a:t>
            </a:r>
            <a:r>
              <a:rPr lang="en-US" altLang="zh-CN"/>
              <a:t>diagonallyStackExtended</a:t>
            </a:r>
            <a:r>
              <a:rPr lang="zh-CN" altLang="en-US"/>
              <a:t>标记停止，最后延伸失败。随栈返回时，一直将“延伸失败”返回至分叉处，分叉处再尝试水平延伸。之后过程与之类似，最后红褐色线延伸到矩阵最右下角，返回成功。</a:t>
            </a:r>
            <a:endParaRPr lang="en-US" altLang="zh-CN"/>
          </a:p>
          <a:p>
            <a:r>
              <a:rPr lang="en-US" altLang="zh-CN"/>
              <a:t>	</a:t>
            </a:r>
            <a:r>
              <a:rPr lang="zh-CN" altLang="en-US"/>
              <a:t>上面的操作能够将对所有栈元素的操作整体降到</a:t>
            </a:r>
            <a:r>
              <a:rPr lang="en-US" altLang="zh-CN"/>
              <a:t>O(nk)</a:t>
            </a:r>
            <a:r>
              <a:rPr lang="zh-CN" altLang="en-US"/>
              <a:t>，保证不再对栈元素进行重复操作。</a:t>
            </a:r>
            <a:endParaRPr lang="en-US" altLang="zh-CN"/>
          </a:p>
          <a:p>
            <a:r>
              <a:rPr lang="en-US" altLang="zh-CN"/>
              <a:t>	</a:t>
            </a:r>
            <a:r>
              <a:rPr lang="zh-CN" altLang="en-US"/>
              <a:t>即便分叉处再多，在延伸的过程中，也不可能超过主对角线偏移</a:t>
            </a:r>
            <a:r>
              <a:rPr lang="en-US" altLang="zh-CN"/>
              <a:t>±k</a:t>
            </a:r>
            <a:r>
              <a:rPr lang="zh-CN" altLang="en-US"/>
              <a:t>的范围。因为如果偏移过多，</a:t>
            </a:r>
            <a:r>
              <a:rPr lang="en-US" altLang="zh-CN"/>
              <a:t>ED</a:t>
            </a:r>
            <a:r>
              <a:rPr lang="zh-CN" altLang="en-US"/>
              <a:t>一定超过</a:t>
            </a:r>
            <a:r>
              <a:rPr lang="en-US" altLang="zh-CN"/>
              <a:t>EDmax</a:t>
            </a:r>
            <a:r>
              <a:rPr lang="zh-CN" altLang="en-US"/>
              <a:t>，最终在探寻所有可行对角线延伸后，一定会返回失败，该时间复杂度也为</a:t>
            </a:r>
            <a:r>
              <a:rPr lang="en-US" altLang="zh-CN"/>
              <a:t>O(nk)</a:t>
            </a:r>
            <a:r>
              <a:rPr lang="zh-CN" altLang="en-US"/>
              <a:t>。</a:t>
            </a:r>
            <a:endParaRPr lang="en-US" altLang="zh-CN"/>
          </a:p>
        </p:txBody>
      </p:sp>
      <p:sp>
        <p:nvSpPr>
          <p:cNvPr id="13" name="文本框 12">
            <a:extLst>
              <a:ext uri="{FF2B5EF4-FFF2-40B4-BE49-F238E27FC236}">
                <a16:creationId xmlns:a16="http://schemas.microsoft.com/office/drawing/2014/main" id="{836921F9-A9C1-4965-BF3D-981FECD2EA0F}"/>
              </a:ext>
            </a:extLst>
          </p:cNvPr>
          <p:cNvSpPr txBox="1"/>
          <p:nvPr/>
        </p:nvSpPr>
        <p:spPr>
          <a:xfrm>
            <a:off x="6954451" y="1365265"/>
            <a:ext cx="2545365" cy="276999"/>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ED</a:t>
            </a:r>
            <a:r>
              <a:rPr lang="zh-CN" altLang="en-US"/>
              <a:t>更新公式</a:t>
            </a:r>
            <a:r>
              <a:rPr lang="en-US" altLang="zh-CN"/>
              <a:t>				</a:t>
            </a:r>
          </a:p>
        </p:txBody>
      </p:sp>
      <p:grpSp>
        <p:nvGrpSpPr>
          <p:cNvPr id="2" name="组合 1">
            <a:extLst>
              <a:ext uri="{FF2B5EF4-FFF2-40B4-BE49-F238E27FC236}">
                <a16:creationId xmlns:a16="http://schemas.microsoft.com/office/drawing/2014/main" id="{88740115-06F3-4436-9AFB-24AB575756F7}"/>
              </a:ext>
            </a:extLst>
          </p:cNvPr>
          <p:cNvGrpSpPr/>
          <p:nvPr/>
        </p:nvGrpSpPr>
        <p:grpSpPr>
          <a:xfrm>
            <a:off x="6837512" y="1892546"/>
            <a:ext cx="5204256" cy="1374107"/>
            <a:chOff x="6837512" y="1892546"/>
            <a:chExt cx="5204256" cy="1374107"/>
          </a:xfrm>
        </p:grpSpPr>
        <p:sp>
          <p:nvSpPr>
            <p:cNvPr id="14" name="矩形 13">
              <a:extLst>
                <a:ext uri="{FF2B5EF4-FFF2-40B4-BE49-F238E27FC236}">
                  <a16:creationId xmlns:a16="http://schemas.microsoft.com/office/drawing/2014/main" id="{0EC99BF4-EC5B-45A8-B33F-A77981375B76}"/>
                </a:ext>
              </a:extLst>
            </p:cNvPr>
            <p:cNvSpPr/>
            <p:nvPr/>
          </p:nvSpPr>
          <p:spPr>
            <a:xfrm>
              <a:off x="8705350" y="1898666"/>
              <a:ext cx="3336415" cy="646331"/>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min{EDMatrix[i,j], EDMatrix[i+1,j], EDMatrix[i,j+1]}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15" name="矩形 14">
              <a:extLst>
                <a:ext uri="{FF2B5EF4-FFF2-40B4-BE49-F238E27FC236}">
                  <a16:creationId xmlns:a16="http://schemas.microsoft.com/office/drawing/2014/main" id="{461A053E-07D7-4C86-8D25-E47F5F825852}"/>
                </a:ext>
              </a:extLst>
            </p:cNvPr>
            <p:cNvSpPr/>
            <p:nvPr/>
          </p:nvSpPr>
          <p:spPr>
            <a:xfrm>
              <a:off x="6837512" y="2320624"/>
              <a:ext cx="1798890" cy="276999"/>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EDMatrix[i+1,j+1]=</a:t>
              </a:r>
              <a:endParaRPr lang="zh-CN" altLang="en-US" sz="1200">
                <a:latin typeface="Consolas" panose="020B0609020204030204" pitchFamily="49" charset="0"/>
                <a:ea typeface="微软雅黑" panose="020B0503020204020204" pitchFamily="34" charset="-122"/>
              </a:endParaRPr>
            </a:p>
          </p:txBody>
        </p:sp>
        <p:sp>
          <p:nvSpPr>
            <p:cNvPr id="326" name="矩形 325">
              <a:extLst>
                <a:ext uri="{FF2B5EF4-FFF2-40B4-BE49-F238E27FC236}">
                  <a16:creationId xmlns:a16="http://schemas.microsoft.com/office/drawing/2014/main" id="{604830FA-91B8-41FC-BFB4-28128DD23516}"/>
                </a:ext>
              </a:extLst>
            </p:cNvPr>
            <p:cNvSpPr/>
            <p:nvPr/>
          </p:nvSpPr>
          <p:spPr>
            <a:xfrm>
              <a:off x="8705347" y="2804988"/>
              <a:ext cx="3336421" cy="461665"/>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EDMatrix[i,j],</a:t>
              </a: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16" name="左大括号 15">
              <a:extLst>
                <a:ext uri="{FF2B5EF4-FFF2-40B4-BE49-F238E27FC236}">
                  <a16:creationId xmlns:a16="http://schemas.microsoft.com/office/drawing/2014/main" id="{1A3BAA45-BEE7-448F-9962-C21005AE1EC1}"/>
                </a:ext>
              </a:extLst>
            </p:cNvPr>
            <p:cNvSpPr/>
            <p:nvPr/>
          </p:nvSpPr>
          <p:spPr>
            <a:xfrm>
              <a:off x="8495711" y="1892546"/>
              <a:ext cx="209636" cy="1374107"/>
            </a:xfrm>
            <a:prstGeom prst="leftBrace">
              <a:avLst>
                <a:gd name="adj1" fmla="val 58946"/>
                <a:gd name="adj2" fmla="val 392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6" name="直接箭头连接符 75">
            <a:extLst>
              <a:ext uri="{FF2B5EF4-FFF2-40B4-BE49-F238E27FC236}">
                <a16:creationId xmlns:a16="http://schemas.microsoft.com/office/drawing/2014/main" id="{01FF772A-E8DE-4CBD-BEC4-62A4707ADB29}"/>
              </a:ext>
            </a:extLst>
          </p:cNvPr>
          <p:cNvCxnSpPr>
            <a:cxnSpLocks/>
          </p:cNvCxnSpPr>
          <p:nvPr/>
        </p:nvCxnSpPr>
        <p:spPr>
          <a:xfrm>
            <a:off x="724521" y="864351"/>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23F7EE82-1655-43E1-8ECF-7F3BF949CA4E}"/>
              </a:ext>
            </a:extLst>
          </p:cNvPr>
          <p:cNvCxnSpPr>
            <a:cxnSpLocks/>
          </p:cNvCxnSpPr>
          <p:nvPr/>
        </p:nvCxnSpPr>
        <p:spPr>
          <a:xfrm>
            <a:off x="1935963" y="2039097"/>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FE8D88A5-0DB9-405E-BDD8-2A1ECF3D0B95}"/>
              </a:ext>
            </a:extLst>
          </p:cNvPr>
          <p:cNvCxnSpPr>
            <a:cxnSpLocks/>
          </p:cNvCxnSpPr>
          <p:nvPr/>
        </p:nvCxnSpPr>
        <p:spPr>
          <a:xfrm>
            <a:off x="1532149" y="1676136"/>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6990242B-8E6B-44EF-8852-3A4B9D79A6C3}"/>
              </a:ext>
            </a:extLst>
          </p:cNvPr>
          <p:cNvCxnSpPr>
            <a:cxnSpLocks/>
          </p:cNvCxnSpPr>
          <p:nvPr/>
        </p:nvCxnSpPr>
        <p:spPr>
          <a:xfrm>
            <a:off x="1128335" y="1248610"/>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4314002B-FA3F-457D-9300-C631EA4C71F5}"/>
              </a:ext>
            </a:extLst>
          </p:cNvPr>
          <p:cNvCxnSpPr>
            <a:cxnSpLocks/>
          </p:cNvCxnSpPr>
          <p:nvPr/>
        </p:nvCxnSpPr>
        <p:spPr>
          <a:xfrm>
            <a:off x="847061" y="686917"/>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AA95BFA3-9A55-4C47-8343-889756DF56A4}"/>
              </a:ext>
            </a:extLst>
          </p:cNvPr>
          <p:cNvCxnSpPr>
            <a:cxnSpLocks/>
          </p:cNvCxnSpPr>
          <p:nvPr/>
        </p:nvCxnSpPr>
        <p:spPr>
          <a:xfrm>
            <a:off x="1613490" y="1490669"/>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1C3C4CA0-2446-4F1A-86F8-1A79FE30525F}"/>
              </a:ext>
            </a:extLst>
          </p:cNvPr>
          <p:cNvCxnSpPr>
            <a:cxnSpLocks/>
          </p:cNvCxnSpPr>
          <p:nvPr/>
        </p:nvCxnSpPr>
        <p:spPr>
          <a:xfrm>
            <a:off x="2021045" y="1892546"/>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27C6482-8A13-415A-BB5B-BAEAC4E5AFE0}"/>
              </a:ext>
            </a:extLst>
          </p:cNvPr>
          <p:cNvCxnSpPr>
            <a:cxnSpLocks/>
          </p:cNvCxnSpPr>
          <p:nvPr/>
        </p:nvCxnSpPr>
        <p:spPr>
          <a:xfrm>
            <a:off x="1262104" y="1088793"/>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FCCC32C2-D806-4879-B3A1-6CCEC57DD66C}"/>
              </a:ext>
            </a:extLst>
          </p:cNvPr>
          <p:cNvCxnSpPr>
            <a:cxnSpLocks/>
          </p:cNvCxnSpPr>
          <p:nvPr/>
        </p:nvCxnSpPr>
        <p:spPr>
          <a:xfrm>
            <a:off x="427371" y="392343"/>
            <a:ext cx="5050462" cy="5065648"/>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07AC81C5-C2D1-43C7-AFDC-AB96F8C5CFD8}"/>
              </a:ext>
            </a:extLst>
          </p:cNvPr>
          <p:cNvSpPr/>
          <p:nvPr/>
        </p:nvSpPr>
        <p:spPr>
          <a:xfrm>
            <a:off x="3206068" y="3222476"/>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a:extLst>
              <a:ext uri="{FF2B5EF4-FFF2-40B4-BE49-F238E27FC236}">
                <a16:creationId xmlns:a16="http://schemas.microsoft.com/office/drawing/2014/main" id="{356194C8-6FB6-4632-8040-0C6A114642E7}"/>
              </a:ext>
            </a:extLst>
          </p:cNvPr>
          <p:cNvSpPr/>
          <p:nvPr/>
        </p:nvSpPr>
        <p:spPr>
          <a:xfrm>
            <a:off x="1612992" y="1636483"/>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文本框 87">
            <a:extLst>
              <a:ext uri="{FF2B5EF4-FFF2-40B4-BE49-F238E27FC236}">
                <a16:creationId xmlns:a16="http://schemas.microsoft.com/office/drawing/2014/main" id="{B1728D6F-871B-409B-8078-71F58ACFC7C5}"/>
              </a:ext>
            </a:extLst>
          </p:cNvPr>
          <p:cNvSpPr txBox="1"/>
          <p:nvPr/>
        </p:nvSpPr>
        <p:spPr>
          <a:xfrm>
            <a:off x="1571814" y="5685215"/>
            <a:ext cx="3758515" cy="369332"/>
          </a:xfrm>
          <a:prstGeom prst="rect">
            <a:avLst/>
          </a:prstGeom>
          <a:noFill/>
        </p:spPr>
        <p:txBody>
          <a:bodyPr wrap="square" rtlCol="0">
            <a:spAutoFit/>
          </a:bodyPr>
          <a:lstStyle/>
          <a:p>
            <a:r>
              <a:rPr lang="en-US" altLang="zh-CN">
                <a:latin typeface="Consolas" panose="020B0609020204030204" pitchFamily="49" charset="0"/>
              </a:rPr>
              <a:t>acceptable(local-best prone)</a:t>
            </a:r>
          </a:p>
        </p:txBody>
      </p:sp>
      <p:sp>
        <p:nvSpPr>
          <p:cNvPr id="89" name="椭圆 88">
            <a:extLst>
              <a:ext uri="{FF2B5EF4-FFF2-40B4-BE49-F238E27FC236}">
                <a16:creationId xmlns:a16="http://schemas.microsoft.com/office/drawing/2014/main" id="{0BA34299-BE3D-4329-B221-A4B178B66115}"/>
              </a:ext>
            </a:extLst>
          </p:cNvPr>
          <p:cNvSpPr/>
          <p:nvPr/>
        </p:nvSpPr>
        <p:spPr>
          <a:xfrm>
            <a:off x="2010740" y="2030421"/>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0" name="直接箭头连接符 89">
            <a:extLst>
              <a:ext uri="{FF2B5EF4-FFF2-40B4-BE49-F238E27FC236}">
                <a16:creationId xmlns:a16="http://schemas.microsoft.com/office/drawing/2014/main" id="{4D695EAD-B7DA-47C2-AF03-B7244D861805}"/>
              </a:ext>
            </a:extLst>
          </p:cNvPr>
          <p:cNvCxnSpPr>
            <a:cxnSpLocks/>
          </p:cNvCxnSpPr>
          <p:nvPr/>
        </p:nvCxnSpPr>
        <p:spPr>
          <a:xfrm>
            <a:off x="3496597" y="3587097"/>
            <a:ext cx="0" cy="252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333E72C-CCB7-4F93-90BC-069374E8437C}"/>
              </a:ext>
            </a:extLst>
          </p:cNvPr>
          <p:cNvCxnSpPr>
            <a:cxnSpLocks/>
          </p:cNvCxnSpPr>
          <p:nvPr/>
        </p:nvCxnSpPr>
        <p:spPr>
          <a:xfrm>
            <a:off x="3567079" y="3942586"/>
            <a:ext cx="1548000" cy="1548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F2B404B5-8512-4B2D-B21B-ABEC7110DF46}"/>
              </a:ext>
            </a:extLst>
          </p:cNvPr>
          <p:cNvSpPr/>
          <p:nvPr/>
        </p:nvSpPr>
        <p:spPr>
          <a:xfrm>
            <a:off x="3204325" y="3611957"/>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3" name="直接箭头连接符 92">
            <a:extLst>
              <a:ext uri="{FF2B5EF4-FFF2-40B4-BE49-F238E27FC236}">
                <a16:creationId xmlns:a16="http://schemas.microsoft.com/office/drawing/2014/main" id="{A529606E-CC66-45FF-86EE-1F421D6E5C9F}"/>
              </a:ext>
            </a:extLst>
          </p:cNvPr>
          <p:cNvCxnSpPr>
            <a:cxnSpLocks/>
          </p:cNvCxnSpPr>
          <p:nvPr/>
        </p:nvCxnSpPr>
        <p:spPr>
          <a:xfrm>
            <a:off x="5199761" y="5574978"/>
            <a:ext cx="252000" cy="252000"/>
          </a:xfrm>
          <a:prstGeom prst="straightConnector1">
            <a:avLst/>
          </a:prstGeom>
          <a:ln w="19050">
            <a:solidFill>
              <a:srgbClr val="00B0F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4854087B-B2E1-4E7F-9821-6AE88482B0E5}"/>
              </a:ext>
            </a:extLst>
          </p:cNvPr>
          <p:cNvCxnSpPr>
            <a:cxnSpLocks/>
          </p:cNvCxnSpPr>
          <p:nvPr/>
        </p:nvCxnSpPr>
        <p:spPr>
          <a:xfrm flipH="1" flipV="1">
            <a:off x="5477833" y="5501136"/>
            <a:ext cx="0" cy="252000"/>
          </a:xfrm>
          <a:prstGeom prst="straightConnector1">
            <a:avLst/>
          </a:prstGeom>
          <a:ln w="19050" cmpd="sng">
            <a:solidFill>
              <a:srgbClr val="00B0F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D3F02FCB-DC42-4844-A65C-D2DD1B4CA130}"/>
              </a:ext>
            </a:extLst>
          </p:cNvPr>
          <p:cNvCxnSpPr>
            <a:cxnSpLocks/>
          </p:cNvCxnSpPr>
          <p:nvPr/>
        </p:nvCxnSpPr>
        <p:spPr>
          <a:xfrm>
            <a:off x="5199761" y="5490586"/>
            <a:ext cx="252000" cy="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DD765D36-29B6-4A4A-98B5-88339DFCAACC}"/>
              </a:ext>
            </a:extLst>
          </p:cNvPr>
          <p:cNvCxnSpPr>
            <a:cxnSpLocks/>
          </p:cNvCxnSpPr>
          <p:nvPr/>
        </p:nvCxnSpPr>
        <p:spPr>
          <a:xfrm>
            <a:off x="5600657" y="5580588"/>
            <a:ext cx="252000" cy="252000"/>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E199AE46-03A8-4CBA-9C19-EADA16BAD3E0}"/>
              </a:ext>
            </a:extLst>
          </p:cNvPr>
          <p:cNvCxnSpPr>
            <a:cxnSpLocks/>
          </p:cNvCxnSpPr>
          <p:nvPr/>
        </p:nvCxnSpPr>
        <p:spPr>
          <a:xfrm flipH="1" flipV="1">
            <a:off x="5878729" y="5506746"/>
            <a:ext cx="0" cy="252000"/>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5E15F30A-7A65-4B8D-8D77-F4682262C92B}"/>
              </a:ext>
            </a:extLst>
          </p:cNvPr>
          <p:cNvCxnSpPr>
            <a:cxnSpLocks/>
          </p:cNvCxnSpPr>
          <p:nvPr/>
        </p:nvCxnSpPr>
        <p:spPr>
          <a:xfrm>
            <a:off x="5600657" y="5496196"/>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DE9602FC-0AF0-476E-A84A-9DC23712336D}"/>
              </a:ext>
            </a:extLst>
          </p:cNvPr>
          <p:cNvSpPr/>
          <p:nvPr/>
        </p:nvSpPr>
        <p:spPr>
          <a:xfrm>
            <a:off x="4796182" y="5201120"/>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椭圆 99">
            <a:extLst>
              <a:ext uri="{FF2B5EF4-FFF2-40B4-BE49-F238E27FC236}">
                <a16:creationId xmlns:a16="http://schemas.microsoft.com/office/drawing/2014/main" id="{FA89FBA2-57B2-40EA-98BA-031A3596AFD0}"/>
              </a:ext>
            </a:extLst>
          </p:cNvPr>
          <p:cNvSpPr/>
          <p:nvPr/>
        </p:nvSpPr>
        <p:spPr>
          <a:xfrm>
            <a:off x="5209113" y="5199492"/>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1" name="直接箭头连接符 100">
            <a:extLst>
              <a:ext uri="{FF2B5EF4-FFF2-40B4-BE49-F238E27FC236}">
                <a16:creationId xmlns:a16="http://schemas.microsoft.com/office/drawing/2014/main" id="{9DCCAF34-306D-4E8A-906D-F35B7EAF9EE1}"/>
              </a:ext>
            </a:extLst>
          </p:cNvPr>
          <p:cNvCxnSpPr>
            <a:cxnSpLocks/>
          </p:cNvCxnSpPr>
          <p:nvPr/>
        </p:nvCxnSpPr>
        <p:spPr>
          <a:xfrm>
            <a:off x="3521490" y="4011772"/>
            <a:ext cx="0" cy="252000"/>
          </a:xfrm>
          <a:prstGeom prst="straightConnector1">
            <a:avLst/>
          </a:prstGeom>
          <a:ln w="19050">
            <a:solidFill>
              <a:srgbClr val="0070C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9F22D99B-886C-4AD4-86C2-A0FF550CD08E}"/>
              </a:ext>
            </a:extLst>
          </p:cNvPr>
          <p:cNvCxnSpPr>
            <a:cxnSpLocks/>
          </p:cNvCxnSpPr>
          <p:nvPr/>
        </p:nvCxnSpPr>
        <p:spPr>
          <a:xfrm>
            <a:off x="3589005" y="4263772"/>
            <a:ext cx="252000" cy="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904B934A-587B-4065-AC7B-2D3D68DD2523}"/>
              </a:ext>
            </a:extLst>
          </p:cNvPr>
          <p:cNvCxnSpPr>
            <a:cxnSpLocks/>
          </p:cNvCxnSpPr>
          <p:nvPr/>
        </p:nvCxnSpPr>
        <p:spPr>
          <a:xfrm>
            <a:off x="3567079" y="3839097"/>
            <a:ext cx="252000" cy="0"/>
          </a:xfrm>
          <a:prstGeom prst="straightConnector1">
            <a:avLst/>
          </a:prstGeom>
          <a:ln w="1905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9B61848-AA6E-46AF-8968-81DFDEC6BF55}"/>
              </a:ext>
            </a:extLst>
          </p:cNvPr>
          <p:cNvCxnSpPr>
            <a:cxnSpLocks/>
          </p:cNvCxnSpPr>
          <p:nvPr/>
        </p:nvCxnSpPr>
        <p:spPr>
          <a:xfrm>
            <a:off x="3521490" y="4419239"/>
            <a:ext cx="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F667620-CA99-4940-BE93-485B6A7033DF}"/>
              </a:ext>
            </a:extLst>
          </p:cNvPr>
          <p:cNvCxnSpPr>
            <a:cxnSpLocks/>
          </p:cNvCxnSpPr>
          <p:nvPr/>
        </p:nvCxnSpPr>
        <p:spPr>
          <a:xfrm>
            <a:off x="3589005" y="4363904"/>
            <a:ext cx="25200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49F3EC44-36C8-4F80-A870-6333DED6D3CF}"/>
              </a:ext>
            </a:extLst>
          </p:cNvPr>
          <p:cNvCxnSpPr>
            <a:cxnSpLocks/>
          </p:cNvCxnSpPr>
          <p:nvPr/>
        </p:nvCxnSpPr>
        <p:spPr>
          <a:xfrm>
            <a:off x="3603500" y="3479466"/>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3FFCFED5-904A-4E1C-B448-14739F18E6BB}"/>
              </a:ext>
            </a:extLst>
          </p:cNvPr>
          <p:cNvCxnSpPr>
            <a:cxnSpLocks/>
          </p:cNvCxnSpPr>
          <p:nvPr/>
        </p:nvCxnSpPr>
        <p:spPr>
          <a:xfrm>
            <a:off x="4011695" y="3587472"/>
            <a:ext cx="1872000" cy="187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73205D5F-B4EB-4FB3-9F72-9E369B2FF19E}"/>
              </a:ext>
            </a:extLst>
          </p:cNvPr>
          <p:cNvCxnSpPr>
            <a:cxnSpLocks/>
          </p:cNvCxnSpPr>
          <p:nvPr/>
        </p:nvCxnSpPr>
        <p:spPr>
          <a:xfrm>
            <a:off x="5986907" y="5490586"/>
            <a:ext cx="252000" cy="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65789B98-6BCA-4482-83EF-F555F7E21B6B}"/>
              </a:ext>
            </a:extLst>
          </p:cNvPr>
          <p:cNvCxnSpPr>
            <a:cxnSpLocks/>
          </p:cNvCxnSpPr>
          <p:nvPr/>
        </p:nvCxnSpPr>
        <p:spPr>
          <a:xfrm>
            <a:off x="4011695" y="347946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E0575454-D29A-46C8-A09F-054245AE3039}"/>
              </a:ext>
            </a:extLst>
          </p:cNvPr>
          <p:cNvCxnSpPr>
            <a:cxnSpLocks/>
          </p:cNvCxnSpPr>
          <p:nvPr/>
        </p:nvCxnSpPr>
        <p:spPr>
          <a:xfrm>
            <a:off x="3903196" y="3555120"/>
            <a:ext cx="0" cy="25200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5AC1C64-34B6-496E-8FCE-88E0ED22EDFF}"/>
              </a:ext>
            </a:extLst>
          </p:cNvPr>
          <p:cNvCxnSpPr>
            <a:cxnSpLocks/>
          </p:cNvCxnSpPr>
          <p:nvPr/>
        </p:nvCxnSpPr>
        <p:spPr>
          <a:xfrm>
            <a:off x="4397685" y="3580128"/>
            <a:ext cx="25200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70A42E81-FAAD-4651-A821-051E790E4E21}"/>
              </a:ext>
            </a:extLst>
          </p:cNvPr>
          <p:cNvCxnSpPr>
            <a:cxnSpLocks/>
          </p:cNvCxnSpPr>
          <p:nvPr/>
        </p:nvCxnSpPr>
        <p:spPr>
          <a:xfrm flipH="1" flipV="1">
            <a:off x="4675757" y="3506286"/>
            <a:ext cx="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E49CF2EF-8E3B-48C3-B49B-FEFDE4A37DF8}"/>
              </a:ext>
            </a:extLst>
          </p:cNvPr>
          <p:cNvCxnSpPr>
            <a:cxnSpLocks/>
          </p:cNvCxnSpPr>
          <p:nvPr/>
        </p:nvCxnSpPr>
        <p:spPr>
          <a:xfrm>
            <a:off x="4397685" y="349573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DEA25972-30C9-4C21-A5D3-01F8B29C5A26}"/>
              </a:ext>
            </a:extLst>
          </p:cNvPr>
          <p:cNvSpPr/>
          <p:nvPr/>
        </p:nvSpPr>
        <p:spPr>
          <a:xfrm>
            <a:off x="4004881" y="3220073"/>
            <a:ext cx="570616" cy="512127"/>
          </a:xfrm>
          <a:prstGeom prst="ellipse">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5" name="直接箭头连接符 114">
            <a:extLst>
              <a:ext uri="{FF2B5EF4-FFF2-40B4-BE49-F238E27FC236}">
                <a16:creationId xmlns:a16="http://schemas.microsoft.com/office/drawing/2014/main" id="{F26EA80D-B932-4870-8E30-4A3C5ADF4390}"/>
              </a:ext>
            </a:extLst>
          </p:cNvPr>
          <p:cNvCxnSpPr>
            <a:cxnSpLocks/>
          </p:cNvCxnSpPr>
          <p:nvPr/>
        </p:nvCxnSpPr>
        <p:spPr>
          <a:xfrm>
            <a:off x="4762861" y="3551379"/>
            <a:ext cx="1872000" cy="1872000"/>
          </a:xfrm>
          <a:prstGeom prst="straightConnector1">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F904ACC0-92C7-41A3-B88B-7C13C2FF4614}"/>
              </a:ext>
            </a:extLst>
          </p:cNvPr>
          <p:cNvCxnSpPr>
            <a:cxnSpLocks/>
          </p:cNvCxnSpPr>
          <p:nvPr/>
        </p:nvCxnSpPr>
        <p:spPr>
          <a:xfrm>
            <a:off x="4762861" y="3632286"/>
            <a:ext cx="0" cy="25200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F104572-C211-41A1-84DD-6753DBE7A675}"/>
              </a:ext>
            </a:extLst>
          </p:cNvPr>
          <p:cNvCxnSpPr>
            <a:cxnSpLocks/>
          </p:cNvCxnSpPr>
          <p:nvPr/>
        </p:nvCxnSpPr>
        <p:spPr>
          <a:xfrm>
            <a:off x="4762861" y="3508721"/>
            <a:ext cx="252000" cy="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BBD597C5-506D-4F38-BE1C-54C19BEE1A10}"/>
              </a:ext>
            </a:extLst>
          </p:cNvPr>
          <p:cNvCxnSpPr>
            <a:cxnSpLocks/>
          </p:cNvCxnSpPr>
          <p:nvPr/>
        </p:nvCxnSpPr>
        <p:spPr>
          <a:xfrm flipH="1" flipV="1">
            <a:off x="4411844" y="3123524"/>
            <a:ext cx="2232000" cy="223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83010703-D265-4F7A-A7B8-8E043EF797EA}"/>
              </a:ext>
            </a:extLst>
          </p:cNvPr>
          <p:cNvCxnSpPr>
            <a:cxnSpLocks/>
          </p:cNvCxnSpPr>
          <p:nvPr/>
        </p:nvCxnSpPr>
        <p:spPr>
          <a:xfrm flipH="1" flipV="1">
            <a:off x="3496597" y="3079120"/>
            <a:ext cx="671101"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6701D2E0-AE76-4B0B-BAC9-6482AD7AB13F}"/>
              </a:ext>
            </a:extLst>
          </p:cNvPr>
          <p:cNvCxnSpPr>
            <a:cxnSpLocks/>
          </p:cNvCxnSpPr>
          <p:nvPr/>
        </p:nvCxnSpPr>
        <p:spPr>
          <a:xfrm flipH="1" flipV="1">
            <a:off x="1949167" y="1537059"/>
            <a:ext cx="1512000" cy="1511551"/>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85754C3B-B1CE-4A55-BF83-7DD22E70C8AD}"/>
              </a:ext>
            </a:extLst>
          </p:cNvPr>
          <p:cNvCxnSpPr>
            <a:cxnSpLocks/>
          </p:cNvCxnSpPr>
          <p:nvPr/>
        </p:nvCxnSpPr>
        <p:spPr>
          <a:xfrm flipH="1">
            <a:off x="1571814" y="1515182"/>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7C61A84D-C88C-4271-9D89-73078E39AEB3}"/>
              </a:ext>
            </a:extLst>
          </p:cNvPr>
          <p:cNvCxnSpPr>
            <a:cxnSpLocks/>
          </p:cNvCxnSpPr>
          <p:nvPr/>
        </p:nvCxnSpPr>
        <p:spPr>
          <a:xfrm flipH="1" flipV="1">
            <a:off x="387921" y="288351"/>
            <a:ext cx="1152000" cy="11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9" name="文本框 138">
            <a:extLst>
              <a:ext uri="{FF2B5EF4-FFF2-40B4-BE49-F238E27FC236}">
                <a16:creationId xmlns:a16="http://schemas.microsoft.com/office/drawing/2014/main" id="{54344A41-7CA9-4121-9183-9F1C77587221}"/>
              </a:ext>
            </a:extLst>
          </p:cNvPr>
          <p:cNvSpPr txBox="1"/>
          <p:nvPr/>
        </p:nvSpPr>
        <p:spPr>
          <a:xfrm>
            <a:off x="2607583" y="6288822"/>
            <a:ext cx="3631324" cy="369332"/>
          </a:xfrm>
          <a:prstGeom prst="rect">
            <a:avLst/>
          </a:prstGeom>
          <a:noFill/>
        </p:spPr>
        <p:txBody>
          <a:bodyPr wrap="square" rtlCol="0">
            <a:spAutoFit/>
          </a:bodyPr>
          <a:lstStyle/>
          <a:p>
            <a:r>
              <a:rPr lang="en-US" altLang="zh-CN">
                <a:latin typeface="Consolas" panose="020B0609020204030204" pitchFamily="49" charset="0"/>
              </a:rPr>
              <a:t>6M&lt;-2D&lt;-4M&lt;-1D&lt;-2M</a:t>
            </a:r>
            <a:endParaRPr lang="zh-CN" altLang="en-US">
              <a:latin typeface="Consolas" panose="020B0609020204030204" pitchFamily="49" charset="0"/>
            </a:endParaRPr>
          </a:p>
        </p:txBody>
      </p:sp>
      <p:sp>
        <p:nvSpPr>
          <p:cNvPr id="140" name="文本框 139">
            <a:extLst>
              <a:ext uri="{FF2B5EF4-FFF2-40B4-BE49-F238E27FC236}">
                <a16:creationId xmlns:a16="http://schemas.microsoft.com/office/drawing/2014/main" id="{85E00EAA-4A77-4822-96A6-672CA587C604}"/>
              </a:ext>
            </a:extLst>
          </p:cNvPr>
          <p:cNvSpPr txBox="1"/>
          <p:nvPr/>
        </p:nvSpPr>
        <p:spPr>
          <a:xfrm>
            <a:off x="155046" y="6011823"/>
            <a:ext cx="2214117" cy="646331"/>
          </a:xfrm>
          <a:prstGeom prst="rect">
            <a:avLst/>
          </a:prstGeom>
          <a:noFill/>
        </p:spPr>
        <p:txBody>
          <a:bodyPr wrap="square" rtlCol="0">
            <a:spAutoFit/>
          </a:bodyPr>
          <a:lstStyle/>
          <a:p>
            <a:r>
              <a:rPr lang="en-US" altLang="zh-CN">
                <a:latin typeface="Consolas" panose="020B0609020204030204" pitchFamily="49" charset="0"/>
              </a:rPr>
              <a:t>agtcgccgctgctgc</a:t>
            </a:r>
          </a:p>
          <a:p>
            <a:r>
              <a:rPr lang="en-US" altLang="zh-CN">
                <a:latin typeface="Consolas" panose="020B0609020204030204" pitchFamily="49" charset="0"/>
              </a:rPr>
              <a:t>ag cgct  tgctgc</a:t>
            </a:r>
            <a:endParaRPr lang="zh-CN" altLang="en-US">
              <a:latin typeface="Consolas" panose="020B0609020204030204" pitchFamily="49" charset="0"/>
            </a:endParaRPr>
          </a:p>
        </p:txBody>
      </p:sp>
      <p:graphicFrame>
        <p:nvGraphicFramePr>
          <p:cNvPr id="74" name="表格 4">
            <a:extLst>
              <a:ext uri="{FF2B5EF4-FFF2-40B4-BE49-F238E27FC236}">
                <a16:creationId xmlns:a16="http://schemas.microsoft.com/office/drawing/2014/main" id="{E7C7357A-1246-416E-9C70-7321B569E9AC}"/>
              </a:ext>
            </a:extLst>
          </p:cNvPr>
          <p:cNvGraphicFramePr>
            <a:graphicFrameLocks noGrp="1"/>
          </p:cNvGraphicFramePr>
          <p:nvPr>
            <p:extLst>
              <p:ext uri="{D42A27DB-BD31-4B8C-83A1-F6EECF244321}">
                <p14:modId xmlns:p14="http://schemas.microsoft.com/office/powerpoint/2010/main" val="1368064494"/>
              </p:ext>
            </p:extLst>
          </p:nvPr>
        </p:nvGraphicFramePr>
        <p:xfrm>
          <a:off x="133468" y="110754"/>
          <a:ext cx="6732000" cy="5544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3067951797"/>
                    </a:ext>
                  </a:extLst>
                </a:gridCol>
                <a:gridCol w="396000">
                  <a:extLst>
                    <a:ext uri="{9D8B030D-6E8A-4147-A177-3AD203B41FA5}">
                      <a16:colId xmlns:a16="http://schemas.microsoft.com/office/drawing/2014/main" val="2407957503"/>
                    </a:ext>
                  </a:extLst>
                </a:gridCol>
                <a:gridCol w="396000">
                  <a:extLst>
                    <a:ext uri="{9D8B030D-6E8A-4147-A177-3AD203B41FA5}">
                      <a16:colId xmlns:a16="http://schemas.microsoft.com/office/drawing/2014/main" val="1352969326"/>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490869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91823700"/>
                  </a:ext>
                </a:extLst>
              </a:tr>
            </a:tbl>
          </a:graphicData>
        </a:graphic>
      </p:graphicFrame>
    </p:spTree>
    <p:extLst>
      <p:ext uri="{BB962C8B-B14F-4D97-AF65-F5344CB8AC3E}">
        <p14:creationId xmlns:p14="http://schemas.microsoft.com/office/powerpoint/2010/main" val="346650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箭头连接符 65">
            <a:extLst>
              <a:ext uri="{FF2B5EF4-FFF2-40B4-BE49-F238E27FC236}">
                <a16:creationId xmlns:a16="http://schemas.microsoft.com/office/drawing/2014/main" id="{00632EE2-299B-4C5E-B03E-F69BBBC8AC79}"/>
              </a:ext>
            </a:extLst>
          </p:cNvPr>
          <p:cNvCxnSpPr>
            <a:cxnSpLocks/>
          </p:cNvCxnSpPr>
          <p:nvPr/>
        </p:nvCxnSpPr>
        <p:spPr>
          <a:xfrm>
            <a:off x="724521" y="864351"/>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844DD8E-3F70-4557-AC8F-714399FEBCAD}"/>
              </a:ext>
            </a:extLst>
          </p:cNvPr>
          <p:cNvCxnSpPr>
            <a:cxnSpLocks/>
          </p:cNvCxnSpPr>
          <p:nvPr/>
        </p:nvCxnSpPr>
        <p:spPr>
          <a:xfrm>
            <a:off x="1935963" y="2039097"/>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CBD8A9FE-DACC-4DFB-8B10-82509240171F}"/>
              </a:ext>
            </a:extLst>
          </p:cNvPr>
          <p:cNvCxnSpPr>
            <a:cxnSpLocks/>
          </p:cNvCxnSpPr>
          <p:nvPr/>
        </p:nvCxnSpPr>
        <p:spPr>
          <a:xfrm>
            <a:off x="1532149" y="1676136"/>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916259B-D309-460A-839B-D99ACFE07026}"/>
              </a:ext>
            </a:extLst>
          </p:cNvPr>
          <p:cNvCxnSpPr>
            <a:cxnSpLocks/>
          </p:cNvCxnSpPr>
          <p:nvPr/>
        </p:nvCxnSpPr>
        <p:spPr>
          <a:xfrm>
            <a:off x="1128335" y="1248610"/>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557C1C4-144E-4A30-806E-96C7F408DE44}"/>
              </a:ext>
            </a:extLst>
          </p:cNvPr>
          <p:cNvCxnSpPr>
            <a:cxnSpLocks/>
          </p:cNvCxnSpPr>
          <p:nvPr/>
        </p:nvCxnSpPr>
        <p:spPr>
          <a:xfrm>
            <a:off x="847061" y="686917"/>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53B0B59-8454-4367-82C7-5BB2C680ADDB}"/>
              </a:ext>
            </a:extLst>
          </p:cNvPr>
          <p:cNvCxnSpPr>
            <a:cxnSpLocks/>
          </p:cNvCxnSpPr>
          <p:nvPr/>
        </p:nvCxnSpPr>
        <p:spPr>
          <a:xfrm>
            <a:off x="1613490" y="1490669"/>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F3842DC9-3698-4720-9A4D-2DC7CE5B0B46}"/>
              </a:ext>
            </a:extLst>
          </p:cNvPr>
          <p:cNvCxnSpPr>
            <a:cxnSpLocks/>
          </p:cNvCxnSpPr>
          <p:nvPr/>
        </p:nvCxnSpPr>
        <p:spPr>
          <a:xfrm>
            <a:off x="2021045" y="1892546"/>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263A0971-B02F-4A71-9A3C-20673FFB36ED}"/>
              </a:ext>
            </a:extLst>
          </p:cNvPr>
          <p:cNvCxnSpPr>
            <a:cxnSpLocks/>
          </p:cNvCxnSpPr>
          <p:nvPr/>
        </p:nvCxnSpPr>
        <p:spPr>
          <a:xfrm>
            <a:off x="1262104" y="1088793"/>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33A080EF-F7F5-4129-A7C9-D281615F4770}"/>
              </a:ext>
            </a:extLst>
          </p:cNvPr>
          <p:cNvSpPr txBox="1"/>
          <p:nvPr/>
        </p:nvSpPr>
        <p:spPr>
          <a:xfrm>
            <a:off x="9660629" y="760381"/>
            <a:ext cx="2471963" cy="369332"/>
          </a:xfrm>
          <a:prstGeom prst="rect">
            <a:avLst/>
          </a:prstGeom>
          <a:noFill/>
        </p:spPr>
        <p:txBody>
          <a:bodyPr wrap="square" rtlCol="0">
            <a:spAutoFit/>
          </a:bodyPr>
          <a:lstStyle/>
          <a:p>
            <a:r>
              <a:rPr lang="en-US" altLang="zh-CN">
                <a:latin typeface="Consolas" panose="020B0609020204030204" pitchFamily="49" charset="0"/>
              </a:rPr>
              <a:t>ED=4, EDmax=4</a:t>
            </a:r>
          </a:p>
        </p:txBody>
      </p:sp>
      <p:cxnSp>
        <p:nvCxnSpPr>
          <p:cNvPr id="54" name="直接箭头连接符 53">
            <a:extLst>
              <a:ext uri="{FF2B5EF4-FFF2-40B4-BE49-F238E27FC236}">
                <a16:creationId xmlns:a16="http://schemas.microsoft.com/office/drawing/2014/main" id="{0E275E63-466B-4B61-87A5-5DBA85DF0030}"/>
              </a:ext>
            </a:extLst>
          </p:cNvPr>
          <p:cNvCxnSpPr>
            <a:cxnSpLocks/>
          </p:cNvCxnSpPr>
          <p:nvPr/>
        </p:nvCxnSpPr>
        <p:spPr>
          <a:xfrm>
            <a:off x="427371" y="392343"/>
            <a:ext cx="5050462" cy="5065648"/>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555E4B07-6B93-4B75-9219-0743A522C30A}"/>
              </a:ext>
            </a:extLst>
          </p:cNvPr>
          <p:cNvSpPr/>
          <p:nvPr/>
        </p:nvSpPr>
        <p:spPr>
          <a:xfrm>
            <a:off x="3206068" y="3222476"/>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椭圆 73">
            <a:extLst>
              <a:ext uri="{FF2B5EF4-FFF2-40B4-BE49-F238E27FC236}">
                <a16:creationId xmlns:a16="http://schemas.microsoft.com/office/drawing/2014/main" id="{82A39CD7-4303-4D05-A025-8A37D8756A5F}"/>
              </a:ext>
            </a:extLst>
          </p:cNvPr>
          <p:cNvSpPr/>
          <p:nvPr/>
        </p:nvSpPr>
        <p:spPr>
          <a:xfrm>
            <a:off x="1612992" y="1636483"/>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文本框 99">
            <a:extLst>
              <a:ext uri="{FF2B5EF4-FFF2-40B4-BE49-F238E27FC236}">
                <a16:creationId xmlns:a16="http://schemas.microsoft.com/office/drawing/2014/main" id="{A71D5E41-4D43-4473-9459-11555C7F3461}"/>
              </a:ext>
            </a:extLst>
          </p:cNvPr>
          <p:cNvSpPr txBox="1"/>
          <p:nvPr/>
        </p:nvSpPr>
        <p:spPr>
          <a:xfrm>
            <a:off x="1571815" y="5685215"/>
            <a:ext cx="1492598" cy="369332"/>
          </a:xfrm>
          <a:prstGeom prst="rect">
            <a:avLst/>
          </a:prstGeom>
          <a:noFill/>
        </p:spPr>
        <p:txBody>
          <a:bodyPr wrap="square" rtlCol="0">
            <a:spAutoFit/>
          </a:bodyPr>
          <a:lstStyle/>
          <a:p>
            <a:r>
              <a:rPr lang="en-US" altLang="zh-CN">
                <a:latin typeface="Consolas" panose="020B0609020204030204" pitchFamily="49" charset="0"/>
              </a:rPr>
              <a:t>acceptable </a:t>
            </a:r>
          </a:p>
        </p:txBody>
      </p:sp>
      <p:sp>
        <p:nvSpPr>
          <p:cNvPr id="102" name="椭圆 101">
            <a:extLst>
              <a:ext uri="{FF2B5EF4-FFF2-40B4-BE49-F238E27FC236}">
                <a16:creationId xmlns:a16="http://schemas.microsoft.com/office/drawing/2014/main" id="{FD94B1A1-1DF5-4E9D-9E73-B96581555386}"/>
              </a:ext>
            </a:extLst>
          </p:cNvPr>
          <p:cNvSpPr/>
          <p:nvPr/>
        </p:nvSpPr>
        <p:spPr>
          <a:xfrm>
            <a:off x="2010740" y="2030421"/>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文本框 106">
            <a:extLst>
              <a:ext uri="{FF2B5EF4-FFF2-40B4-BE49-F238E27FC236}">
                <a16:creationId xmlns:a16="http://schemas.microsoft.com/office/drawing/2014/main" id="{720DF84E-B054-4EDF-A115-6D12B354DD1B}"/>
              </a:ext>
            </a:extLst>
          </p:cNvPr>
          <p:cNvSpPr txBox="1"/>
          <p:nvPr/>
        </p:nvSpPr>
        <p:spPr>
          <a:xfrm>
            <a:off x="6907853" y="92677"/>
            <a:ext cx="4801322" cy="276999"/>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Details of Procedure</a:t>
            </a:r>
            <a:r>
              <a:rPr lang="zh-CN" altLang="en-US"/>
              <a:t>（</a:t>
            </a:r>
            <a:r>
              <a:rPr lang="en-US" altLang="zh-CN"/>
              <a:t>recursion</a:t>
            </a:r>
            <a:r>
              <a:rPr lang="zh-CN" altLang="en-US"/>
              <a:t>）</a:t>
            </a:r>
            <a:r>
              <a:rPr lang="en-US" altLang="zh-CN"/>
              <a:t>- version 0.2.2</a:t>
            </a:r>
          </a:p>
        </p:txBody>
      </p:sp>
      <p:cxnSp>
        <p:nvCxnSpPr>
          <p:cNvPr id="108" name="直接箭头连接符 107">
            <a:extLst>
              <a:ext uri="{FF2B5EF4-FFF2-40B4-BE49-F238E27FC236}">
                <a16:creationId xmlns:a16="http://schemas.microsoft.com/office/drawing/2014/main" id="{6873827A-DBCE-45B6-8617-3D80AE4DA3F3}"/>
              </a:ext>
            </a:extLst>
          </p:cNvPr>
          <p:cNvCxnSpPr>
            <a:cxnSpLocks/>
          </p:cNvCxnSpPr>
          <p:nvPr/>
        </p:nvCxnSpPr>
        <p:spPr>
          <a:xfrm>
            <a:off x="3496597" y="3587097"/>
            <a:ext cx="0" cy="252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D56A50E-E7D1-4B6F-B870-823523D7B252}"/>
              </a:ext>
            </a:extLst>
          </p:cNvPr>
          <p:cNvCxnSpPr>
            <a:cxnSpLocks/>
          </p:cNvCxnSpPr>
          <p:nvPr/>
        </p:nvCxnSpPr>
        <p:spPr>
          <a:xfrm>
            <a:off x="3567079" y="3942586"/>
            <a:ext cx="1548000" cy="1548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DD41410E-9DC0-4484-825E-F205CBBCA0DA}"/>
              </a:ext>
            </a:extLst>
          </p:cNvPr>
          <p:cNvSpPr/>
          <p:nvPr/>
        </p:nvSpPr>
        <p:spPr>
          <a:xfrm>
            <a:off x="3204325" y="3611957"/>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3" name="直接箭头连接符 112">
            <a:extLst>
              <a:ext uri="{FF2B5EF4-FFF2-40B4-BE49-F238E27FC236}">
                <a16:creationId xmlns:a16="http://schemas.microsoft.com/office/drawing/2014/main" id="{0C466372-7F73-4280-8038-8A7C4CCC4DAF}"/>
              </a:ext>
            </a:extLst>
          </p:cNvPr>
          <p:cNvCxnSpPr>
            <a:cxnSpLocks/>
          </p:cNvCxnSpPr>
          <p:nvPr/>
        </p:nvCxnSpPr>
        <p:spPr>
          <a:xfrm>
            <a:off x="5199761" y="5574978"/>
            <a:ext cx="252000" cy="252000"/>
          </a:xfrm>
          <a:prstGeom prst="straightConnector1">
            <a:avLst/>
          </a:prstGeom>
          <a:ln w="19050">
            <a:solidFill>
              <a:srgbClr val="00B0F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EB438DAD-F545-4CD4-8B12-B30D35C1499A}"/>
              </a:ext>
            </a:extLst>
          </p:cNvPr>
          <p:cNvCxnSpPr>
            <a:cxnSpLocks/>
          </p:cNvCxnSpPr>
          <p:nvPr/>
        </p:nvCxnSpPr>
        <p:spPr>
          <a:xfrm flipH="1" flipV="1">
            <a:off x="5477833" y="5501136"/>
            <a:ext cx="0" cy="252000"/>
          </a:xfrm>
          <a:prstGeom prst="straightConnector1">
            <a:avLst/>
          </a:prstGeom>
          <a:ln w="19050" cmpd="sng">
            <a:solidFill>
              <a:srgbClr val="00B0F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D7624A43-EA81-4270-B9DE-AE07EE4E7712}"/>
              </a:ext>
            </a:extLst>
          </p:cNvPr>
          <p:cNvCxnSpPr>
            <a:cxnSpLocks/>
          </p:cNvCxnSpPr>
          <p:nvPr/>
        </p:nvCxnSpPr>
        <p:spPr>
          <a:xfrm>
            <a:off x="5199761" y="5490586"/>
            <a:ext cx="252000" cy="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82C04BE2-3B24-463B-815B-02E9FE2E3D50}"/>
              </a:ext>
            </a:extLst>
          </p:cNvPr>
          <p:cNvCxnSpPr>
            <a:cxnSpLocks/>
          </p:cNvCxnSpPr>
          <p:nvPr/>
        </p:nvCxnSpPr>
        <p:spPr>
          <a:xfrm>
            <a:off x="5600657" y="5580588"/>
            <a:ext cx="252000" cy="252000"/>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16C97AD3-0839-4394-B0E2-BF2BF8B87F62}"/>
              </a:ext>
            </a:extLst>
          </p:cNvPr>
          <p:cNvCxnSpPr>
            <a:cxnSpLocks/>
          </p:cNvCxnSpPr>
          <p:nvPr/>
        </p:nvCxnSpPr>
        <p:spPr>
          <a:xfrm flipH="1" flipV="1">
            <a:off x="5878729" y="5506746"/>
            <a:ext cx="0" cy="252000"/>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D6F782EF-F91E-4C8E-A244-B835817DBE4B}"/>
              </a:ext>
            </a:extLst>
          </p:cNvPr>
          <p:cNvCxnSpPr>
            <a:cxnSpLocks/>
          </p:cNvCxnSpPr>
          <p:nvPr/>
        </p:nvCxnSpPr>
        <p:spPr>
          <a:xfrm>
            <a:off x="5600657" y="5496196"/>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5653951B-DF90-44AD-8D38-D9CB599993F3}"/>
              </a:ext>
            </a:extLst>
          </p:cNvPr>
          <p:cNvSpPr/>
          <p:nvPr/>
        </p:nvSpPr>
        <p:spPr>
          <a:xfrm>
            <a:off x="4796182" y="5201120"/>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a:extLst>
              <a:ext uri="{FF2B5EF4-FFF2-40B4-BE49-F238E27FC236}">
                <a16:creationId xmlns:a16="http://schemas.microsoft.com/office/drawing/2014/main" id="{66D72F33-17BB-4D94-B5DC-C7712C895DD0}"/>
              </a:ext>
            </a:extLst>
          </p:cNvPr>
          <p:cNvSpPr/>
          <p:nvPr/>
        </p:nvSpPr>
        <p:spPr>
          <a:xfrm>
            <a:off x="5209113" y="5199492"/>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21" name="直接箭头连接符 120">
            <a:extLst>
              <a:ext uri="{FF2B5EF4-FFF2-40B4-BE49-F238E27FC236}">
                <a16:creationId xmlns:a16="http://schemas.microsoft.com/office/drawing/2014/main" id="{C682BDD3-391E-4C88-92BD-296F9AB83166}"/>
              </a:ext>
            </a:extLst>
          </p:cNvPr>
          <p:cNvCxnSpPr>
            <a:cxnSpLocks/>
          </p:cNvCxnSpPr>
          <p:nvPr/>
        </p:nvCxnSpPr>
        <p:spPr>
          <a:xfrm>
            <a:off x="3521490" y="4011772"/>
            <a:ext cx="0" cy="252000"/>
          </a:xfrm>
          <a:prstGeom prst="straightConnector1">
            <a:avLst/>
          </a:prstGeom>
          <a:ln w="19050">
            <a:solidFill>
              <a:srgbClr val="0070C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3E1263B7-864E-466A-A4B2-3DBBA57C119C}"/>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C985D30-B81A-4A09-A793-E26EE2BEAB96}"/>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FBB60ED-8FB1-4BDA-93F6-9C220760984C}"/>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E3E2A8FF-BB12-417A-A709-B02C99B448B0}"/>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900E2D9-CEC4-4D4A-BB38-C3EA0036CE1A}"/>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D10733F0-64D1-4E3F-AED2-F6CC87519172}"/>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6DCB407-8460-4046-8942-46BEE8F14BE5}"/>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8A2DBBCE-3857-457E-A783-3B9E64723FD2}"/>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0D9BC694-04C6-4249-B661-2D11BC8FBA9E}"/>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94E24735-49F2-4F47-A23B-AE6C1CB4772E}"/>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6E4412FF-4C08-475B-9BC0-419269E6582C}"/>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029D4E9-B6FD-44E2-A23E-BD7DDF93B40B}"/>
              </a:ext>
            </a:extLst>
          </p:cNvPr>
          <p:cNvCxnSpPr>
            <a:cxnSpLocks/>
          </p:cNvCxnSpPr>
          <p:nvPr/>
        </p:nvCxnSpPr>
        <p:spPr>
          <a:xfrm rot="10800000">
            <a:off x="11225094" y="1251764"/>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E0F176E1-0F65-43EC-916C-684E58BFDDE1}"/>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3505CC8-E098-4D17-92A2-5B6FAFA86F6C}"/>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9DCFA3F-D2AC-476B-AD04-537AB149CF58}"/>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2D5F6EB0-AAD4-4686-8CB9-9AA9B07D48FB}"/>
              </a:ext>
            </a:extLst>
          </p:cNvPr>
          <p:cNvCxnSpPr>
            <a:cxnSpLocks/>
          </p:cNvCxnSpPr>
          <p:nvPr/>
        </p:nvCxnSpPr>
        <p:spPr>
          <a:xfrm>
            <a:off x="3589005" y="4263772"/>
            <a:ext cx="252000" cy="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72B78E22-8A97-46FC-8403-6EA8E85572F6}"/>
              </a:ext>
            </a:extLst>
          </p:cNvPr>
          <p:cNvCxnSpPr>
            <a:cxnSpLocks/>
          </p:cNvCxnSpPr>
          <p:nvPr/>
        </p:nvCxnSpPr>
        <p:spPr>
          <a:xfrm>
            <a:off x="3567079" y="3839097"/>
            <a:ext cx="252000" cy="0"/>
          </a:xfrm>
          <a:prstGeom prst="straightConnector1">
            <a:avLst/>
          </a:prstGeom>
          <a:ln w="1905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B3D98696-2CB9-4DBC-B817-E3A358BDE888}"/>
              </a:ext>
            </a:extLst>
          </p:cNvPr>
          <p:cNvCxnSpPr>
            <a:cxnSpLocks/>
          </p:cNvCxnSpPr>
          <p:nvPr/>
        </p:nvCxnSpPr>
        <p:spPr>
          <a:xfrm>
            <a:off x="3521490" y="4419239"/>
            <a:ext cx="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36E8AF6-A747-46C6-8C0A-571694F2FEC5}"/>
              </a:ext>
            </a:extLst>
          </p:cNvPr>
          <p:cNvCxnSpPr>
            <a:cxnSpLocks/>
          </p:cNvCxnSpPr>
          <p:nvPr/>
        </p:nvCxnSpPr>
        <p:spPr>
          <a:xfrm>
            <a:off x="3589005" y="4363904"/>
            <a:ext cx="25200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8C4FD1F-5E6A-4A38-90A4-703F734B2314}"/>
              </a:ext>
            </a:extLst>
          </p:cNvPr>
          <p:cNvCxnSpPr>
            <a:cxnSpLocks/>
          </p:cNvCxnSpPr>
          <p:nvPr/>
        </p:nvCxnSpPr>
        <p:spPr>
          <a:xfrm>
            <a:off x="3603500" y="3479466"/>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0AA6970-FBAC-4714-9B2C-2C774CE5DA0A}"/>
              </a:ext>
            </a:extLst>
          </p:cNvPr>
          <p:cNvCxnSpPr>
            <a:cxnSpLocks/>
          </p:cNvCxnSpPr>
          <p:nvPr/>
        </p:nvCxnSpPr>
        <p:spPr>
          <a:xfrm>
            <a:off x="4011695" y="3587472"/>
            <a:ext cx="1872000" cy="187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D69B421-1BEB-4BC9-B2A2-4B78C50EB9E6}"/>
              </a:ext>
            </a:extLst>
          </p:cNvPr>
          <p:cNvCxnSpPr>
            <a:cxnSpLocks/>
          </p:cNvCxnSpPr>
          <p:nvPr/>
        </p:nvCxnSpPr>
        <p:spPr>
          <a:xfrm>
            <a:off x="5986907" y="5490586"/>
            <a:ext cx="252000" cy="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577F1525-D060-4666-9BF9-1A54B89AC0BE}"/>
              </a:ext>
            </a:extLst>
          </p:cNvPr>
          <p:cNvCxnSpPr>
            <a:cxnSpLocks/>
          </p:cNvCxnSpPr>
          <p:nvPr/>
        </p:nvCxnSpPr>
        <p:spPr>
          <a:xfrm>
            <a:off x="4011695" y="347946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A2A6C4B-EB21-45E3-B31D-C92F0C42A2A4}"/>
              </a:ext>
            </a:extLst>
          </p:cNvPr>
          <p:cNvCxnSpPr>
            <a:cxnSpLocks/>
          </p:cNvCxnSpPr>
          <p:nvPr/>
        </p:nvCxnSpPr>
        <p:spPr>
          <a:xfrm>
            <a:off x="3903196" y="3555120"/>
            <a:ext cx="0" cy="25200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CE5E82B-EB77-4880-B36F-D15012931623}"/>
              </a:ext>
            </a:extLst>
          </p:cNvPr>
          <p:cNvCxnSpPr>
            <a:cxnSpLocks/>
          </p:cNvCxnSpPr>
          <p:nvPr/>
        </p:nvCxnSpPr>
        <p:spPr>
          <a:xfrm>
            <a:off x="4397685" y="3580128"/>
            <a:ext cx="25200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01025984-E5BD-49BF-8D04-70EE6F54FB94}"/>
              </a:ext>
            </a:extLst>
          </p:cNvPr>
          <p:cNvCxnSpPr>
            <a:cxnSpLocks/>
          </p:cNvCxnSpPr>
          <p:nvPr/>
        </p:nvCxnSpPr>
        <p:spPr>
          <a:xfrm flipH="1" flipV="1">
            <a:off x="4675757" y="3506286"/>
            <a:ext cx="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825C8C7-0823-4B29-9073-941F35C456CF}"/>
              </a:ext>
            </a:extLst>
          </p:cNvPr>
          <p:cNvCxnSpPr>
            <a:cxnSpLocks/>
          </p:cNvCxnSpPr>
          <p:nvPr/>
        </p:nvCxnSpPr>
        <p:spPr>
          <a:xfrm>
            <a:off x="4397685" y="349573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87EE2173-87B1-4FC9-B701-C40D6E810833}"/>
              </a:ext>
            </a:extLst>
          </p:cNvPr>
          <p:cNvSpPr/>
          <p:nvPr/>
        </p:nvSpPr>
        <p:spPr>
          <a:xfrm>
            <a:off x="4004881" y="3220073"/>
            <a:ext cx="570616" cy="512127"/>
          </a:xfrm>
          <a:prstGeom prst="ellipse">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2" name="直接箭头连接符 61">
            <a:extLst>
              <a:ext uri="{FF2B5EF4-FFF2-40B4-BE49-F238E27FC236}">
                <a16:creationId xmlns:a16="http://schemas.microsoft.com/office/drawing/2014/main" id="{5622353E-A8BA-4580-9B35-6BE66F43FE4E}"/>
              </a:ext>
            </a:extLst>
          </p:cNvPr>
          <p:cNvCxnSpPr>
            <a:cxnSpLocks/>
          </p:cNvCxnSpPr>
          <p:nvPr/>
        </p:nvCxnSpPr>
        <p:spPr>
          <a:xfrm>
            <a:off x="4762861" y="3551379"/>
            <a:ext cx="1872000" cy="1872000"/>
          </a:xfrm>
          <a:prstGeom prst="straightConnector1">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D18BE409-8827-41C6-8233-CBA60926C3B5}"/>
              </a:ext>
            </a:extLst>
          </p:cNvPr>
          <p:cNvCxnSpPr>
            <a:cxnSpLocks/>
          </p:cNvCxnSpPr>
          <p:nvPr/>
        </p:nvCxnSpPr>
        <p:spPr>
          <a:xfrm>
            <a:off x="4762861" y="3632286"/>
            <a:ext cx="0" cy="25200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8B252D1-573C-4AF6-8D1A-B1F825FA1D9B}"/>
              </a:ext>
            </a:extLst>
          </p:cNvPr>
          <p:cNvCxnSpPr>
            <a:cxnSpLocks/>
          </p:cNvCxnSpPr>
          <p:nvPr/>
        </p:nvCxnSpPr>
        <p:spPr>
          <a:xfrm>
            <a:off x="4762861" y="3508721"/>
            <a:ext cx="252000" cy="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0A933F1A-C744-4AF2-8336-BF03F92F5911}"/>
              </a:ext>
            </a:extLst>
          </p:cNvPr>
          <p:cNvCxnSpPr>
            <a:cxnSpLocks/>
          </p:cNvCxnSpPr>
          <p:nvPr/>
        </p:nvCxnSpPr>
        <p:spPr>
          <a:xfrm flipH="1" flipV="1">
            <a:off x="4411844" y="3123524"/>
            <a:ext cx="2232000" cy="223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25B588FE-C5D3-4050-A5F9-31242D0683F7}"/>
              </a:ext>
            </a:extLst>
          </p:cNvPr>
          <p:cNvCxnSpPr>
            <a:cxnSpLocks/>
          </p:cNvCxnSpPr>
          <p:nvPr/>
        </p:nvCxnSpPr>
        <p:spPr>
          <a:xfrm flipH="1" flipV="1">
            <a:off x="3496597" y="3079120"/>
            <a:ext cx="671101"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DC5F5ED1-DF45-43CA-B4AA-AF6BF6C5ED63}"/>
              </a:ext>
            </a:extLst>
          </p:cNvPr>
          <p:cNvCxnSpPr>
            <a:cxnSpLocks/>
          </p:cNvCxnSpPr>
          <p:nvPr/>
        </p:nvCxnSpPr>
        <p:spPr>
          <a:xfrm flipH="1" flipV="1">
            <a:off x="1949167" y="1537059"/>
            <a:ext cx="1512000" cy="1511551"/>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33E90351-2056-4875-AD0F-AD466A7099A8}"/>
              </a:ext>
            </a:extLst>
          </p:cNvPr>
          <p:cNvCxnSpPr>
            <a:cxnSpLocks/>
          </p:cNvCxnSpPr>
          <p:nvPr/>
        </p:nvCxnSpPr>
        <p:spPr>
          <a:xfrm flipH="1">
            <a:off x="1571814" y="1515182"/>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17980069-55BB-4D3D-AA85-2889BD9D148C}"/>
              </a:ext>
            </a:extLst>
          </p:cNvPr>
          <p:cNvCxnSpPr>
            <a:cxnSpLocks/>
          </p:cNvCxnSpPr>
          <p:nvPr/>
        </p:nvCxnSpPr>
        <p:spPr>
          <a:xfrm flipH="1" flipV="1">
            <a:off x="387921" y="288351"/>
            <a:ext cx="1152000" cy="11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8BF3893D-BDA1-47F0-86A7-09EFDAA1EC6B}"/>
              </a:ext>
            </a:extLst>
          </p:cNvPr>
          <p:cNvSpPr txBox="1"/>
          <p:nvPr/>
        </p:nvSpPr>
        <p:spPr>
          <a:xfrm>
            <a:off x="2607583" y="6288822"/>
            <a:ext cx="3631324" cy="369332"/>
          </a:xfrm>
          <a:prstGeom prst="rect">
            <a:avLst/>
          </a:prstGeom>
          <a:noFill/>
        </p:spPr>
        <p:txBody>
          <a:bodyPr wrap="square" rtlCol="0">
            <a:spAutoFit/>
          </a:bodyPr>
          <a:lstStyle/>
          <a:p>
            <a:r>
              <a:rPr lang="en-US" altLang="zh-CN">
                <a:latin typeface="Consolas" panose="020B0609020204030204" pitchFamily="49" charset="0"/>
              </a:rPr>
              <a:t>6M&lt;-2D&lt;-3M&lt;-1D&lt;-2M</a:t>
            </a:r>
            <a:endParaRPr lang="zh-CN" altLang="en-US">
              <a:latin typeface="Consolas" panose="020B0609020204030204" pitchFamily="49" charset="0"/>
            </a:endParaRPr>
          </a:p>
        </p:txBody>
      </p:sp>
      <p:sp>
        <p:nvSpPr>
          <p:cNvPr id="145" name="文本框 144">
            <a:extLst>
              <a:ext uri="{FF2B5EF4-FFF2-40B4-BE49-F238E27FC236}">
                <a16:creationId xmlns:a16="http://schemas.microsoft.com/office/drawing/2014/main" id="{10F335C6-50CC-4824-BB23-5BE72BD993B6}"/>
              </a:ext>
            </a:extLst>
          </p:cNvPr>
          <p:cNvSpPr txBox="1"/>
          <p:nvPr/>
        </p:nvSpPr>
        <p:spPr>
          <a:xfrm>
            <a:off x="155046" y="6011823"/>
            <a:ext cx="2214117" cy="646331"/>
          </a:xfrm>
          <a:prstGeom prst="rect">
            <a:avLst/>
          </a:prstGeom>
          <a:noFill/>
        </p:spPr>
        <p:txBody>
          <a:bodyPr wrap="square" rtlCol="0">
            <a:spAutoFit/>
          </a:bodyPr>
          <a:lstStyle/>
          <a:p>
            <a:r>
              <a:rPr lang="en-US" altLang="zh-CN">
                <a:latin typeface="Consolas" panose="020B0609020204030204" pitchFamily="49" charset="0"/>
              </a:rPr>
              <a:t>agtcgccgctgctgc</a:t>
            </a:r>
          </a:p>
          <a:p>
            <a:r>
              <a:rPr lang="en-US" altLang="zh-CN">
                <a:latin typeface="Consolas" panose="020B0609020204030204" pitchFamily="49" charset="0"/>
              </a:rPr>
              <a:t>ag cgct  tgctgc</a:t>
            </a:r>
            <a:endParaRPr lang="zh-CN" altLang="en-US">
              <a:latin typeface="Consolas" panose="020B0609020204030204" pitchFamily="49" charset="0"/>
            </a:endParaRPr>
          </a:p>
        </p:txBody>
      </p:sp>
      <p:sp>
        <p:nvSpPr>
          <p:cNvPr id="2" name="矩形 1">
            <a:extLst>
              <a:ext uri="{FF2B5EF4-FFF2-40B4-BE49-F238E27FC236}">
                <a16:creationId xmlns:a16="http://schemas.microsoft.com/office/drawing/2014/main" id="{9D4ECA60-6432-4B2D-B44C-9792506A45F7}"/>
              </a:ext>
            </a:extLst>
          </p:cNvPr>
          <p:cNvSpPr/>
          <p:nvPr/>
        </p:nvSpPr>
        <p:spPr>
          <a:xfrm>
            <a:off x="6934156" y="3110403"/>
            <a:ext cx="5127063" cy="3647152"/>
          </a:xfrm>
          <a:prstGeom prst="rect">
            <a:avLst/>
          </a:prstGeom>
        </p:spPr>
        <p:txBody>
          <a:bodyPr wrap="square">
            <a:spAutoFit/>
          </a:bodyPr>
          <a:lstStyle/>
          <a:p>
            <a:pPr defTabSz="360000"/>
            <a:r>
              <a:rPr lang="zh-CN" altLang="en-US" sz="1100">
                <a:latin typeface="Consolas" panose="020B0609020204030204" pitchFamily="49" charset="0"/>
                <a:ea typeface="微软雅黑" panose="020B0503020204020204" pitchFamily="34" charset="-122"/>
              </a:rPr>
              <a:t>流程（计算</a:t>
            </a:r>
            <a:r>
              <a:rPr lang="en-US" altLang="zh-CN" sz="1100">
                <a:latin typeface="Consolas" panose="020B0609020204030204" pitchFamily="49" charset="0"/>
                <a:ea typeface="微软雅黑" panose="020B0503020204020204" pitchFamily="34" charset="-122"/>
              </a:rPr>
              <a:t>EDMatrix</a:t>
            </a:r>
            <a:r>
              <a:rPr lang="zh-CN" altLang="en-US" sz="1100">
                <a:latin typeface="Consolas" panose="020B0609020204030204" pitchFamily="49" charset="0"/>
                <a:ea typeface="微软雅黑" panose="020B0503020204020204" pitchFamily="34" charset="-122"/>
              </a:rPr>
              <a:t>）</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从</a:t>
            </a:r>
            <a:r>
              <a:rPr lang="en-US" altLang="zh-CN" sz="1100">
                <a:latin typeface="Consolas" panose="020B0609020204030204" pitchFamily="49" charset="0"/>
                <a:ea typeface="微软雅黑" panose="020B0503020204020204" pitchFamily="34" charset="-122"/>
              </a:rPr>
              <a:t>startPoint</a:t>
            </a:r>
            <a:r>
              <a:rPr lang="zh-CN" altLang="en-US" sz="1100">
                <a:latin typeface="Consolas" panose="020B0609020204030204" pitchFamily="49" charset="0"/>
                <a:ea typeface="微软雅黑" panose="020B0503020204020204" pitchFamily="34" charset="-122"/>
              </a:rPr>
              <a:t>沿对角线开始延伸，直到遇到</a:t>
            </a:r>
            <a:r>
              <a:rPr lang="en-US" altLang="zh-CN" sz="1100">
                <a:latin typeface="Consolas" panose="020B0609020204030204" pitchFamily="49" charset="0"/>
                <a:ea typeface="微软雅黑" panose="020B0503020204020204" pitchFamily="34" charset="-122"/>
              </a:rPr>
              <a:t>mismatch</a:t>
            </a:r>
            <a:r>
              <a:rPr lang="zh-CN" altLang="en-US" sz="1100">
                <a:latin typeface="Consolas" panose="020B0609020204030204" pitchFamily="49" charset="0"/>
                <a:ea typeface="微软雅黑" panose="020B0503020204020204" pitchFamily="34" charset="-122"/>
              </a:rPr>
              <a:t>或超出矩阵边界再停止。对</a:t>
            </a:r>
            <a:r>
              <a:rPr lang="en-US" altLang="zh-CN" sz="1100">
                <a:latin typeface="Consolas" panose="020B0609020204030204" pitchFamily="49" charset="0"/>
                <a:ea typeface="微软雅黑" panose="020B0503020204020204" pitchFamily="34" charset="-122"/>
              </a:rPr>
              <a:t>[startPoint, endPoint]</a:t>
            </a:r>
            <a:r>
              <a:rPr lang="zh-CN" altLang="en-US" sz="1100">
                <a:latin typeface="Consolas" panose="020B0609020204030204" pitchFamily="49" charset="0"/>
                <a:ea typeface="微软雅黑" panose="020B0503020204020204" pitchFamily="34" charset="-122"/>
              </a:rPr>
              <a:t>内所有对角线矩阵点，标记为</a:t>
            </a:r>
            <a:r>
              <a:rPr lang="en-US" altLang="zh-CN" sz="1100">
                <a:latin typeface="Consolas" panose="020B0609020204030204" pitchFamily="49" charset="0"/>
                <a:ea typeface="微软雅黑" panose="020B0503020204020204" pitchFamily="34" charset="-122"/>
              </a:rPr>
              <a:t>diagonallyExtended</a:t>
            </a:r>
            <a:r>
              <a:rPr lang="zh-CN" altLang="en-US" sz="1100">
                <a:latin typeface="Consolas" panose="020B0609020204030204" pitchFamily="49" charset="0"/>
                <a:ea typeface="微软雅黑" panose="020B0503020204020204" pitchFamily="34" charset="-122"/>
              </a:rPr>
              <a:t>，并向下和向右延伸计算，根据公式得出所有被延伸到的点的</a:t>
            </a:r>
            <a:r>
              <a:rPr lang="en-US" altLang="zh-CN" sz="1100">
                <a:latin typeface="Consolas" panose="020B0609020204030204" pitchFamily="49" charset="0"/>
                <a:ea typeface="微软雅黑" panose="020B0503020204020204" pitchFamily="34" charset="-122"/>
              </a:rPr>
              <a:t>ED</a:t>
            </a:r>
            <a:r>
              <a:rPr lang="zh-CN" altLang="en-US" sz="1100">
                <a:latin typeface="Consolas" panose="020B0609020204030204" pitchFamily="49" charset="0"/>
                <a:ea typeface="微软雅黑" panose="020B0503020204020204" pitchFamily="34" charset="-122"/>
              </a:rPr>
              <a:t>值，直到计算出超出</a:t>
            </a:r>
            <a:r>
              <a:rPr lang="en-US" altLang="zh-CN" sz="1100">
                <a:latin typeface="Consolas" panose="020B0609020204030204" pitchFamily="49" charset="0"/>
                <a:ea typeface="微软雅黑" panose="020B0503020204020204" pitchFamily="34" charset="-122"/>
              </a:rPr>
              <a:t>EDmax</a:t>
            </a:r>
            <a:r>
              <a:rPr lang="zh-CN" altLang="en-US" sz="1100">
                <a:latin typeface="Consolas" panose="020B0609020204030204" pitchFamily="49" charset="0"/>
                <a:ea typeface="微软雅黑" panose="020B0503020204020204" pitchFamily="34" charset="-122"/>
              </a:rPr>
              <a:t>的点，或是到达矩阵边界时停止计算。</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如果是遇到</a:t>
            </a:r>
            <a:r>
              <a:rPr lang="en-US" altLang="zh-CN" sz="1100">
                <a:latin typeface="Consolas" panose="020B0609020204030204" pitchFamily="49" charset="0"/>
                <a:ea typeface="微软雅黑" panose="020B0503020204020204" pitchFamily="34" charset="-122"/>
              </a:rPr>
              <a:t>mismatch</a:t>
            </a:r>
            <a:r>
              <a:rPr lang="zh-CN" altLang="en-US" sz="1100">
                <a:latin typeface="Consolas" panose="020B0609020204030204" pitchFamily="49" charset="0"/>
                <a:ea typeface="微软雅黑" panose="020B0503020204020204" pitchFamily="34" charset="-122"/>
              </a:rPr>
              <a:t>且</a:t>
            </a:r>
            <a:r>
              <a:rPr lang="en-US" altLang="zh-CN" sz="1100">
                <a:latin typeface="Consolas" panose="020B0609020204030204" pitchFamily="49" charset="0"/>
                <a:ea typeface="微软雅黑" panose="020B0503020204020204" pitchFamily="34" charset="-122"/>
              </a:rPr>
              <a:t>EDMatrix[startPoint_next]&lt;=EDmax</a:t>
            </a:r>
            <a:r>
              <a:rPr lang="zh-CN" altLang="en-US" sz="1100">
                <a:latin typeface="Consolas" panose="020B0609020204030204" pitchFamily="49" charset="0"/>
                <a:ea typeface="微软雅黑" panose="020B0503020204020204" pitchFamily="34" charset="-122"/>
              </a:rPr>
              <a:t>而停止延伸，记</a:t>
            </a:r>
            <a:r>
              <a:rPr lang="en-US" altLang="zh-CN" sz="1100">
                <a:latin typeface="Consolas" panose="020B0609020204030204" pitchFamily="49" charset="0"/>
                <a:ea typeface="微软雅黑" panose="020B0503020204020204" pitchFamily="34" charset="-122"/>
              </a:rPr>
              <a:t>startPoint_next</a:t>
            </a:r>
            <a:r>
              <a:rPr lang="zh-CN" altLang="en-US" sz="1100">
                <a:latin typeface="Consolas" panose="020B0609020204030204" pitchFamily="49" charset="0"/>
                <a:ea typeface="微软雅黑" panose="020B0503020204020204" pitchFamily="34" charset="-122"/>
              </a:rPr>
              <a:t>为</a:t>
            </a:r>
            <a:r>
              <a:rPr lang="en-US" altLang="zh-CN" sz="1100">
                <a:latin typeface="Consolas" panose="020B0609020204030204" pitchFamily="49" charset="0"/>
                <a:ea typeface="微软雅黑" panose="020B0503020204020204" pitchFamily="34" charset="-122"/>
              </a:rPr>
              <a:t>endPoint_next</a:t>
            </a:r>
            <a:r>
              <a:rPr lang="zh-CN" altLang="en-US" sz="1100">
                <a:latin typeface="Consolas" panose="020B0609020204030204" pitchFamily="49" charset="0"/>
                <a:ea typeface="微软雅黑" panose="020B0503020204020204" pitchFamily="34" charset="-122"/>
              </a:rPr>
              <a:t>，如果该点没有被标记为</a:t>
            </a:r>
            <a:r>
              <a:rPr lang="en-US" altLang="zh-CN" sz="1100">
                <a:latin typeface="Consolas" panose="020B0609020204030204" pitchFamily="49" charset="0"/>
                <a:ea typeface="微软雅黑" panose="020B0503020204020204" pitchFamily="34" charset="-122"/>
              </a:rPr>
              <a:t>diagonallyExtended</a:t>
            </a:r>
            <a:r>
              <a:rPr lang="zh-CN" altLang="en-US" sz="1100">
                <a:latin typeface="Consolas" panose="020B0609020204030204" pitchFamily="49" charset="0"/>
                <a:ea typeface="微软雅黑" panose="020B0503020204020204" pitchFamily="34" charset="-122"/>
              </a:rPr>
              <a:t>，递归；否则，返回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。如果递归失败，返回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；否则，返回</a:t>
            </a:r>
            <a:r>
              <a:rPr lang="en-US" altLang="zh-CN" sz="1100">
                <a:latin typeface="Consolas" panose="020B0609020204030204" pitchFamily="49" charset="0"/>
                <a:ea typeface="微软雅黑" panose="020B0503020204020204" pitchFamily="34" charset="-122"/>
              </a:rPr>
              <a:t>1</a:t>
            </a:r>
            <a:r>
              <a:rPr lang="zh-CN" altLang="en-US" sz="1100">
                <a:latin typeface="Consolas" panose="020B0609020204030204" pitchFamily="49" charset="0"/>
                <a:ea typeface="微软雅黑" panose="020B0503020204020204" pitchFamily="34" charset="-122"/>
              </a:rPr>
              <a:t>。</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如果是遇到</a:t>
            </a:r>
            <a:r>
              <a:rPr lang="en-US" altLang="zh-CN" sz="1100">
                <a:latin typeface="Consolas" panose="020B0609020204030204" pitchFamily="49" charset="0"/>
                <a:ea typeface="微软雅黑" panose="020B0503020204020204" pitchFamily="34" charset="-122"/>
              </a:rPr>
              <a:t>mismatch</a:t>
            </a:r>
            <a:r>
              <a:rPr lang="zh-CN" altLang="en-US" sz="1100">
                <a:latin typeface="Consolas" panose="020B0609020204030204" pitchFamily="49" charset="0"/>
                <a:ea typeface="微软雅黑" panose="020B0503020204020204" pitchFamily="34" charset="-122"/>
              </a:rPr>
              <a:t>且</a:t>
            </a:r>
            <a:r>
              <a:rPr lang="en-US" altLang="zh-CN" sz="1100">
                <a:latin typeface="Consolas" panose="020B0609020204030204" pitchFamily="49" charset="0"/>
                <a:ea typeface="微软雅黑" panose="020B0503020204020204" pitchFamily="34" charset="-122"/>
              </a:rPr>
              <a:t>EDMatrix[startPoint_next]&gt;EDmax</a:t>
            </a:r>
            <a:r>
              <a:rPr lang="zh-CN" altLang="en-US" sz="1100">
                <a:latin typeface="Consolas" panose="020B0609020204030204" pitchFamily="49" charset="0"/>
                <a:ea typeface="微软雅黑" panose="020B0503020204020204" pitchFamily="34" charset="-122"/>
              </a:rPr>
              <a:t>而停止延伸，将</a:t>
            </a:r>
            <a:r>
              <a:rPr lang="en-US" altLang="zh-CN" sz="1100">
                <a:latin typeface="Consolas" panose="020B0609020204030204" pitchFamily="49" charset="0"/>
                <a:ea typeface="微软雅黑" panose="020B0503020204020204" pitchFamily="34" charset="-122"/>
              </a:rPr>
              <a:t>startPoint</a:t>
            </a:r>
            <a:r>
              <a:rPr lang="zh-CN" altLang="en-US" sz="1100">
                <a:latin typeface="Consolas" panose="020B0609020204030204" pitchFamily="49" charset="0"/>
                <a:ea typeface="微软雅黑" panose="020B0503020204020204" pitchFamily="34" charset="-122"/>
              </a:rPr>
              <a:t>替换为</a:t>
            </a:r>
            <a:r>
              <a:rPr lang="en-US" altLang="zh-CN" sz="1100">
                <a:latin typeface="Consolas" panose="020B0609020204030204" pitchFamily="49" charset="0"/>
                <a:ea typeface="微软雅黑" panose="020B0503020204020204" pitchFamily="34" charset="-122"/>
              </a:rPr>
              <a:t>endPoint</a:t>
            </a:r>
            <a:r>
              <a:rPr lang="zh-CN" altLang="en-US" sz="1100">
                <a:latin typeface="Consolas" panose="020B0609020204030204" pitchFamily="49" charset="0"/>
                <a:ea typeface="微软雅黑" panose="020B0503020204020204" pitchFamily="34" charset="-122"/>
              </a:rPr>
              <a:t>的下侧矩阵点，如果该点没有被标记为</a:t>
            </a:r>
            <a:r>
              <a:rPr lang="en-US" altLang="zh-CN" sz="1100">
                <a:latin typeface="Consolas" panose="020B0609020204030204" pitchFamily="49" charset="0"/>
                <a:ea typeface="微软雅黑" panose="020B0503020204020204" pitchFamily="34" charset="-122"/>
              </a:rPr>
              <a:t>diagonallyExtended</a:t>
            </a:r>
            <a:r>
              <a:rPr lang="zh-CN" altLang="en-US" sz="1100">
                <a:latin typeface="Consolas" panose="020B0609020204030204" pitchFamily="49" charset="0"/>
                <a:ea typeface="微软雅黑" panose="020B0503020204020204" pitchFamily="34" charset="-122"/>
              </a:rPr>
              <a:t>，递归；否则，返回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。将</a:t>
            </a:r>
            <a:r>
              <a:rPr lang="en-US" altLang="zh-CN" sz="1100">
                <a:latin typeface="Consolas" panose="020B0609020204030204" pitchFamily="49" charset="0"/>
                <a:ea typeface="微软雅黑" panose="020B0503020204020204" pitchFamily="34" charset="-122"/>
              </a:rPr>
              <a:t>startPoint</a:t>
            </a:r>
            <a:r>
              <a:rPr lang="zh-CN" altLang="en-US" sz="1100">
                <a:latin typeface="Consolas" panose="020B0609020204030204" pitchFamily="49" charset="0"/>
                <a:ea typeface="微软雅黑" panose="020B0503020204020204" pitchFamily="34" charset="-122"/>
              </a:rPr>
              <a:t>替换为</a:t>
            </a:r>
            <a:r>
              <a:rPr lang="en-US" altLang="zh-CN" sz="1100">
                <a:latin typeface="Consolas" panose="020B0609020204030204" pitchFamily="49" charset="0"/>
                <a:ea typeface="微软雅黑" panose="020B0503020204020204" pitchFamily="34" charset="-122"/>
              </a:rPr>
              <a:t>endPoint</a:t>
            </a:r>
            <a:r>
              <a:rPr lang="zh-CN" altLang="en-US" sz="1100">
                <a:latin typeface="Consolas" panose="020B0609020204030204" pitchFamily="49" charset="0"/>
                <a:ea typeface="微软雅黑" panose="020B0503020204020204" pitchFamily="34" charset="-122"/>
              </a:rPr>
              <a:t>的右侧矩阵点，如果该点没有被标记为</a:t>
            </a:r>
            <a:r>
              <a:rPr lang="en-US" altLang="zh-CN" sz="1100">
                <a:latin typeface="Consolas" panose="020B0609020204030204" pitchFamily="49" charset="0"/>
                <a:ea typeface="微软雅黑" panose="020B0503020204020204" pitchFamily="34" charset="-122"/>
              </a:rPr>
              <a:t>diagonallyExtended</a:t>
            </a:r>
            <a:r>
              <a:rPr lang="zh-CN" altLang="en-US" sz="1100">
                <a:latin typeface="Consolas" panose="020B0609020204030204" pitchFamily="49" charset="0"/>
                <a:ea typeface="微软雅黑" panose="020B0503020204020204" pitchFamily="34" charset="-122"/>
              </a:rPr>
              <a:t>，递归；否则，返回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。如果两次递归都失败，返回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 ；否则，返回</a:t>
            </a:r>
            <a:r>
              <a:rPr lang="en-US" altLang="zh-CN" sz="1100">
                <a:latin typeface="Consolas" panose="020B0609020204030204" pitchFamily="49" charset="0"/>
                <a:ea typeface="微软雅黑" panose="020B0503020204020204" pitchFamily="34" charset="-122"/>
              </a:rPr>
              <a:t>1</a:t>
            </a:r>
            <a:r>
              <a:rPr lang="zh-CN" altLang="en-US" sz="1100">
                <a:latin typeface="Consolas" panose="020B0609020204030204" pitchFamily="49" charset="0"/>
                <a:ea typeface="微软雅黑" panose="020B0503020204020204" pitchFamily="34" charset="-122"/>
              </a:rPr>
              <a:t>。</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如果是因为延伸的下一个矩阵点超过矩阵列数（行数）而停止延伸，尝试替换</a:t>
            </a:r>
            <a:r>
              <a:rPr lang="en-US" altLang="zh-CN" sz="1100">
                <a:latin typeface="Consolas" panose="020B0609020204030204" pitchFamily="49" charset="0"/>
                <a:ea typeface="微软雅黑" panose="020B0503020204020204" pitchFamily="34" charset="-122"/>
              </a:rPr>
              <a:t>startPoint</a:t>
            </a:r>
            <a:r>
              <a:rPr lang="zh-CN" altLang="en-US" sz="1100">
                <a:latin typeface="Consolas" panose="020B0609020204030204" pitchFamily="49" charset="0"/>
                <a:ea typeface="微软雅黑" panose="020B0503020204020204" pitchFamily="34" charset="-122"/>
              </a:rPr>
              <a:t>为</a:t>
            </a:r>
            <a:r>
              <a:rPr lang="en-US" altLang="zh-CN" sz="1100">
                <a:latin typeface="Consolas" panose="020B0609020204030204" pitchFamily="49" charset="0"/>
                <a:ea typeface="微软雅黑" panose="020B0503020204020204" pitchFamily="34" charset="-122"/>
              </a:rPr>
              <a:t>endPoint</a:t>
            </a:r>
            <a:r>
              <a:rPr lang="zh-CN" altLang="en-US" sz="1100">
                <a:latin typeface="Consolas" panose="020B0609020204030204" pitchFamily="49" charset="0"/>
                <a:ea typeface="微软雅黑" panose="020B0503020204020204" pitchFamily="34" charset="-122"/>
              </a:rPr>
              <a:t>的右侧（下侧）矩阵点，如果该点的</a:t>
            </a:r>
            <a:r>
              <a:rPr lang="en-US" altLang="zh-CN" sz="1100">
                <a:latin typeface="Consolas" panose="020B0609020204030204" pitchFamily="49" charset="0"/>
                <a:ea typeface="微软雅黑" panose="020B0503020204020204" pitchFamily="34" charset="-122"/>
              </a:rPr>
              <a:t>ED</a:t>
            </a:r>
            <a:r>
              <a:rPr lang="zh-CN" altLang="en-US" sz="1100">
                <a:latin typeface="Consolas" panose="020B0609020204030204" pitchFamily="49" charset="0"/>
                <a:ea typeface="微软雅黑" panose="020B0503020204020204" pitchFamily="34" charset="-122"/>
              </a:rPr>
              <a:t>值超过</a:t>
            </a:r>
            <a:r>
              <a:rPr lang="en-US" altLang="zh-CN" sz="1100">
                <a:latin typeface="Consolas" panose="020B0609020204030204" pitchFamily="49" charset="0"/>
                <a:ea typeface="微软雅黑" panose="020B0503020204020204" pitchFamily="34" charset="-122"/>
              </a:rPr>
              <a:t>EDmax</a:t>
            </a:r>
            <a:r>
              <a:rPr lang="zh-CN" altLang="en-US" sz="1100">
                <a:latin typeface="Consolas" panose="020B0609020204030204" pitchFamily="49" charset="0"/>
                <a:ea typeface="微软雅黑" panose="020B0503020204020204" pitchFamily="34" charset="-122"/>
              </a:rPr>
              <a:t>，或者该点被标记为</a:t>
            </a:r>
            <a:r>
              <a:rPr lang="en-US" altLang="zh-CN" sz="1100">
                <a:latin typeface="Consolas" panose="020B0609020204030204" pitchFamily="49" charset="0"/>
                <a:ea typeface="微软雅黑" panose="020B0503020204020204" pitchFamily="34" charset="-122"/>
              </a:rPr>
              <a:t>diagonallyExtended</a:t>
            </a:r>
            <a:r>
              <a:rPr lang="zh-CN" altLang="en-US" sz="1100">
                <a:latin typeface="Consolas" panose="020B0609020204030204" pitchFamily="49" charset="0"/>
                <a:ea typeface="微软雅黑" panose="020B0503020204020204" pitchFamily="34" charset="-122"/>
              </a:rPr>
              <a:t>，本次延伸失败，返回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；否则，递归。如果递归失败，返回</a:t>
            </a:r>
            <a:r>
              <a:rPr lang="en-US" altLang="zh-CN" sz="1100">
                <a:latin typeface="Consolas" panose="020B0609020204030204" pitchFamily="49" charset="0"/>
                <a:ea typeface="微软雅黑" panose="020B0503020204020204" pitchFamily="34" charset="-122"/>
              </a:rPr>
              <a:t>0</a:t>
            </a:r>
            <a:r>
              <a:rPr lang="zh-CN" altLang="en-US" sz="1100">
                <a:latin typeface="Consolas" panose="020B0609020204030204" pitchFamily="49" charset="0"/>
                <a:ea typeface="微软雅黑" panose="020B0503020204020204" pitchFamily="34" charset="-122"/>
              </a:rPr>
              <a:t> ；否则，返回</a:t>
            </a:r>
            <a:r>
              <a:rPr lang="en-US" altLang="zh-CN" sz="1100">
                <a:latin typeface="Consolas" panose="020B0609020204030204" pitchFamily="49" charset="0"/>
                <a:ea typeface="微软雅黑" panose="020B0503020204020204" pitchFamily="34" charset="-122"/>
              </a:rPr>
              <a:t>1</a:t>
            </a:r>
            <a:r>
              <a:rPr lang="zh-CN" altLang="en-US" sz="1100">
                <a:latin typeface="Consolas" panose="020B0609020204030204" pitchFamily="49" charset="0"/>
                <a:ea typeface="微软雅黑" panose="020B0503020204020204" pitchFamily="34" charset="-122"/>
              </a:rPr>
              <a:t>。</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如果（万幸地）延伸的下一个矩阵点既超了矩阵列数，又超了矩阵行数，那么延伸成功，返回</a:t>
            </a:r>
            <a:r>
              <a:rPr lang="en-US" altLang="zh-CN" sz="1100">
                <a:latin typeface="Consolas" panose="020B0609020204030204" pitchFamily="49" charset="0"/>
                <a:ea typeface="微软雅黑" panose="020B0503020204020204" pitchFamily="34" charset="-122"/>
              </a:rPr>
              <a:t>1</a:t>
            </a:r>
            <a:r>
              <a:rPr lang="zh-CN" altLang="en-US" sz="1100">
                <a:latin typeface="Consolas" panose="020B0609020204030204" pitchFamily="49" charset="0"/>
                <a:ea typeface="微软雅黑" panose="020B0503020204020204" pitchFamily="34" charset="-122"/>
              </a:rPr>
              <a:t>。</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a:t>
            </a:r>
            <a:r>
              <a:rPr lang="zh-CN" altLang="en-US" sz="1100">
                <a:latin typeface="Consolas" panose="020B0609020204030204" pitchFamily="49" charset="0"/>
                <a:ea typeface="微软雅黑" panose="020B0503020204020204" pitchFamily="34" charset="-122"/>
              </a:rPr>
              <a:t>其他情况直接使用</a:t>
            </a:r>
            <a:r>
              <a:rPr lang="en-US" altLang="zh-CN" sz="1100">
                <a:latin typeface="Consolas" panose="020B0609020204030204" pitchFamily="49" charset="0"/>
                <a:ea typeface="微软雅黑" panose="020B0503020204020204" pitchFamily="34" charset="-122"/>
              </a:rPr>
              <a:t>startPoint_next</a:t>
            </a:r>
            <a:r>
              <a:rPr lang="zh-CN" altLang="en-US" sz="1100">
                <a:latin typeface="Consolas" panose="020B0609020204030204" pitchFamily="49" charset="0"/>
                <a:ea typeface="微软雅黑" panose="020B0503020204020204" pitchFamily="34" charset="-122"/>
              </a:rPr>
              <a:t>进行递归，然后返回其返回值。</a:t>
            </a:r>
            <a:endParaRPr lang="en-US" altLang="zh-CN" sz="1100">
              <a:latin typeface="Consolas" panose="020B0609020204030204" pitchFamily="49" charset="0"/>
              <a:ea typeface="微软雅黑" panose="020B0503020204020204" pitchFamily="34" charset="-122"/>
            </a:endParaRPr>
          </a:p>
        </p:txBody>
      </p:sp>
      <p:sp>
        <p:nvSpPr>
          <p:cNvPr id="65" name="矩形 64">
            <a:extLst>
              <a:ext uri="{FF2B5EF4-FFF2-40B4-BE49-F238E27FC236}">
                <a16:creationId xmlns:a16="http://schemas.microsoft.com/office/drawing/2014/main" id="{1628005B-A083-4557-9BA8-861E89A59B83}"/>
              </a:ext>
            </a:extLst>
          </p:cNvPr>
          <p:cNvSpPr/>
          <p:nvPr/>
        </p:nvSpPr>
        <p:spPr>
          <a:xfrm>
            <a:off x="6935949" y="2463567"/>
            <a:ext cx="5122583" cy="615553"/>
          </a:xfrm>
          <a:prstGeom prst="rect">
            <a:avLst/>
          </a:prstGeom>
        </p:spPr>
        <p:txBody>
          <a:bodyPr wrap="square">
            <a:spAutoFit/>
          </a:bodyPr>
          <a:lstStyle/>
          <a:p>
            <a:pPr defTabSz="360000"/>
            <a:r>
              <a:rPr lang="zh-CN" altLang="en-US" sz="1100">
                <a:latin typeface="Consolas" panose="020B0609020204030204" pitchFamily="49" charset="0"/>
                <a:ea typeface="微软雅黑" panose="020B0503020204020204" pitchFamily="34" charset="-122"/>
              </a:rPr>
              <a:t>递归参数</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strRow</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strColumn</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EDMatrix</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diagonallyExtendedMatrix</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startPoint</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EDmax</a:t>
            </a:r>
          </a:p>
        </p:txBody>
      </p:sp>
      <p:sp>
        <p:nvSpPr>
          <p:cNvPr id="3" name="矩形 2">
            <a:extLst>
              <a:ext uri="{FF2B5EF4-FFF2-40B4-BE49-F238E27FC236}">
                <a16:creationId xmlns:a16="http://schemas.microsoft.com/office/drawing/2014/main" id="{D3A4D409-69F0-4F11-A1BC-F63AEC58652F}"/>
              </a:ext>
            </a:extLst>
          </p:cNvPr>
          <p:cNvSpPr/>
          <p:nvPr/>
        </p:nvSpPr>
        <p:spPr>
          <a:xfrm>
            <a:off x="6907854" y="400959"/>
            <a:ext cx="2834600" cy="2031325"/>
          </a:xfrm>
          <a:prstGeom prst="rect">
            <a:avLst/>
          </a:prstGeom>
        </p:spPr>
        <p:txBody>
          <a:bodyPr wrap="square">
            <a:spAutoFit/>
          </a:bodyPr>
          <a:lstStyle/>
          <a:p>
            <a:pPr defTabSz="360000"/>
            <a:r>
              <a:rPr lang="zh-CN" altLang="en-US" sz="1100">
                <a:latin typeface="Consolas" panose="020B0609020204030204" pitchFamily="49" charset="0"/>
                <a:ea typeface="微软雅黑" panose="020B0503020204020204" pitchFamily="34" charset="-122"/>
              </a:rPr>
              <a:t>变量声明</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startPoint</a:t>
            </a:r>
            <a:r>
              <a:rPr lang="zh-CN" altLang="en-US" sz="1100">
                <a:latin typeface="Consolas" panose="020B0609020204030204" pitchFamily="49" charset="0"/>
                <a:ea typeface="微软雅黑" panose="020B0503020204020204" pitchFamily="34" charset="-122"/>
              </a:rPr>
              <a:t>：本次延伸的起始点</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endPoint</a:t>
            </a:r>
            <a:r>
              <a:rPr lang="zh-CN" altLang="en-US" sz="1100">
                <a:latin typeface="Consolas" panose="020B0609020204030204" pitchFamily="49" charset="0"/>
                <a:ea typeface="微软雅黑" panose="020B0503020204020204" pitchFamily="34" charset="-122"/>
              </a:rPr>
              <a:t>：本次延伸的结束点（该点延伸成功）</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startPoint_next</a:t>
            </a:r>
            <a:r>
              <a:rPr lang="zh-CN" altLang="en-US" sz="1100">
                <a:latin typeface="Consolas" panose="020B0609020204030204" pitchFamily="49" charset="0"/>
                <a:ea typeface="微软雅黑" panose="020B0503020204020204" pitchFamily="34" charset="-122"/>
              </a:rPr>
              <a:t>：下一次延伸的起始点</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endPoint_next</a:t>
            </a:r>
            <a:r>
              <a:rPr lang="zh-CN" altLang="en-US" sz="1100">
                <a:latin typeface="Consolas" panose="020B0609020204030204" pitchFamily="49" charset="0"/>
                <a:ea typeface="微软雅黑" panose="020B0503020204020204" pitchFamily="34" charset="-122"/>
              </a:rPr>
              <a:t>：</a:t>
            </a:r>
            <a:r>
              <a:rPr lang="en-US" altLang="zh-CN" sz="1100">
                <a:latin typeface="Consolas" panose="020B0609020204030204" pitchFamily="49" charset="0"/>
                <a:ea typeface="微软雅黑" panose="020B0503020204020204" pitchFamily="34" charset="-122"/>
              </a:rPr>
              <a:t>endPoint</a:t>
            </a:r>
            <a:r>
              <a:rPr lang="zh-CN" altLang="en-US" sz="1100">
                <a:latin typeface="Consolas" panose="020B0609020204030204" pitchFamily="49" charset="0"/>
                <a:ea typeface="微软雅黑" panose="020B0503020204020204" pitchFamily="34" charset="-122"/>
              </a:rPr>
              <a:t>的沿对角线的下一个矩阵点</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EDmax</a:t>
            </a:r>
            <a:r>
              <a:rPr lang="zh-CN" altLang="en-US" sz="1100">
                <a:latin typeface="Consolas" panose="020B0609020204030204" pitchFamily="49" charset="0"/>
                <a:ea typeface="微软雅黑" panose="020B0503020204020204" pitchFamily="34" charset="-122"/>
              </a:rPr>
              <a:t>：最大可允许编辑距离</a:t>
            </a:r>
            <a:endParaRPr lang="en-US" altLang="zh-CN" sz="1100">
              <a:latin typeface="Consolas" panose="020B0609020204030204" pitchFamily="49" charset="0"/>
              <a:ea typeface="微软雅黑" panose="020B0503020204020204" pitchFamily="34" charset="-122"/>
            </a:endParaRPr>
          </a:p>
          <a:p>
            <a:pPr defTabSz="360000"/>
            <a:r>
              <a:rPr lang="en-US" altLang="zh-CN" sz="1100">
                <a:latin typeface="Consolas" panose="020B0609020204030204" pitchFamily="49" charset="0"/>
                <a:ea typeface="微软雅黑" panose="020B0503020204020204" pitchFamily="34" charset="-122"/>
              </a:rPr>
              <a:t>	diagonallyExtendedMatrix</a:t>
            </a:r>
            <a:r>
              <a:rPr lang="zh-CN" altLang="en-US" sz="1100">
                <a:latin typeface="Consolas" panose="020B0609020204030204" pitchFamily="49" charset="0"/>
                <a:ea typeface="微软雅黑" panose="020B0503020204020204" pitchFamily="34" charset="-122"/>
              </a:rPr>
              <a:t>：是否已经被尝试过对角延伸</a:t>
            </a:r>
            <a:r>
              <a:rPr lang="en-US" altLang="zh-CN" sz="1100">
                <a:latin typeface="Consolas" panose="020B0609020204030204" pitchFamily="49" charset="0"/>
                <a:ea typeface="微软雅黑" panose="020B0503020204020204" pitchFamily="34" charset="-122"/>
              </a:rPr>
              <a:t>——</a:t>
            </a:r>
            <a:r>
              <a:rPr lang="zh-CN" altLang="en-US" sz="1100">
                <a:latin typeface="Consolas" panose="020B0609020204030204" pitchFamily="49" charset="0"/>
                <a:ea typeface="微软雅黑" panose="020B0503020204020204" pitchFamily="34" charset="-122"/>
              </a:rPr>
              <a:t>矩阵</a:t>
            </a:r>
            <a:endParaRPr lang="en-US" altLang="zh-CN" sz="1100">
              <a:latin typeface="Consolas" panose="020B0609020204030204" pitchFamily="49" charset="0"/>
              <a:ea typeface="微软雅黑" panose="020B0503020204020204" pitchFamily="34" charset="-122"/>
            </a:endParaRPr>
          </a:p>
        </p:txBody>
      </p:sp>
      <p:graphicFrame>
        <p:nvGraphicFramePr>
          <p:cNvPr id="78" name="表格 4">
            <a:extLst>
              <a:ext uri="{FF2B5EF4-FFF2-40B4-BE49-F238E27FC236}">
                <a16:creationId xmlns:a16="http://schemas.microsoft.com/office/drawing/2014/main" id="{DC1B80D6-A823-484E-8D6D-F535B6167872}"/>
              </a:ext>
            </a:extLst>
          </p:cNvPr>
          <p:cNvGraphicFramePr>
            <a:graphicFrameLocks noGrp="1"/>
          </p:cNvGraphicFramePr>
          <p:nvPr>
            <p:extLst>
              <p:ext uri="{D42A27DB-BD31-4B8C-83A1-F6EECF244321}">
                <p14:modId xmlns:p14="http://schemas.microsoft.com/office/powerpoint/2010/main" val="2003433409"/>
              </p:ext>
            </p:extLst>
          </p:nvPr>
        </p:nvGraphicFramePr>
        <p:xfrm>
          <a:off x="133468" y="110754"/>
          <a:ext cx="6732000" cy="5544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3067951797"/>
                    </a:ext>
                  </a:extLst>
                </a:gridCol>
                <a:gridCol w="396000">
                  <a:extLst>
                    <a:ext uri="{9D8B030D-6E8A-4147-A177-3AD203B41FA5}">
                      <a16:colId xmlns:a16="http://schemas.microsoft.com/office/drawing/2014/main" val="2407957503"/>
                    </a:ext>
                  </a:extLst>
                </a:gridCol>
                <a:gridCol w="396000">
                  <a:extLst>
                    <a:ext uri="{9D8B030D-6E8A-4147-A177-3AD203B41FA5}">
                      <a16:colId xmlns:a16="http://schemas.microsoft.com/office/drawing/2014/main" val="1352969326"/>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490869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91823700"/>
                  </a:ext>
                </a:extLst>
              </a:tr>
            </a:tbl>
          </a:graphicData>
        </a:graphic>
      </p:graphicFrame>
    </p:spTree>
    <p:extLst>
      <p:ext uri="{BB962C8B-B14F-4D97-AF65-F5344CB8AC3E}">
        <p14:creationId xmlns:p14="http://schemas.microsoft.com/office/powerpoint/2010/main" val="192435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a:extLst>
              <a:ext uri="{FF2B5EF4-FFF2-40B4-BE49-F238E27FC236}">
                <a16:creationId xmlns:a16="http://schemas.microsoft.com/office/drawing/2014/main" id="{AAC33E37-CFBE-4137-957D-6ED4307AC409}"/>
              </a:ext>
            </a:extLst>
          </p:cNvPr>
          <p:cNvSpPr txBox="1"/>
          <p:nvPr/>
        </p:nvSpPr>
        <p:spPr>
          <a:xfrm>
            <a:off x="9660629" y="760381"/>
            <a:ext cx="2471963" cy="369332"/>
          </a:xfrm>
          <a:prstGeom prst="rect">
            <a:avLst/>
          </a:prstGeom>
          <a:noFill/>
        </p:spPr>
        <p:txBody>
          <a:bodyPr wrap="square" rtlCol="0">
            <a:spAutoFit/>
          </a:bodyPr>
          <a:lstStyle/>
          <a:p>
            <a:r>
              <a:rPr lang="en-US" altLang="zh-CN">
                <a:latin typeface="Consolas" panose="020B0609020204030204" pitchFamily="49" charset="0"/>
              </a:rPr>
              <a:t>ED=4, EDmax=4</a:t>
            </a:r>
            <a:endParaRPr lang="zh-CN" altLang="en-US">
              <a:latin typeface="Consolas" panose="020B0609020204030204" pitchFamily="49" charset="0"/>
            </a:endParaRPr>
          </a:p>
        </p:txBody>
      </p:sp>
      <p:graphicFrame>
        <p:nvGraphicFramePr>
          <p:cNvPr id="41" name="表格 5">
            <a:extLst>
              <a:ext uri="{FF2B5EF4-FFF2-40B4-BE49-F238E27FC236}">
                <a16:creationId xmlns:a16="http://schemas.microsoft.com/office/drawing/2014/main" id="{053B5496-5879-4411-BB1F-C3BD7B15AF7F}"/>
              </a:ext>
            </a:extLst>
          </p:cNvPr>
          <p:cNvGraphicFramePr>
            <a:graphicFrameLocks noGrp="1"/>
          </p:cNvGraphicFramePr>
          <p:nvPr>
            <p:extLst>
              <p:ext uri="{D42A27DB-BD31-4B8C-83A1-F6EECF244321}">
                <p14:modId xmlns:p14="http://schemas.microsoft.com/office/powerpoint/2010/main" val="1770529295"/>
              </p:ext>
            </p:extLst>
          </p:nvPr>
        </p:nvGraphicFramePr>
        <p:xfrm>
          <a:off x="645679" y="1129713"/>
          <a:ext cx="5544000" cy="4356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65213948"/>
                    </a:ext>
                  </a:extLst>
                </a:gridCol>
                <a:gridCol w="396000">
                  <a:extLst>
                    <a:ext uri="{9D8B030D-6E8A-4147-A177-3AD203B41FA5}">
                      <a16:colId xmlns:a16="http://schemas.microsoft.com/office/drawing/2014/main" val="1298220850"/>
                    </a:ext>
                  </a:extLst>
                </a:gridCol>
                <a:gridCol w="396000">
                  <a:extLst>
                    <a:ext uri="{9D8B030D-6E8A-4147-A177-3AD203B41FA5}">
                      <a16:colId xmlns:a16="http://schemas.microsoft.com/office/drawing/2014/main" val="1273990613"/>
                    </a:ext>
                  </a:extLst>
                </a:gridCol>
                <a:gridCol w="396000">
                  <a:extLst>
                    <a:ext uri="{9D8B030D-6E8A-4147-A177-3AD203B41FA5}">
                      <a16:colId xmlns:a16="http://schemas.microsoft.com/office/drawing/2014/main" val="3175759553"/>
                    </a:ext>
                  </a:extLst>
                </a:gridCol>
                <a:gridCol w="396000">
                  <a:extLst>
                    <a:ext uri="{9D8B030D-6E8A-4147-A177-3AD203B41FA5}">
                      <a16:colId xmlns:a16="http://schemas.microsoft.com/office/drawing/2014/main" val="901193488"/>
                    </a:ext>
                  </a:extLst>
                </a:gridCol>
                <a:gridCol w="396000">
                  <a:extLst>
                    <a:ext uri="{9D8B030D-6E8A-4147-A177-3AD203B41FA5}">
                      <a16:colId xmlns:a16="http://schemas.microsoft.com/office/drawing/2014/main" val="3098267216"/>
                    </a:ext>
                  </a:extLst>
                </a:gridCol>
                <a:gridCol w="396000">
                  <a:extLst>
                    <a:ext uri="{9D8B030D-6E8A-4147-A177-3AD203B41FA5}">
                      <a16:colId xmlns:a16="http://schemas.microsoft.com/office/drawing/2014/main" val="3343569380"/>
                    </a:ext>
                  </a:extLst>
                </a:gridCol>
                <a:gridCol w="396000">
                  <a:extLst>
                    <a:ext uri="{9D8B030D-6E8A-4147-A177-3AD203B41FA5}">
                      <a16:colId xmlns:a16="http://schemas.microsoft.com/office/drawing/2014/main" val="1115344333"/>
                    </a:ext>
                  </a:extLst>
                </a:gridCol>
                <a:gridCol w="396000">
                  <a:extLst>
                    <a:ext uri="{9D8B030D-6E8A-4147-A177-3AD203B41FA5}">
                      <a16:colId xmlns:a16="http://schemas.microsoft.com/office/drawing/2014/main" val="1426412167"/>
                    </a:ext>
                  </a:extLst>
                </a:gridCol>
                <a:gridCol w="396000">
                  <a:extLst>
                    <a:ext uri="{9D8B030D-6E8A-4147-A177-3AD203B41FA5}">
                      <a16:colId xmlns:a16="http://schemas.microsoft.com/office/drawing/2014/main" val="490760593"/>
                    </a:ext>
                  </a:extLst>
                </a:gridCol>
                <a:gridCol w="396000">
                  <a:extLst>
                    <a:ext uri="{9D8B030D-6E8A-4147-A177-3AD203B41FA5}">
                      <a16:colId xmlns:a16="http://schemas.microsoft.com/office/drawing/2014/main" val="3916124539"/>
                    </a:ext>
                  </a:extLst>
                </a:gridCol>
                <a:gridCol w="396000">
                  <a:extLst>
                    <a:ext uri="{9D8B030D-6E8A-4147-A177-3AD203B41FA5}">
                      <a16:colId xmlns:a16="http://schemas.microsoft.com/office/drawing/2014/main" val="2765332425"/>
                    </a:ext>
                  </a:extLst>
                </a:gridCol>
                <a:gridCol w="396000">
                  <a:extLst>
                    <a:ext uri="{9D8B030D-6E8A-4147-A177-3AD203B41FA5}">
                      <a16:colId xmlns:a16="http://schemas.microsoft.com/office/drawing/2014/main" val="4014707309"/>
                    </a:ext>
                  </a:extLst>
                </a:gridCol>
                <a:gridCol w="396000">
                  <a:extLst>
                    <a:ext uri="{9D8B030D-6E8A-4147-A177-3AD203B41FA5}">
                      <a16:colId xmlns:a16="http://schemas.microsoft.com/office/drawing/2014/main" val="102336755"/>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49180086"/>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854770241"/>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781593701"/>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2691190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770489284"/>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800548356"/>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942749634"/>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657987086"/>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24427756"/>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510472533"/>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76035579"/>
                  </a:ext>
                </a:extLst>
              </a:tr>
            </a:tbl>
          </a:graphicData>
        </a:graphic>
      </p:graphicFrame>
      <p:cxnSp>
        <p:nvCxnSpPr>
          <p:cNvPr id="46" name="直接箭头连接符 45">
            <a:extLst>
              <a:ext uri="{FF2B5EF4-FFF2-40B4-BE49-F238E27FC236}">
                <a16:creationId xmlns:a16="http://schemas.microsoft.com/office/drawing/2014/main" id="{6CBA2C76-6622-4C39-B795-1A37077FF161}"/>
              </a:ext>
            </a:extLst>
          </p:cNvPr>
          <p:cNvCxnSpPr>
            <a:cxnSpLocks/>
          </p:cNvCxnSpPr>
          <p:nvPr/>
        </p:nvCxnSpPr>
        <p:spPr>
          <a:xfrm>
            <a:off x="872257" y="1362137"/>
            <a:ext cx="1080000" cy="1080000"/>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A78412D-73C7-4F03-BDA7-9057673FECBC}"/>
              </a:ext>
            </a:extLst>
          </p:cNvPr>
          <p:cNvCxnSpPr>
            <a:cxnSpLocks/>
          </p:cNvCxnSpPr>
          <p:nvPr/>
        </p:nvCxnSpPr>
        <p:spPr>
          <a:xfrm>
            <a:off x="3751540" y="3052813"/>
            <a:ext cx="1901403" cy="1895545"/>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012B2C02-8ADF-47CD-A626-509CB6D824D4}"/>
              </a:ext>
            </a:extLst>
          </p:cNvPr>
          <p:cNvSpPr txBox="1"/>
          <p:nvPr/>
        </p:nvSpPr>
        <p:spPr>
          <a:xfrm>
            <a:off x="893853" y="5613001"/>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handle splitting example (simple)</a:t>
            </a:r>
            <a:endParaRPr lang="zh-CN" altLang="en-US" sz="1800"/>
          </a:p>
        </p:txBody>
      </p:sp>
      <p:cxnSp>
        <p:nvCxnSpPr>
          <p:cNvPr id="140" name="直接箭头连接符 139">
            <a:extLst>
              <a:ext uri="{FF2B5EF4-FFF2-40B4-BE49-F238E27FC236}">
                <a16:creationId xmlns:a16="http://schemas.microsoft.com/office/drawing/2014/main" id="{944E86A4-6766-4878-AB96-AC9D5D73D676}"/>
              </a:ext>
            </a:extLst>
          </p:cNvPr>
          <p:cNvCxnSpPr>
            <a:cxnSpLocks/>
          </p:cNvCxnSpPr>
          <p:nvPr/>
        </p:nvCxnSpPr>
        <p:spPr>
          <a:xfrm>
            <a:off x="2120240" y="2613578"/>
            <a:ext cx="288000" cy="288000"/>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55E6BD2E-5897-4A17-851A-2324F6877829}"/>
              </a:ext>
            </a:extLst>
          </p:cNvPr>
          <p:cNvCxnSpPr>
            <a:cxnSpLocks/>
          </p:cNvCxnSpPr>
          <p:nvPr/>
        </p:nvCxnSpPr>
        <p:spPr>
          <a:xfrm>
            <a:off x="2523523" y="3018063"/>
            <a:ext cx="252000" cy="252000"/>
          </a:xfrm>
          <a:prstGeom prst="straightConnector1">
            <a:avLst/>
          </a:prstGeom>
          <a:ln w="19050">
            <a:solidFill>
              <a:srgbClr val="FF000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32B67FC-CEDE-4A67-A504-C71E0E10603C}"/>
              </a:ext>
            </a:extLst>
          </p:cNvPr>
          <p:cNvCxnSpPr>
            <a:cxnSpLocks/>
          </p:cNvCxnSpPr>
          <p:nvPr/>
        </p:nvCxnSpPr>
        <p:spPr>
          <a:xfrm flipH="1" flipV="1">
            <a:off x="2820223" y="2923341"/>
            <a:ext cx="1" cy="288000"/>
          </a:xfrm>
          <a:prstGeom prst="straightConnector1">
            <a:avLst/>
          </a:prstGeom>
          <a:ln w="19050" cmpd="sng">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38B964EE-4F36-4951-A52D-A6FFA0542C17}"/>
              </a:ext>
            </a:extLst>
          </p:cNvPr>
          <p:cNvCxnSpPr>
            <a:cxnSpLocks/>
          </p:cNvCxnSpPr>
          <p:nvPr/>
        </p:nvCxnSpPr>
        <p:spPr>
          <a:xfrm>
            <a:off x="2524405" y="2933535"/>
            <a:ext cx="288000" cy="2"/>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3786E194-7ACF-4220-B61D-4CBE420D8320}"/>
              </a:ext>
            </a:extLst>
          </p:cNvPr>
          <p:cNvCxnSpPr>
            <a:cxnSpLocks/>
          </p:cNvCxnSpPr>
          <p:nvPr/>
        </p:nvCxnSpPr>
        <p:spPr>
          <a:xfrm>
            <a:off x="2934447" y="3028257"/>
            <a:ext cx="252000" cy="252000"/>
          </a:xfrm>
          <a:prstGeom prst="straightConnector1">
            <a:avLst/>
          </a:prstGeom>
          <a:ln w="19050">
            <a:solidFill>
              <a:srgbClr val="FF000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F6E95037-7F8B-4EA0-93F4-5B508836BDA5}"/>
              </a:ext>
            </a:extLst>
          </p:cNvPr>
          <p:cNvCxnSpPr>
            <a:cxnSpLocks/>
          </p:cNvCxnSpPr>
          <p:nvPr/>
        </p:nvCxnSpPr>
        <p:spPr>
          <a:xfrm flipH="1" flipV="1">
            <a:off x="3231147" y="2933535"/>
            <a:ext cx="1" cy="288000"/>
          </a:xfrm>
          <a:prstGeom prst="straightConnector1">
            <a:avLst/>
          </a:prstGeom>
          <a:ln w="19050" cmpd="sng">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AB814B2D-766E-4726-811A-EDC7634A81C9}"/>
              </a:ext>
            </a:extLst>
          </p:cNvPr>
          <p:cNvCxnSpPr>
            <a:cxnSpLocks/>
          </p:cNvCxnSpPr>
          <p:nvPr/>
        </p:nvCxnSpPr>
        <p:spPr>
          <a:xfrm>
            <a:off x="2935329" y="2943729"/>
            <a:ext cx="288000" cy="2"/>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FED8D4DB-55B0-437D-B65F-742EF2E9D40A}"/>
              </a:ext>
            </a:extLst>
          </p:cNvPr>
          <p:cNvCxnSpPr>
            <a:cxnSpLocks/>
          </p:cNvCxnSpPr>
          <p:nvPr/>
        </p:nvCxnSpPr>
        <p:spPr>
          <a:xfrm>
            <a:off x="3313906" y="3028257"/>
            <a:ext cx="252000" cy="252000"/>
          </a:xfrm>
          <a:prstGeom prst="straightConnector1">
            <a:avLst/>
          </a:prstGeom>
          <a:ln w="19050">
            <a:solidFill>
              <a:srgbClr val="FF000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1E5C7995-5648-4708-AE6D-33625C780979}"/>
              </a:ext>
            </a:extLst>
          </p:cNvPr>
          <p:cNvCxnSpPr>
            <a:cxnSpLocks/>
          </p:cNvCxnSpPr>
          <p:nvPr/>
        </p:nvCxnSpPr>
        <p:spPr>
          <a:xfrm flipH="1" flipV="1">
            <a:off x="3610606" y="2933535"/>
            <a:ext cx="1" cy="288000"/>
          </a:xfrm>
          <a:prstGeom prst="straightConnector1">
            <a:avLst/>
          </a:prstGeom>
          <a:ln w="19050" cmpd="sng">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9C19AEA3-1494-45A8-95D5-E5729D105EF7}"/>
              </a:ext>
            </a:extLst>
          </p:cNvPr>
          <p:cNvCxnSpPr>
            <a:cxnSpLocks/>
          </p:cNvCxnSpPr>
          <p:nvPr/>
        </p:nvCxnSpPr>
        <p:spPr>
          <a:xfrm>
            <a:off x="3314788" y="2943729"/>
            <a:ext cx="288000" cy="2"/>
          </a:xfrm>
          <a:prstGeom prst="straightConnector1">
            <a:avLst/>
          </a:prstGeom>
          <a:ln w="190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EF56ADAD-5B87-4027-AD70-BAE778BCDD61}"/>
              </a:ext>
            </a:extLst>
          </p:cNvPr>
          <p:cNvSpPr/>
          <p:nvPr/>
        </p:nvSpPr>
        <p:spPr>
          <a:xfrm>
            <a:off x="2121718" y="2631578"/>
            <a:ext cx="576000" cy="540000"/>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2" name="椭圆 161">
            <a:extLst>
              <a:ext uri="{FF2B5EF4-FFF2-40B4-BE49-F238E27FC236}">
                <a16:creationId xmlns:a16="http://schemas.microsoft.com/office/drawing/2014/main" id="{CD5DE95D-C605-4A44-98E1-BDC5B5B1BE86}"/>
              </a:ext>
            </a:extLst>
          </p:cNvPr>
          <p:cNvSpPr/>
          <p:nvPr/>
        </p:nvSpPr>
        <p:spPr>
          <a:xfrm>
            <a:off x="2508084" y="2649578"/>
            <a:ext cx="576000" cy="540000"/>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a:extLst>
              <a:ext uri="{FF2B5EF4-FFF2-40B4-BE49-F238E27FC236}">
                <a16:creationId xmlns:a16="http://schemas.microsoft.com/office/drawing/2014/main" id="{7A2C12E1-11A1-456B-A38F-3B68CEE420B4}"/>
              </a:ext>
            </a:extLst>
          </p:cNvPr>
          <p:cNvSpPr/>
          <p:nvPr/>
        </p:nvSpPr>
        <p:spPr>
          <a:xfrm>
            <a:off x="2934447" y="2656366"/>
            <a:ext cx="576000" cy="540000"/>
          </a:xfrm>
          <a:prstGeom prst="ellipse">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68" name="直接箭头连接符 167">
            <a:extLst>
              <a:ext uri="{FF2B5EF4-FFF2-40B4-BE49-F238E27FC236}">
                <a16:creationId xmlns:a16="http://schemas.microsoft.com/office/drawing/2014/main" id="{5CCC6FBC-BC87-4B42-996C-9A0680C2D65C}"/>
              </a:ext>
            </a:extLst>
          </p:cNvPr>
          <p:cNvCxnSpPr>
            <a:cxnSpLocks/>
          </p:cNvCxnSpPr>
          <p:nvPr/>
        </p:nvCxnSpPr>
        <p:spPr>
          <a:xfrm>
            <a:off x="2424424" y="3011265"/>
            <a:ext cx="0" cy="288000"/>
          </a:xfrm>
          <a:prstGeom prst="straightConnector1">
            <a:avLst/>
          </a:prstGeom>
          <a:ln w="19050">
            <a:solidFill>
              <a:srgbClr val="FFC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5B5B45C7-875D-474A-8154-107C6A48A993}"/>
              </a:ext>
            </a:extLst>
          </p:cNvPr>
          <p:cNvCxnSpPr>
            <a:cxnSpLocks/>
          </p:cNvCxnSpPr>
          <p:nvPr/>
        </p:nvCxnSpPr>
        <p:spPr>
          <a:xfrm flipH="1">
            <a:off x="2424424" y="3320750"/>
            <a:ext cx="288000" cy="0"/>
          </a:xfrm>
          <a:prstGeom prst="straightConnector1">
            <a:avLst/>
          </a:prstGeom>
          <a:ln w="19050">
            <a:solidFill>
              <a:srgbClr val="FFC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7B13FE09-A3B9-4758-8383-BA4F11172925}"/>
              </a:ext>
            </a:extLst>
          </p:cNvPr>
          <p:cNvCxnSpPr>
            <a:cxnSpLocks/>
          </p:cNvCxnSpPr>
          <p:nvPr/>
        </p:nvCxnSpPr>
        <p:spPr>
          <a:xfrm>
            <a:off x="2546864" y="3425299"/>
            <a:ext cx="252000" cy="252000"/>
          </a:xfrm>
          <a:prstGeom prst="straightConnector1">
            <a:avLst/>
          </a:prstGeom>
          <a:ln w="19050">
            <a:solidFill>
              <a:srgbClr val="FFC00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AE543662-DD50-455B-9D15-8E36FC44D9A8}"/>
              </a:ext>
            </a:extLst>
          </p:cNvPr>
          <p:cNvCxnSpPr>
            <a:cxnSpLocks/>
          </p:cNvCxnSpPr>
          <p:nvPr/>
        </p:nvCxnSpPr>
        <p:spPr>
          <a:xfrm>
            <a:off x="2447765" y="3418501"/>
            <a:ext cx="0" cy="288000"/>
          </a:xfrm>
          <a:prstGeom prst="straightConnector1">
            <a:avLst/>
          </a:prstGeom>
          <a:ln w="19050">
            <a:solidFill>
              <a:srgbClr val="FFC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78B4BE33-B2E2-4D75-A7D1-D5BC84A9FB8A}"/>
              </a:ext>
            </a:extLst>
          </p:cNvPr>
          <p:cNvCxnSpPr>
            <a:cxnSpLocks/>
          </p:cNvCxnSpPr>
          <p:nvPr/>
        </p:nvCxnSpPr>
        <p:spPr>
          <a:xfrm flipH="1">
            <a:off x="2447765" y="3719894"/>
            <a:ext cx="288000" cy="0"/>
          </a:xfrm>
          <a:prstGeom prst="straightConnector1">
            <a:avLst/>
          </a:prstGeom>
          <a:ln w="19050">
            <a:solidFill>
              <a:srgbClr val="FFC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C92E7B13-875A-424C-BC10-8F4D96F4E002}"/>
              </a:ext>
            </a:extLst>
          </p:cNvPr>
          <p:cNvCxnSpPr>
            <a:cxnSpLocks/>
          </p:cNvCxnSpPr>
          <p:nvPr/>
        </p:nvCxnSpPr>
        <p:spPr>
          <a:xfrm>
            <a:off x="2505907" y="4197129"/>
            <a:ext cx="756000" cy="756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3CC530BE-2AF5-44A0-A028-1DF6E702195E}"/>
              </a:ext>
            </a:extLst>
          </p:cNvPr>
          <p:cNvCxnSpPr>
            <a:cxnSpLocks/>
          </p:cNvCxnSpPr>
          <p:nvPr/>
        </p:nvCxnSpPr>
        <p:spPr>
          <a:xfrm>
            <a:off x="2546864" y="3823142"/>
            <a:ext cx="252000" cy="252000"/>
          </a:xfrm>
          <a:prstGeom prst="straightConnector1">
            <a:avLst/>
          </a:prstGeom>
          <a:ln w="19050">
            <a:solidFill>
              <a:srgbClr val="FFC00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127776EA-3B6F-4A05-806C-C6D8066F9193}"/>
              </a:ext>
            </a:extLst>
          </p:cNvPr>
          <p:cNvCxnSpPr>
            <a:cxnSpLocks/>
          </p:cNvCxnSpPr>
          <p:nvPr/>
        </p:nvCxnSpPr>
        <p:spPr>
          <a:xfrm>
            <a:off x="2447765" y="3816344"/>
            <a:ext cx="0" cy="288000"/>
          </a:xfrm>
          <a:prstGeom prst="straightConnector1">
            <a:avLst/>
          </a:prstGeom>
          <a:ln w="19050">
            <a:solidFill>
              <a:srgbClr val="FFC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CD6D2E81-DD35-4AB2-8348-3F467D51B7F7}"/>
              </a:ext>
            </a:extLst>
          </p:cNvPr>
          <p:cNvCxnSpPr>
            <a:cxnSpLocks/>
          </p:cNvCxnSpPr>
          <p:nvPr/>
        </p:nvCxnSpPr>
        <p:spPr>
          <a:xfrm flipH="1">
            <a:off x="2447765" y="4117737"/>
            <a:ext cx="288000" cy="0"/>
          </a:xfrm>
          <a:prstGeom prst="straightConnector1">
            <a:avLst/>
          </a:prstGeom>
          <a:ln w="19050">
            <a:solidFill>
              <a:srgbClr val="FFC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83" name="椭圆 182">
            <a:extLst>
              <a:ext uri="{FF2B5EF4-FFF2-40B4-BE49-F238E27FC236}">
                <a16:creationId xmlns:a16="http://schemas.microsoft.com/office/drawing/2014/main" id="{5AB4E555-AF83-418A-8645-6529A7ABCEE0}"/>
              </a:ext>
            </a:extLst>
          </p:cNvPr>
          <p:cNvSpPr/>
          <p:nvPr/>
        </p:nvSpPr>
        <p:spPr>
          <a:xfrm>
            <a:off x="2149320" y="3034735"/>
            <a:ext cx="576000" cy="5400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a:extLst>
              <a:ext uri="{FF2B5EF4-FFF2-40B4-BE49-F238E27FC236}">
                <a16:creationId xmlns:a16="http://schemas.microsoft.com/office/drawing/2014/main" id="{86CBA197-EA8E-4A46-B2B4-43D6F45AB3AB}"/>
              </a:ext>
            </a:extLst>
          </p:cNvPr>
          <p:cNvSpPr/>
          <p:nvPr/>
        </p:nvSpPr>
        <p:spPr>
          <a:xfrm>
            <a:off x="2138790" y="3437892"/>
            <a:ext cx="576000" cy="540000"/>
          </a:xfrm>
          <a:prstGeom prst="ellipse">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89" name="直接箭头连接符 188">
            <a:extLst>
              <a:ext uri="{FF2B5EF4-FFF2-40B4-BE49-F238E27FC236}">
                <a16:creationId xmlns:a16="http://schemas.microsoft.com/office/drawing/2014/main" id="{CBF0AFB8-203F-4270-A40E-AB505348F373}"/>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563383C5-E69A-44B2-9DC5-ECC3FE478CCB}"/>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6FBE611E-293C-40B9-A60A-5CEEB6EBB02B}"/>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7A2928D3-5C4B-4124-B60F-DDC6B1FB66E4}"/>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01B630B9-0219-403D-9EC1-D64358A30D52}"/>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CC37387C-AE9A-4CEF-87B4-2AEDD5202FCE}"/>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4C338649-E312-4068-9BCC-654B3C3287D4}"/>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B10F14D4-2A39-4E3D-87C4-D7D53A9C769D}"/>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BE006CF8-6170-450A-B85F-A59A62BF0E76}"/>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A2958A5F-CBE4-4A7B-A056-6A10197DAFFF}"/>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EAEB9A81-9210-41AD-BFB6-44A1F883D969}"/>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22CA4CA7-9C6E-432B-86E1-80940C628E83}"/>
              </a:ext>
            </a:extLst>
          </p:cNvPr>
          <p:cNvCxnSpPr>
            <a:cxnSpLocks/>
          </p:cNvCxnSpPr>
          <p:nvPr/>
        </p:nvCxnSpPr>
        <p:spPr>
          <a:xfrm rot="10800000">
            <a:off x="11225094" y="1251764"/>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6C9AE063-9C1E-494B-82C4-C534135D23A7}"/>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74B3886A-0E3F-413F-8CD2-0DD4985A1D73}"/>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2835B0C7-CAC1-4AA3-82DF-F4216E3943B7}"/>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FC87F2D-591D-4A13-B051-4F7BF07A6B26}"/>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51831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20F7FF9-C56D-4FAD-9EEC-D4F24783F6E4}"/>
              </a:ext>
            </a:extLst>
          </p:cNvPr>
          <p:cNvGraphicFramePr>
            <a:graphicFrameLocks noGrp="1"/>
          </p:cNvGraphicFramePr>
          <p:nvPr>
            <p:extLst>
              <p:ext uri="{D42A27DB-BD31-4B8C-83A1-F6EECF244321}">
                <p14:modId xmlns:p14="http://schemas.microsoft.com/office/powerpoint/2010/main" val="4030464582"/>
              </p:ext>
            </p:extLst>
          </p:nvPr>
        </p:nvGraphicFramePr>
        <p:xfrm>
          <a:off x="1214703" y="1108610"/>
          <a:ext cx="4308450" cy="4320000"/>
        </p:xfrm>
        <a:graphic>
          <a:graphicData uri="http://schemas.openxmlformats.org/drawingml/2006/table">
            <a:tbl>
              <a:tblPr firstRow="1" bandRow="1">
                <a:tableStyleId>{5940675A-B579-460E-94D1-54222C63F5DA}</a:tableStyleId>
              </a:tblPr>
              <a:tblGrid>
                <a:gridCol w="430845">
                  <a:extLst>
                    <a:ext uri="{9D8B030D-6E8A-4147-A177-3AD203B41FA5}">
                      <a16:colId xmlns:a16="http://schemas.microsoft.com/office/drawing/2014/main" val="2890063184"/>
                    </a:ext>
                  </a:extLst>
                </a:gridCol>
                <a:gridCol w="430845">
                  <a:extLst>
                    <a:ext uri="{9D8B030D-6E8A-4147-A177-3AD203B41FA5}">
                      <a16:colId xmlns:a16="http://schemas.microsoft.com/office/drawing/2014/main" val="1993371966"/>
                    </a:ext>
                  </a:extLst>
                </a:gridCol>
                <a:gridCol w="430845">
                  <a:extLst>
                    <a:ext uri="{9D8B030D-6E8A-4147-A177-3AD203B41FA5}">
                      <a16:colId xmlns:a16="http://schemas.microsoft.com/office/drawing/2014/main" val="3839338732"/>
                    </a:ext>
                  </a:extLst>
                </a:gridCol>
                <a:gridCol w="430845">
                  <a:extLst>
                    <a:ext uri="{9D8B030D-6E8A-4147-A177-3AD203B41FA5}">
                      <a16:colId xmlns:a16="http://schemas.microsoft.com/office/drawing/2014/main" val="2765278569"/>
                    </a:ext>
                  </a:extLst>
                </a:gridCol>
                <a:gridCol w="430845">
                  <a:extLst>
                    <a:ext uri="{9D8B030D-6E8A-4147-A177-3AD203B41FA5}">
                      <a16:colId xmlns:a16="http://schemas.microsoft.com/office/drawing/2014/main" val="3622697071"/>
                    </a:ext>
                  </a:extLst>
                </a:gridCol>
                <a:gridCol w="430845">
                  <a:extLst>
                    <a:ext uri="{9D8B030D-6E8A-4147-A177-3AD203B41FA5}">
                      <a16:colId xmlns:a16="http://schemas.microsoft.com/office/drawing/2014/main" val="926603277"/>
                    </a:ext>
                  </a:extLst>
                </a:gridCol>
                <a:gridCol w="430845">
                  <a:extLst>
                    <a:ext uri="{9D8B030D-6E8A-4147-A177-3AD203B41FA5}">
                      <a16:colId xmlns:a16="http://schemas.microsoft.com/office/drawing/2014/main" val="884533519"/>
                    </a:ext>
                  </a:extLst>
                </a:gridCol>
                <a:gridCol w="430845">
                  <a:extLst>
                    <a:ext uri="{9D8B030D-6E8A-4147-A177-3AD203B41FA5}">
                      <a16:colId xmlns:a16="http://schemas.microsoft.com/office/drawing/2014/main" val="2964302018"/>
                    </a:ext>
                  </a:extLst>
                </a:gridCol>
                <a:gridCol w="430845">
                  <a:extLst>
                    <a:ext uri="{9D8B030D-6E8A-4147-A177-3AD203B41FA5}">
                      <a16:colId xmlns:a16="http://schemas.microsoft.com/office/drawing/2014/main" val="3220191734"/>
                    </a:ext>
                  </a:extLst>
                </a:gridCol>
                <a:gridCol w="430845">
                  <a:extLst>
                    <a:ext uri="{9D8B030D-6E8A-4147-A177-3AD203B41FA5}">
                      <a16:colId xmlns:a16="http://schemas.microsoft.com/office/drawing/2014/main" val="1143665314"/>
                    </a:ext>
                  </a:extLst>
                </a:gridCol>
              </a:tblGrid>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bl>
          </a:graphicData>
        </a:graphic>
      </p:graphicFrame>
      <p:sp>
        <p:nvSpPr>
          <p:cNvPr id="6" name="文本框 5">
            <a:extLst>
              <a:ext uri="{FF2B5EF4-FFF2-40B4-BE49-F238E27FC236}">
                <a16:creationId xmlns:a16="http://schemas.microsoft.com/office/drawing/2014/main" id="{D9DF1996-6C14-4920-8073-AE7B4400254C}"/>
              </a:ext>
            </a:extLst>
          </p:cNvPr>
          <p:cNvSpPr txBox="1"/>
          <p:nvPr/>
        </p:nvSpPr>
        <p:spPr>
          <a:xfrm>
            <a:off x="1659518" y="5413272"/>
            <a:ext cx="2973587" cy="369332"/>
          </a:xfrm>
          <a:prstGeom prst="rect">
            <a:avLst/>
          </a:prstGeom>
          <a:noFill/>
        </p:spPr>
        <p:txBody>
          <a:bodyPr wrap="square" rtlCol="0">
            <a:spAutoFit/>
          </a:bodyPr>
          <a:lstStyle/>
          <a:p>
            <a:r>
              <a:rPr lang="en-US" altLang="zh-CN">
                <a:latin typeface="Consolas" panose="020B0609020204030204" pitchFamily="49" charset="0"/>
              </a:rPr>
              <a:t>acceptable(identical)</a:t>
            </a:r>
            <a:endParaRPr lang="zh-CN" altLang="en-US">
              <a:latin typeface="Consolas" panose="020B0609020204030204" pitchFamily="49" charset="0"/>
            </a:endParaRPr>
          </a:p>
        </p:txBody>
      </p:sp>
      <p:cxnSp>
        <p:nvCxnSpPr>
          <p:cNvPr id="9" name="直接箭头连接符 8">
            <a:extLst>
              <a:ext uri="{FF2B5EF4-FFF2-40B4-BE49-F238E27FC236}">
                <a16:creationId xmlns:a16="http://schemas.microsoft.com/office/drawing/2014/main" id="{8AD5F97A-D1AF-40C5-9ED0-0507DB50AAE0}"/>
              </a:ext>
            </a:extLst>
          </p:cNvPr>
          <p:cNvCxnSpPr>
            <a:cxnSpLocks/>
          </p:cNvCxnSpPr>
          <p:nvPr/>
        </p:nvCxnSpPr>
        <p:spPr>
          <a:xfrm>
            <a:off x="1966365" y="1860179"/>
            <a:ext cx="3367156" cy="3375062"/>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B7ADAC59-D7D1-40CB-A30B-AEDF85FB4A70}"/>
              </a:ext>
            </a:extLst>
          </p:cNvPr>
          <p:cNvCxnSpPr>
            <a:cxnSpLocks/>
          </p:cNvCxnSpPr>
          <p:nvPr/>
        </p:nvCxnSpPr>
        <p:spPr>
          <a:xfrm flipH="1" flipV="1">
            <a:off x="1889308" y="1709337"/>
            <a:ext cx="3456957" cy="3461474"/>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7A585FE1-97D4-4474-80CA-801805BA6438}"/>
              </a:ext>
            </a:extLst>
          </p:cNvPr>
          <p:cNvSpPr txBox="1"/>
          <p:nvPr/>
        </p:nvSpPr>
        <p:spPr>
          <a:xfrm>
            <a:off x="9660629" y="760381"/>
            <a:ext cx="2471963" cy="923330"/>
          </a:xfrm>
          <a:prstGeom prst="rect">
            <a:avLst/>
          </a:prstGeom>
          <a:noFill/>
        </p:spPr>
        <p:txBody>
          <a:bodyPr wrap="square" rtlCol="0">
            <a:spAutoFit/>
          </a:bodyPr>
          <a:lstStyle/>
          <a:p>
            <a:r>
              <a:rPr lang="en-US" altLang="zh-CN">
                <a:latin typeface="Consolas" panose="020B0609020204030204" pitchFamily="49" charset="0"/>
              </a:rPr>
              <a:t>ED=0, EDmax=2</a:t>
            </a:r>
          </a:p>
          <a:p>
            <a:r>
              <a:rPr lang="en-US" altLang="zh-CN">
                <a:latin typeface="Consolas" panose="020B0609020204030204" pitchFamily="49" charset="0"/>
              </a:rPr>
              <a:t>aaaccdac</a:t>
            </a:r>
            <a:endParaRPr lang="zh-CN" altLang="en-US">
              <a:latin typeface="Consolas" panose="020B0609020204030204" pitchFamily="49" charset="0"/>
            </a:endParaRPr>
          </a:p>
          <a:p>
            <a:r>
              <a:rPr lang="en-US" altLang="zh-CN">
                <a:latin typeface="Consolas" panose="020B0609020204030204" pitchFamily="49" charset="0"/>
              </a:rPr>
              <a:t>aaaccdac</a:t>
            </a:r>
            <a:endParaRPr lang="zh-CN" altLang="en-US">
              <a:latin typeface="Consolas" panose="020B0609020204030204" pitchFamily="49" charset="0"/>
            </a:endParaRPr>
          </a:p>
        </p:txBody>
      </p:sp>
      <p:sp>
        <p:nvSpPr>
          <p:cNvPr id="53" name="文本框 52">
            <a:extLst>
              <a:ext uri="{FF2B5EF4-FFF2-40B4-BE49-F238E27FC236}">
                <a16:creationId xmlns:a16="http://schemas.microsoft.com/office/drawing/2014/main" id="{54157381-FB90-46AD-87C7-370CD1121EEE}"/>
              </a:ext>
            </a:extLst>
          </p:cNvPr>
          <p:cNvSpPr txBox="1"/>
          <p:nvPr/>
        </p:nvSpPr>
        <p:spPr>
          <a:xfrm>
            <a:off x="2855323" y="5844238"/>
            <a:ext cx="581976" cy="369332"/>
          </a:xfrm>
          <a:prstGeom prst="rect">
            <a:avLst/>
          </a:prstGeom>
          <a:noFill/>
        </p:spPr>
        <p:txBody>
          <a:bodyPr wrap="square" rtlCol="0">
            <a:spAutoFit/>
          </a:bodyPr>
          <a:lstStyle/>
          <a:p>
            <a:r>
              <a:rPr lang="en-US" altLang="zh-CN">
                <a:latin typeface="Consolas" panose="020B0609020204030204" pitchFamily="49" charset="0"/>
              </a:rPr>
              <a:t>8M</a:t>
            </a:r>
            <a:endParaRPr lang="zh-CN" altLang="en-US">
              <a:latin typeface="Consolas" panose="020B0609020204030204" pitchFamily="49" charset="0"/>
            </a:endParaRPr>
          </a:p>
        </p:txBody>
      </p:sp>
      <p:cxnSp>
        <p:nvCxnSpPr>
          <p:cNvPr id="51" name="直接箭头连接符 50">
            <a:extLst>
              <a:ext uri="{FF2B5EF4-FFF2-40B4-BE49-F238E27FC236}">
                <a16:creationId xmlns:a16="http://schemas.microsoft.com/office/drawing/2014/main" id="{888DF5D6-392A-4456-B9F2-653BF78705F2}"/>
              </a:ext>
            </a:extLst>
          </p:cNvPr>
          <p:cNvCxnSpPr>
            <a:cxnSpLocks/>
          </p:cNvCxnSpPr>
          <p:nvPr/>
        </p:nvCxnSpPr>
        <p:spPr>
          <a:xfrm flipH="1">
            <a:off x="9720991" y="802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04DCC22-BB6B-4DBA-BF2E-BC200074C7DD}"/>
              </a:ext>
            </a:extLst>
          </p:cNvPr>
          <p:cNvCxnSpPr>
            <a:cxnSpLocks/>
          </p:cNvCxnSpPr>
          <p:nvPr/>
        </p:nvCxnSpPr>
        <p:spPr>
          <a:xfrm>
            <a:off x="9769794" y="508381"/>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588DA13F-F1BD-4E07-9FE1-07CE0FA6F0B7}"/>
              </a:ext>
            </a:extLst>
          </p:cNvPr>
          <p:cNvCxnSpPr>
            <a:cxnSpLocks/>
          </p:cNvCxnSpPr>
          <p:nvPr/>
        </p:nvCxnSpPr>
        <p:spPr>
          <a:xfrm flipH="1" flipV="1">
            <a:off x="10061243" y="427858"/>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BC90F96-E32C-4CB3-A155-C31DA4F9193C}"/>
              </a:ext>
            </a:extLst>
          </p:cNvPr>
          <p:cNvCxnSpPr>
            <a:cxnSpLocks/>
          </p:cNvCxnSpPr>
          <p:nvPr/>
        </p:nvCxnSpPr>
        <p:spPr>
          <a:xfrm>
            <a:off x="9809243" y="427858"/>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CB9E8E87-093D-4B2A-898B-32BC9993120D}"/>
              </a:ext>
            </a:extLst>
          </p:cNvPr>
          <p:cNvCxnSpPr>
            <a:cxnSpLocks/>
          </p:cNvCxnSpPr>
          <p:nvPr/>
        </p:nvCxnSpPr>
        <p:spPr>
          <a:xfrm rot="5400000">
            <a:off x="9565845" y="676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6479D986-6CD6-4CA5-BDE5-041A4D6C2E63}"/>
              </a:ext>
            </a:extLst>
          </p:cNvPr>
          <p:cNvCxnSpPr>
            <a:cxnSpLocks/>
          </p:cNvCxnSpPr>
          <p:nvPr/>
        </p:nvCxnSpPr>
        <p:spPr>
          <a:xfrm flipH="1">
            <a:off x="10360262" y="802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9700490-BD77-45B9-8834-848D36399335}"/>
              </a:ext>
            </a:extLst>
          </p:cNvPr>
          <p:cNvCxnSpPr>
            <a:cxnSpLocks/>
          </p:cNvCxnSpPr>
          <p:nvPr/>
        </p:nvCxnSpPr>
        <p:spPr>
          <a:xfrm>
            <a:off x="10409065" y="508381"/>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944E0F86-9FA2-4F49-950F-E81C0309A6DD}"/>
              </a:ext>
            </a:extLst>
          </p:cNvPr>
          <p:cNvCxnSpPr>
            <a:cxnSpLocks/>
          </p:cNvCxnSpPr>
          <p:nvPr/>
        </p:nvCxnSpPr>
        <p:spPr>
          <a:xfrm flipH="1" flipV="1">
            <a:off x="10700514" y="427858"/>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F32697E9-94BE-4835-A32B-F7DCADDAEF21}"/>
              </a:ext>
            </a:extLst>
          </p:cNvPr>
          <p:cNvCxnSpPr>
            <a:cxnSpLocks/>
          </p:cNvCxnSpPr>
          <p:nvPr/>
        </p:nvCxnSpPr>
        <p:spPr>
          <a:xfrm>
            <a:off x="10448514" y="427858"/>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E03392D2-3565-4843-B492-0B64EC02C446}"/>
              </a:ext>
            </a:extLst>
          </p:cNvPr>
          <p:cNvCxnSpPr>
            <a:cxnSpLocks/>
          </p:cNvCxnSpPr>
          <p:nvPr/>
        </p:nvCxnSpPr>
        <p:spPr>
          <a:xfrm rot="5400000">
            <a:off x="10205116" y="676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DDFB6F82-AC8F-4FD6-8E70-AA7F1E209472}"/>
              </a:ext>
            </a:extLst>
          </p:cNvPr>
          <p:cNvCxnSpPr>
            <a:cxnSpLocks/>
          </p:cNvCxnSpPr>
          <p:nvPr/>
        </p:nvCxnSpPr>
        <p:spPr>
          <a:xfrm flipH="1">
            <a:off x="11014683" y="799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FD30FD0A-45C4-430A-9E58-643F47C2D91B}"/>
              </a:ext>
            </a:extLst>
          </p:cNvPr>
          <p:cNvCxnSpPr>
            <a:cxnSpLocks/>
          </p:cNvCxnSpPr>
          <p:nvPr/>
        </p:nvCxnSpPr>
        <p:spPr>
          <a:xfrm rot="10800000">
            <a:off x="11014701" y="448393"/>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019DC2C-2A2A-4100-ACD5-FCA791134DE9}"/>
              </a:ext>
            </a:extLst>
          </p:cNvPr>
          <p:cNvCxnSpPr>
            <a:cxnSpLocks/>
          </p:cNvCxnSpPr>
          <p:nvPr/>
        </p:nvCxnSpPr>
        <p:spPr>
          <a:xfrm flipH="1" flipV="1">
            <a:off x="11354935" y="424794"/>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CACBEDF-1556-48CD-83A9-7607D69E822A}"/>
              </a:ext>
            </a:extLst>
          </p:cNvPr>
          <p:cNvCxnSpPr>
            <a:cxnSpLocks/>
          </p:cNvCxnSpPr>
          <p:nvPr/>
        </p:nvCxnSpPr>
        <p:spPr>
          <a:xfrm>
            <a:off x="11102935" y="424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532FA00-45E8-481B-97E7-509D5E9236E4}"/>
              </a:ext>
            </a:extLst>
          </p:cNvPr>
          <p:cNvCxnSpPr>
            <a:cxnSpLocks/>
          </p:cNvCxnSpPr>
          <p:nvPr/>
        </p:nvCxnSpPr>
        <p:spPr>
          <a:xfrm rot="5400000">
            <a:off x="10859537" y="673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2470091-33C7-4BD5-865E-1C19B9FDCE3C}"/>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57359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4E2B54-25B2-4E40-951B-EA6C4D1DFFC8}"/>
              </a:ext>
            </a:extLst>
          </p:cNvPr>
          <p:cNvPicPr>
            <a:picLocks noChangeAspect="1"/>
          </p:cNvPicPr>
          <p:nvPr/>
        </p:nvPicPr>
        <p:blipFill>
          <a:blip r:embed="rId2"/>
          <a:stretch>
            <a:fillRect/>
          </a:stretch>
        </p:blipFill>
        <p:spPr>
          <a:xfrm>
            <a:off x="983958" y="0"/>
            <a:ext cx="3948799" cy="6858000"/>
          </a:xfrm>
          <a:prstGeom prst="rect">
            <a:avLst/>
          </a:prstGeom>
        </p:spPr>
      </p:pic>
      <p:sp>
        <p:nvSpPr>
          <p:cNvPr id="3" name="文本框 2">
            <a:extLst>
              <a:ext uri="{FF2B5EF4-FFF2-40B4-BE49-F238E27FC236}">
                <a16:creationId xmlns:a16="http://schemas.microsoft.com/office/drawing/2014/main" id="{B1E5AB81-117D-46E3-BDF2-3414C993F6EC}"/>
              </a:ext>
            </a:extLst>
          </p:cNvPr>
          <p:cNvSpPr txBox="1"/>
          <p:nvPr/>
        </p:nvSpPr>
        <p:spPr>
          <a:xfrm>
            <a:off x="4932757" y="102719"/>
            <a:ext cx="2439087" cy="400110"/>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2000"/>
              <a:t>SNAP</a:t>
            </a:r>
            <a:r>
              <a:rPr lang="zh-CN" altLang="en-US" sz="2000"/>
              <a:t>的具体步骤</a:t>
            </a:r>
            <a:endParaRPr lang="en-US" altLang="zh-CN" sz="2000"/>
          </a:p>
        </p:txBody>
      </p:sp>
      <p:sp>
        <p:nvSpPr>
          <p:cNvPr id="4" name="文本框 3">
            <a:extLst>
              <a:ext uri="{FF2B5EF4-FFF2-40B4-BE49-F238E27FC236}">
                <a16:creationId xmlns:a16="http://schemas.microsoft.com/office/drawing/2014/main" id="{60A208DD-4087-4563-9F23-E0B8BEBE447D}"/>
              </a:ext>
            </a:extLst>
          </p:cNvPr>
          <p:cNvSpPr txBox="1"/>
          <p:nvPr/>
        </p:nvSpPr>
        <p:spPr>
          <a:xfrm>
            <a:off x="4932757" y="605548"/>
            <a:ext cx="7164836" cy="1384995"/>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a:t>“零部件”</a:t>
            </a:r>
            <a:endParaRPr lang="en-US" altLang="zh-CN"/>
          </a:p>
          <a:p>
            <a:r>
              <a:rPr lang="en-US" altLang="zh-CN"/>
              <a:t>	1. AVL</a:t>
            </a:r>
            <a:r>
              <a:rPr lang="zh-CN" altLang="en-US"/>
              <a:t> </a:t>
            </a:r>
            <a:r>
              <a:rPr lang="en-US" altLang="zh-CN"/>
              <a:t>Tree</a:t>
            </a:r>
          </a:p>
          <a:p>
            <a:r>
              <a:rPr lang="en-US" altLang="zh-CN"/>
              <a:t>	2. Queue</a:t>
            </a:r>
          </a:p>
          <a:p>
            <a:r>
              <a:rPr lang="en-US" altLang="zh-CN"/>
              <a:t>	3. HashTable</a:t>
            </a:r>
          </a:p>
          <a:p>
            <a:r>
              <a:rPr lang="en-US" altLang="zh-CN"/>
              <a:t>	4. EditDistance &amp; CIGAR</a:t>
            </a:r>
          </a:p>
          <a:p>
            <a:r>
              <a:rPr lang="en-US" altLang="zh-CN"/>
              <a:t>	5. Hex-coding of Reference DNA</a:t>
            </a:r>
          </a:p>
          <a:p>
            <a:r>
              <a:rPr lang="en-US" altLang="zh-CN"/>
              <a:t>	6. fastq file &amp; fna file loading Tools</a:t>
            </a:r>
          </a:p>
        </p:txBody>
      </p:sp>
      <p:sp>
        <p:nvSpPr>
          <p:cNvPr id="5" name="文本框 4">
            <a:extLst>
              <a:ext uri="{FF2B5EF4-FFF2-40B4-BE49-F238E27FC236}">
                <a16:creationId xmlns:a16="http://schemas.microsoft.com/office/drawing/2014/main" id="{E101BF42-BF3B-4DF9-A2D8-93DB63D12269}"/>
              </a:ext>
            </a:extLst>
          </p:cNvPr>
          <p:cNvSpPr txBox="1"/>
          <p:nvPr/>
        </p:nvSpPr>
        <p:spPr>
          <a:xfrm>
            <a:off x="4932757" y="3270109"/>
            <a:ext cx="7164836" cy="2492990"/>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1. File Loading</a:t>
            </a:r>
          </a:p>
          <a:p>
            <a:r>
              <a:rPr lang="en-US" altLang="zh-CN"/>
              <a:t>	</a:t>
            </a:r>
            <a:r>
              <a:rPr lang="zh-CN" altLang="en-US"/>
              <a:t>利用</a:t>
            </a:r>
            <a:r>
              <a:rPr lang="en-US" altLang="zh-CN"/>
              <a:t>fastq file &amp; fna file loading Tools</a:t>
            </a:r>
            <a:r>
              <a:rPr lang="zh-CN" altLang="en-US"/>
              <a:t>载入</a:t>
            </a:r>
            <a:r>
              <a:rPr lang="en-US" altLang="zh-CN"/>
              <a:t>ref</a:t>
            </a:r>
            <a:r>
              <a:rPr lang="zh-CN" altLang="en-US"/>
              <a:t>，以及第一条</a:t>
            </a:r>
            <a:r>
              <a:rPr lang="en-US" altLang="zh-CN"/>
              <a:t>read</a:t>
            </a:r>
            <a:r>
              <a:rPr lang="zh-CN" altLang="en-US"/>
              <a:t>。</a:t>
            </a:r>
            <a:endParaRPr lang="en-US" altLang="zh-CN"/>
          </a:p>
          <a:p>
            <a:endParaRPr lang="en-US" altLang="zh-CN"/>
          </a:p>
          <a:p>
            <a:r>
              <a:rPr lang="en-US" altLang="zh-CN"/>
              <a:t>2. HashTable</a:t>
            </a:r>
          </a:p>
          <a:p>
            <a:r>
              <a:rPr lang="en-US" altLang="zh-CN"/>
              <a:t>	</a:t>
            </a:r>
            <a:r>
              <a:rPr lang="zh-CN" altLang="en-US"/>
              <a:t>将</a:t>
            </a:r>
            <a:r>
              <a:rPr lang="en-US" altLang="zh-CN"/>
              <a:t>ref</a:t>
            </a:r>
            <a:r>
              <a:rPr lang="zh-CN" altLang="en-US"/>
              <a:t>分成无数个</a:t>
            </a:r>
            <a:r>
              <a:rPr lang="en-US" altLang="zh-CN"/>
              <a:t>s-mer</a:t>
            </a:r>
            <a:r>
              <a:rPr lang="zh-CN" altLang="en-US"/>
              <a:t>，然后对这些</a:t>
            </a:r>
            <a:r>
              <a:rPr lang="en-US" altLang="zh-CN"/>
              <a:t>s-mer</a:t>
            </a:r>
            <a:r>
              <a:rPr lang="zh-CN" altLang="en-US"/>
              <a:t>建立一个超</a:t>
            </a:r>
            <a:r>
              <a:rPr lang="en-US" altLang="zh-CN"/>
              <a:t>~</a:t>
            </a:r>
            <a:r>
              <a:rPr lang="zh-CN" altLang="en-US"/>
              <a:t>级大的</a:t>
            </a:r>
            <a:r>
              <a:rPr lang="en-US" altLang="zh-CN"/>
              <a:t>HashTable</a:t>
            </a:r>
            <a:r>
              <a:rPr lang="zh-CN" altLang="en-US"/>
              <a:t>，用于精确匹配。尽管可能有</a:t>
            </a:r>
            <a:r>
              <a:rPr lang="en-US" altLang="zh-CN"/>
              <a:t>hash</a:t>
            </a:r>
            <a:r>
              <a:rPr lang="zh-CN" altLang="en-US"/>
              <a:t>分配错误，但是精确匹配时很快就能解决，对整体影响不大。</a:t>
            </a:r>
            <a:endParaRPr lang="en-US" altLang="zh-CN"/>
          </a:p>
          <a:p>
            <a:endParaRPr lang="en-US" altLang="zh-CN"/>
          </a:p>
          <a:p>
            <a:r>
              <a:rPr lang="en-US" altLang="zh-CN"/>
              <a:t>3. Read &amp; Seed</a:t>
            </a:r>
          </a:p>
          <a:p>
            <a:r>
              <a:rPr lang="en-US" altLang="zh-CN"/>
              <a:t>	</a:t>
            </a:r>
            <a:r>
              <a:rPr lang="zh-CN" altLang="en-US"/>
              <a:t>将</a:t>
            </a:r>
            <a:r>
              <a:rPr lang="en-US" altLang="zh-CN"/>
              <a:t>read</a:t>
            </a:r>
            <a:r>
              <a:rPr lang="zh-CN" altLang="en-US"/>
              <a:t>拆成很多个</a:t>
            </a:r>
            <a:r>
              <a:rPr lang="en-US" altLang="zh-CN"/>
              <a:t>s-mer</a:t>
            </a:r>
            <a:r>
              <a:rPr lang="zh-CN" altLang="en-US"/>
              <a:t>作为</a:t>
            </a:r>
            <a:r>
              <a:rPr lang="en-US" altLang="zh-CN"/>
              <a:t>seed</a:t>
            </a:r>
            <a:r>
              <a:rPr lang="zh-CN" altLang="en-US"/>
              <a:t>，按照先处理互不重叠的</a:t>
            </a:r>
            <a:r>
              <a:rPr lang="en-US" altLang="zh-CN"/>
              <a:t>seed</a:t>
            </a:r>
            <a:r>
              <a:rPr lang="zh-CN" altLang="en-US"/>
              <a:t>，再处理其它</a:t>
            </a:r>
            <a:r>
              <a:rPr lang="en-US" altLang="zh-CN"/>
              <a:t>seed</a:t>
            </a:r>
            <a:r>
              <a:rPr lang="zh-CN" altLang="en-US"/>
              <a:t>的顺序，依次进行之后的算法。</a:t>
            </a:r>
            <a:endParaRPr lang="en-US" altLang="zh-CN"/>
          </a:p>
          <a:p>
            <a:r>
              <a:rPr lang="en-US" altLang="zh-CN"/>
              <a:t>	</a:t>
            </a:r>
            <a:r>
              <a:rPr lang="zh-CN" altLang="en-US"/>
              <a:t>不过考虑到</a:t>
            </a:r>
            <a:r>
              <a:rPr lang="en-US" altLang="zh-CN"/>
              <a:t>read</a:t>
            </a:r>
            <a:r>
              <a:rPr lang="zh-CN" altLang="en-US"/>
              <a:t>可能是反链的可能性，所以要将</a:t>
            </a:r>
            <a:r>
              <a:rPr lang="en-US" altLang="zh-CN"/>
              <a:t>read</a:t>
            </a:r>
            <a:r>
              <a:rPr lang="zh-CN" altLang="en-US"/>
              <a:t>的每个</a:t>
            </a:r>
            <a:r>
              <a:rPr lang="en-US" altLang="zh-CN"/>
              <a:t>seed</a:t>
            </a:r>
            <a:r>
              <a:rPr lang="zh-CN" altLang="en-US"/>
              <a:t>正序比较之后。再把整条</a:t>
            </a:r>
            <a:r>
              <a:rPr lang="en-US" altLang="zh-CN"/>
              <a:t>read</a:t>
            </a:r>
            <a:r>
              <a:rPr lang="zh-CN" altLang="en-US"/>
              <a:t>翻转过来，再进行一次处理。最后根据</a:t>
            </a:r>
            <a:r>
              <a:rPr lang="en-US" altLang="zh-CN"/>
              <a:t>read</a:t>
            </a:r>
            <a:r>
              <a:rPr lang="zh-CN" altLang="en-US"/>
              <a:t>与</a:t>
            </a:r>
            <a:r>
              <a:rPr lang="en-US" altLang="zh-CN"/>
              <a:t>read_compliment</a:t>
            </a:r>
            <a:r>
              <a:rPr lang="zh-CN" altLang="en-US"/>
              <a:t>的结果，判断这条</a:t>
            </a:r>
            <a:r>
              <a:rPr lang="en-US" altLang="zh-CN"/>
              <a:t>read</a:t>
            </a:r>
            <a:r>
              <a:rPr lang="zh-CN" altLang="en-US"/>
              <a:t>匹配到</a:t>
            </a:r>
            <a:r>
              <a:rPr lang="en-US" altLang="zh-CN"/>
              <a:t>ref</a:t>
            </a:r>
            <a:r>
              <a:rPr lang="zh-CN" altLang="en-US"/>
              <a:t>的正链还是反链上，以及匹配的位置。</a:t>
            </a:r>
            <a:endParaRPr lang="en-US" altLang="zh-CN"/>
          </a:p>
        </p:txBody>
      </p:sp>
    </p:spTree>
    <p:extLst>
      <p:ext uri="{BB962C8B-B14F-4D97-AF65-F5344CB8AC3E}">
        <p14:creationId xmlns:p14="http://schemas.microsoft.com/office/powerpoint/2010/main" val="181759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9692558-C33E-4444-88D2-CBD9DA44C02D}"/>
              </a:ext>
            </a:extLst>
          </p:cNvPr>
          <p:cNvGraphicFramePr>
            <a:graphicFrameLocks noGrp="1" noChangeAspect="1"/>
          </p:cNvGraphicFramePr>
          <p:nvPr>
            <p:extLst>
              <p:ext uri="{D42A27DB-BD31-4B8C-83A1-F6EECF244321}">
                <p14:modId xmlns:p14="http://schemas.microsoft.com/office/powerpoint/2010/main" val="3088164631"/>
              </p:ext>
            </p:extLst>
          </p:nvPr>
        </p:nvGraphicFramePr>
        <p:xfrm>
          <a:off x="1128604" y="996718"/>
          <a:ext cx="4874287" cy="4902360"/>
        </p:xfrm>
        <a:graphic>
          <a:graphicData uri="http://schemas.openxmlformats.org/drawingml/2006/table">
            <a:tbl>
              <a:tblPr firstRow="1" bandRow="1">
                <a:tableStyleId>{5940675A-B579-460E-94D1-54222C63F5DA}</a:tableStyleId>
              </a:tblPr>
              <a:tblGrid>
                <a:gridCol w="443117">
                  <a:extLst>
                    <a:ext uri="{9D8B030D-6E8A-4147-A177-3AD203B41FA5}">
                      <a16:colId xmlns:a16="http://schemas.microsoft.com/office/drawing/2014/main" val="566598857"/>
                    </a:ext>
                  </a:extLst>
                </a:gridCol>
                <a:gridCol w="443117">
                  <a:extLst>
                    <a:ext uri="{9D8B030D-6E8A-4147-A177-3AD203B41FA5}">
                      <a16:colId xmlns:a16="http://schemas.microsoft.com/office/drawing/2014/main" val="2738550651"/>
                    </a:ext>
                  </a:extLst>
                </a:gridCol>
                <a:gridCol w="443117">
                  <a:extLst>
                    <a:ext uri="{9D8B030D-6E8A-4147-A177-3AD203B41FA5}">
                      <a16:colId xmlns:a16="http://schemas.microsoft.com/office/drawing/2014/main" val="4226162028"/>
                    </a:ext>
                  </a:extLst>
                </a:gridCol>
                <a:gridCol w="443117">
                  <a:extLst>
                    <a:ext uri="{9D8B030D-6E8A-4147-A177-3AD203B41FA5}">
                      <a16:colId xmlns:a16="http://schemas.microsoft.com/office/drawing/2014/main" val="428409084"/>
                    </a:ext>
                  </a:extLst>
                </a:gridCol>
                <a:gridCol w="443117">
                  <a:extLst>
                    <a:ext uri="{9D8B030D-6E8A-4147-A177-3AD203B41FA5}">
                      <a16:colId xmlns:a16="http://schemas.microsoft.com/office/drawing/2014/main" val="227370261"/>
                    </a:ext>
                  </a:extLst>
                </a:gridCol>
                <a:gridCol w="443117">
                  <a:extLst>
                    <a:ext uri="{9D8B030D-6E8A-4147-A177-3AD203B41FA5}">
                      <a16:colId xmlns:a16="http://schemas.microsoft.com/office/drawing/2014/main" val="1570306581"/>
                    </a:ext>
                  </a:extLst>
                </a:gridCol>
                <a:gridCol w="443117">
                  <a:extLst>
                    <a:ext uri="{9D8B030D-6E8A-4147-A177-3AD203B41FA5}">
                      <a16:colId xmlns:a16="http://schemas.microsoft.com/office/drawing/2014/main" val="1858878660"/>
                    </a:ext>
                  </a:extLst>
                </a:gridCol>
                <a:gridCol w="443117">
                  <a:extLst>
                    <a:ext uri="{9D8B030D-6E8A-4147-A177-3AD203B41FA5}">
                      <a16:colId xmlns:a16="http://schemas.microsoft.com/office/drawing/2014/main" val="2951855472"/>
                    </a:ext>
                  </a:extLst>
                </a:gridCol>
                <a:gridCol w="443117">
                  <a:extLst>
                    <a:ext uri="{9D8B030D-6E8A-4147-A177-3AD203B41FA5}">
                      <a16:colId xmlns:a16="http://schemas.microsoft.com/office/drawing/2014/main" val="1474076043"/>
                    </a:ext>
                  </a:extLst>
                </a:gridCol>
                <a:gridCol w="443117">
                  <a:extLst>
                    <a:ext uri="{9D8B030D-6E8A-4147-A177-3AD203B41FA5}">
                      <a16:colId xmlns:a16="http://schemas.microsoft.com/office/drawing/2014/main" val="220569501"/>
                    </a:ext>
                  </a:extLst>
                </a:gridCol>
                <a:gridCol w="443117">
                  <a:extLst>
                    <a:ext uri="{9D8B030D-6E8A-4147-A177-3AD203B41FA5}">
                      <a16:colId xmlns:a16="http://schemas.microsoft.com/office/drawing/2014/main" val="2628086298"/>
                    </a:ext>
                  </a:extLst>
                </a:gridCol>
              </a:tblGrid>
              <a:tr h="408530">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 ‘</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a</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d</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716838"/>
                  </a:ext>
                </a:extLst>
              </a:tr>
              <a:tr h="408530">
                <a:tc>
                  <a:txBody>
                    <a:bodyPr/>
                    <a:lstStyle/>
                    <a:p>
                      <a:pPr algn="ctr"/>
                      <a:r>
                        <a:rPr lang="en-US" altLang="zh-CN"/>
                        <a:t>‘ ’</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0</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436569"/>
                  </a:ext>
                </a:extLst>
              </a:tr>
              <a:tr h="408530">
                <a:tc>
                  <a:txBody>
                    <a:bodyPr/>
                    <a:lstStyle/>
                    <a:p>
                      <a:pPr algn="ctr"/>
                      <a:r>
                        <a:rPr lang="en-US" altLang="zh-CN"/>
                        <a:t>a</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0</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2370926"/>
                  </a:ext>
                </a:extLst>
              </a:tr>
              <a:tr h="408530">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7498363"/>
                  </a:ext>
                </a:extLst>
              </a:tr>
              <a:tr h="408530">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151787"/>
                  </a:ext>
                </a:extLst>
              </a:tr>
              <a:tr h="408530">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3181590"/>
                  </a:ext>
                </a:extLst>
              </a:tr>
              <a:tr h="408530">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575782"/>
                  </a:ext>
                </a:extLst>
              </a:tr>
              <a:tr h="408530">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3081804"/>
                  </a:ext>
                </a:extLst>
              </a:tr>
              <a:tr h="408530">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9647709"/>
                  </a:ext>
                </a:extLst>
              </a:tr>
              <a:tr h="408530">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1717254"/>
                  </a:ext>
                </a:extLst>
              </a:tr>
              <a:tr h="408530">
                <a:tc>
                  <a:txBody>
                    <a:bodyPr/>
                    <a:lstStyle/>
                    <a:p>
                      <a:pPr algn="ctr"/>
                      <a:r>
                        <a:rPr lang="en-US" altLang="zh-CN"/>
                        <a:t>b</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915437"/>
                  </a:ext>
                </a:extLst>
              </a:tr>
              <a:tr h="408530">
                <a:tc>
                  <a:txBody>
                    <a:bodyPr/>
                    <a:lstStyle/>
                    <a:p>
                      <a:pPr algn="ctr"/>
                      <a:r>
                        <a:rPr lang="en-US" altLang="zh-CN"/>
                        <a:t>c</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4</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598823"/>
                  </a:ext>
                </a:extLst>
              </a:tr>
            </a:tbl>
          </a:graphicData>
        </a:graphic>
      </p:graphicFrame>
      <p:cxnSp>
        <p:nvCxnSpPr>
          <p:cNvPr id="43" name="直接箭头连接符 42">
            <a:extLst>
              <a:ext uri="{FF2B5EF4-FFF2-40B4-BE49-F238E27FC236}">
                <a16:creationId xmlns:a16="http://schemas.microsoft.com/office/drawing/2014/main" id="{D437E95A-4D1A-494A-B286-1CD72692A38D}"/>
              </a:ext>
            </a:extLst>
          </p:cNvPr>
          <p:cNvCxnSpPr>
            <a:cxnSpLocks/>
          </p:cNvCxnSpPr>
          <p:nvPr/>
        </p:nvCxnSpPr>
        <p:spPr>
          <a:xfrm>
            <a:off x="1414598" y="1254878"/>
            <a:ext cx="870455" cy="793718"/>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A4CE903-0107-4DE9-9B34-5147C49F89D2}"/>
              </a:ext>
            </a:extLst>
          </p:cNvPr>
          <p:cNvCxnSpPr>
            <a:cxnSpLocks/>
          </p:cNvCxnSpPr>
          <p:nvPr/>
        </p:nvCxnSpPr>
        <p:spPr>
          <a:xfrm>
            <a:off x="5410116" y="5731771"/>
            <a:ext cx="343324" cy="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DF0B4B9-3B45-4B7C-BC06-F4A890EF7537}"/>
              </a:ext>
            </a:extLst>
          </p:cNvPr>
          <p:cNvSpPr txBox="1"/>
          <p:nvPr/>
        </p:nvSpPr>
        <p:spPr>
          <a:xfrm>
            <a:off x="2329765" y="6064632"/>
            <a:ext cx="2471963" cy="369332"/>
          </a:xfrm>
          <a:prstGeom prst="rect">
            <a:avLst/>
          </a:prstGeom>
          <a:noFill/>
        </p:spPr>
        <p:txBody>
          <a:bodyPr wrap="square" rtlCol="0">
            <a:spAutoFit/>
          </a:bodyPr>
          <a:lstStyle/>
          <a:p>
            <a:r>
              <a:rPr lang="en-US" altLang="zh-CN">
                <a:latin typeface="Consolas" panose="020B0609020204030204" pitchFamily="49" charset="0"/>
              </a:rPr>
              <a:t>acceptable</a:t>
            </a:r>
            <a:endParaRPr lang="zh-CN" altLang="en-US">
              <a:latin typeface="Consolas" panose="020B0609020204030204" pitchFamily="49" charset="0"/>
            </a:endParaRPr>
          </a:p>
        </p:txBody>
      </p:sp>
      <p:sp>
        <p:nvSpPr>
          <p:cNvPr id="51" name="文本框 50">
            <a:extLst>
              <a:ext uri="{FF2B5EF4-FFF2-40B4-BE49-F238E27FC236}">
                <a16:creationId xmlns:a16="http://schemas.microsoft.com/office/drawing/2014/main" id="{F4B166DF-7122-4C65-ABA2-8FA046C95BEC}"/>
              </a:ext>
            </a:extLst>
          </p:cNvPr>
          <p:cNvSpPr txBox="1"/>
          <p:nvPr/>
        </p:nvSpPr>
        <p:spPr>
          <a:xfrm>
            <a:off x="9660629" y="760381"/>
            <a:ext cx="2471963" cy="923330"/>
          </a:xfrm>
          <a:prstGeom prst="rect">
            <a:avLst/>
          </a:prstGeom>
          <a:noFill/>
        </p:spPr>
        <p:txBody>
          <a:bodyPr wrap="square" rtlCol="0">
            <a:spAutoFit/>
          </a:bodyPr>
          <a:lstStyle/>
          <a:p>
            <a:r>
              <a:rPr lang="en-US" altLang="zh-CN">
                <a:latin typeface="Consolas" panose="020B0609020204030204" pitchFamily="49" charset="0"/>
              </a:rPr>
              <a:t>ED=3, EDmax=3</a:t>
            </a:r>
          </a:p>
          <a:p>
            <a:r>
              <a:rPr lang="en-US" altLang="zh-CN">
                <a:latin typeface="Consolas" panose="020B0609020204030204" pitchFamily="49" charset="0"/>
              </a:rPr>
              <a:t>a  bbcbbbcd</a:t>
            </a:r>
          </a:p>
          <a:p>
            <a:r>
              <a:rPr lang="en-US" altLang="zh-CN">
                <a:latin typeface="Consolas" panose="020B0609020204030204" pitchFamily="49" charset="0"/>
              </a:rPr>
              <a:t>accbbcbbbc</a:t>
            </a:r>
            <a:endParaRPr lang="zh-CN" altLang="en-US">
              <a:latin typeface="Consolas" panose="020B0609020204030204" pitchFamily="49" charset="0"/>
            </a:endParaRPr>
          </a:p>
        </p:txBody>
      </p:sp>
      <p:cxnSp>
        <p:nvCxnSpPr>
          <p:cNvPr id="52" name="直接箭头连接符 51">
            <a:extLst>
              <a:ext uri="{FF2B5EF4-FFF2-40B4-BE49-F238E27FC236}">
                <a16:creationId xmlns:a16="http://schemas.microsoft.com/office/drawing/2014/main" id="{6D7FE699-3106-446B-B54F-A66ECA1E9833}"/>
              </a:ext>
            </a:extLst>
          </p:cNvPr>
          <p:cNvCxnSpPr>
            <a:cxnSpLocks/>
          </p:cNvCxnSpPr>
          <p:nvPr/>
        </p:nvCxnSpPr>
        <p:spPr>
          <a:xfrm flipH="1" flipV="1">
            <a:off x="2282759" y="2798510"/>
            <a:ext cx="3046356" cy="2818987"/>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B5BF6A-9DCA-4CCE-9A4F-0EDF34B2F688}"/>
              </a:ext>
            </a:extLst>
          </p:cNvPr>
          <p:cNvCxnSpPr>
            <a:cxnSpLocks/>
          </p:cNvCxnSpPr>
          <p:nvPr/>
        </p:nvCxnSpPr>
        <p:spPr>
          <a:xfrm flipH="1" flipV="1">
            <a:off x="5385977" y="5671406"/>
            <a:ext cx="374790" cy="1"/>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2D2E341B-0E78-41F2-A1CE-FB2A7CAD367D}"/>
              </a:ext>
            </a:extLst>
          </p:cNvPr>
          <p:cNvCxnSpPr>
            <a:cxnSpLocks/>
          </p:cNvCxnSpPr>
          <p:nvPr/>
        </p:nvCxnSpPr>
        <p:spPr>
          <a:xfrm flipV="1">
            <a:off x="2242298" y="2029493"/>
            <a:ext cx="0" cy="729759"/>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1CC09DB-F089-421A-8880-C760057B6D31}"/>
              </a:ext>
            </a:extLst>
          </p:cNvPr>
          <p:cNvCxnSpPr>
            <a:cxnSpLocks/>
          </p:cNvCxnSpPr>
          <p:nvPr/>
        </p:nvCxnSpPr>
        <p:spPr>
          <a:xfrm flipH="1" flipV="1">
            <a:off x="1367591" y="1113431"/>
            <a:ext cx="915167" cy="822804"/>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1EF27771-C109-4102-BA2F-CF1E687C92EF}"/>
              </a:ext>
            </a:extLst>
          </p:cNvPr>
          <p:cNvCxnSpPr>
            <a:cxnSpLocks/>
          </p:cNvCxnSpPr>
          <p:nvPr/>
        </p:nvCxnSpPr>
        <p:spPr>
          <a:xfrm>
            <a:off x="2374478" y="2112627"/>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71830700-7A04-4980-9DB3-8EB1737732F0}"/>
              </a:ext>
            </a:extLst>
          </p:cNvPr>
          <p:cNvCxnSpPr>
            <a:cxnSpLocks/>
          </p:cNvCxnSpPr>
          <p:nvPr/>
        </p:nvCxnSpPr>
        <p:spPr>
          <a:xfrm>
            <a:off x="2801408" y="2516929"/>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DFE16DD-526F-453E-B988-AD055DDE8EC4}"/>
              </a:ext>
            </a:extLst>
          </p:cNvPr>
          <p:cNvCxnSpPr>
            <a:cxnSpLocks/>
          </p:cNvCxnSpPr>
          <p:nvPr/>
        </p:nvCxnSpPr>
        <p:spPr>
          <a:xfrm>
            <a:off x="3244906" y="2941050"/>
            <a:ext cx="1590072" cy="147859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7FDCF23-4D21-4BCB-8531-787B324ACEC6}"/>
              </a:ext>
            </a:extLst>
          </p:cNvPr>
          <p:cNvCxnSpPr>
            <a:cxnSpLocks/>
          </p:cNvCxnSpPr>
          <p:nvPr/>
        </p:nvCxnSpPr>
        <p:spPr>
          <a:xfrm>
            <a:off x="5028313" y="4577493"/>
            <a:ext cx="269405" cy="295013"/>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74C95C39-B20B-4D66-9B05-6BBF8CA73F39}"/>
              </a:ext>
            </a:extLst>
          </p:cNvPr>
          <p:cNvCxnSpPr>
            <a:cxnSpLocks/>
          </p:cNvCxnSpPr>
          <p:nvPr/>
        </p:nvCxnSpPr>
        <p:spPr>
          <a:xfrm flipH="1">
            <a:off x="4938015" y="4921205"/>
            <a:ext cx="328188" cy="2"/>
          </a:xfrm>
          <a:prstGeom prst="straightConnector1">
            <a:avLst/>
          </a:prstGeom>
          <a:ln w="19050">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9D684C8-ED9C-4F7C-840B-A0D534A664C1}"/>
              </a:ext>
            </a:extLst>
          </p:cNvPr>
          <p:cNvCxnSpPr>
            <a:cxnSpLocks/>
          </p:cNvCxnSpPr>
          <p:nvPr/>
        </p:nvCxnSpPr>
        <p:spPr>
          <a:xfrm>
            <a:off x="4936659" y="4548039"/>
            <a:ext cx="0" cy="348525"/>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83B981C-E2E6-4A00-9CF2-B1EB4625C209}"/>
              </a:ext>
            </a:extLst>
          </p:cNvPr>
          <p:cNvCxnSpPr>
            <a:cxnSpLocks/>
          </p:cNvCxnSpPr>
          <p:nvPr/>
        </p:nvCxnSpPr>
        <p:spPr>
          <a:xfrm>
            <a:off x="4953485" y="4956928"/>
            <a:ext cx="807282" cy="72093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E16C8541-B9EE-44DF-A85B-88AF4BF29F3A}"/>
              </a:ext>
            </a:extLst>
          </p:cNvPr>
          <p:cNvSpPr/>
          <p:nvPr/>
        </p:nvSpPr>
        <p:spPr>
          <a:xfrm>
            <a:off x="2395299" y="2171944"/>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a:extLst>
              <a:ext uri="{FF2B5EF4-FFF2-40B4-BE49-F238E27FC236}">
                <a16:creationId xmlns:a16="http://schemas.microsoft.com/office/drawing/2014/main" id="{E4430EF4-80F3-4C02-8646-071047DF8938}"/>
              </a:ext>
            </a:extLst>
          </p:cNvPr>
          <p:cNvSpPr/>
          <p:nvPr/>
        </p:nvSpPr>
        <p:spPr>
          <a:xfrm>
            <a:off x="2830543" y="2582888"/>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a:extLst>
              <a:ext uri="{FF2B5EF4-FFF2-40B4-BE49-F238E27FC236}">
                <a16:creationId xmlns:a16="http://schemas.microsoft.com/office/drawing/2014/main" id="{C3733D0A-D910-4282-94C4-A69F491F9F70}"/>
              </a:ext>
            </a:extLst>
          </p:cNvPr>
          <p:cNvSpPr/>
          <p:nvPr/>
        </p:nvSpPr>
        <p:spPr>
          <a:xfrm>
            <a:off x="4610687" y="4207717"/>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a:extLst>
              <a:ext uri="{FF2B5EF4-FFF2-40B4-BE49-F238E27FC236}">
                <a16:creationId xmlns:a16="http://schemas.microsoft.com/office/drawing/2014/main" id="{4A546FB4-405D-42B1-ADD3-025C8F55DD1C}"/>
              </a:ext>
            </a:extLst>
          </p:cNvPr>
          <p:cNvSpPr/>
          <p:nvPr/>
        </p:nvSpPr>
        <p:spPr>
          <a:xfrm>
            <a:off x="3271311" y="2989052"/>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9" name="直接箭头连接符 68">
            <a:extLst>
              <a:ext uri="{FF2B5EF4-FFF2-40B4-BE49-F238E27FC236}">
                <a16:creationId xmlns:a16="http://schemas.microsoft.com/office/drawing/2014/main" id="{A95EC294-ACDA-45C9-BD30-48DF5528E7CD}"/>
              </a:ext>
            </a:extLst>
          </p:cNvPr>
          <p:cNvCxnSpPr>
            <a:cxnSpLocks/>
          </p:cNvCxnSpPr>
          <p:nvPr/>
        </p:nvCxnSpPr>
        <p:spPr>
          <a:xfrm flipH="1">
            <a:off x="9720991" y="802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CF6F2E0-943A-48E8-9F16-BF856B02E756}"/>
              </a:ext>
            </a:extLst>
          </p:cNvPr>
          <p:cNvCxnSpPr>
            <a:cxnSpLocks/>
          </p:cNvCxnSpPr>
          <p:nvPr/>
        </p:nvCxnSpPr>
        <p:spPr>
          <a:xfrm>
            <a:off x="9769794" y="508381"/>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86D68CC-B5C2-47CB-AD25-EE77AEEDC518}"/>
              </a:ext>
            </a:extLst>
          </p:cNvPr>
          <p:cNvCxnSpPr>
            <a:cxnSpLocks/>
          </p:cNvCxnSpPr>
          <p:nvPr/>
        </p:nvCxnSpPr>
        <p:spPr>
          <a:xfrm flipH="1" flipV="1">
            <a:off x="10061243" y="427858"/>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C86DAB3D-0AB9-4089-B200-117B52832026}"/>
              </a:ext>
            </a:extLst>
          </p:cNvPr>
          <p:cNvCxnSpPr>
            <a:cxnSpLocks/>
          </p:cNvCxnSpPr>
          <p:nvPr/>
        </p:nvCxnSpPr>
        <p:spPr>
          <a:xfrm>
            <a:off x="9809243" y="427858"/>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EFF7CB6A-9F32-47E9-B00E-75301B1CB8CE}"/>
              </a:ext>
            </a:extLst>
          </p:cNvPr>
          <p:cNvCxnSpPr>
            <a:cxnSpLocks/>
          </p:cNvCxnSpPr>
          <p:nvPr/>
        </p:nvCxnSpPr>
        <p:spPr>
          <a:xfrm rot="5400000">
            <a:off x="9565845" y="676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430407D9-E310-4D10-813D-12C3B01A7FB0}"/>
              </a:ext>
            </a:extLst>
          </p:cNvPr>
          <p:cNvCxnSpPr>
            <a:cxnSpLocks/>
          </p:cNvCxnSpPr>
          <p:nvPr/>
        </p:nvCxnSpPr>
        <p:spPr>
          <a:xfrm flipH="1">
            <a:off x="10360262" y="802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BC67B3C-C2D9-49D4-A04C-71855784A817}"/>
              </a:ext>
            </a:extLst>
          </p:cNvPr>
          <p:cNvCxnSpPr>
            <a:cxnSpLocks/>
          </p:cNvCxnSpPr>
          <p:nvPr/>
        </p:nvCxnSpPr>
        <p:spPr>
          <a:xfrm>
            <a:off x="10409065" y="508381"/>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782A49CF-7608-410E-8682-0E10BBF14498}"/>
              </a:ext>
            </a:extLst>
          </p:cNvPr>
          <p:cNvCxnSpPr>
            <a:cxnSpLocks/>
          </p:cNvCxnSpPr>
          <p:nvPr/>
        </p:nvCxnSpPr>
        <p:spPr>
          <a:xfrm flipH="1" flipV="1">
            <a:off x="10700514" y="427858"/>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57B842D-772B-4A73-9FB6-3804D56CCEF8}"/>
              </a:ext>
            </a:extLst>
          </p:cNvPr>
          <p:cNvCxnSpPr>
            <a:cxnSpLocks/>
          </p:cNvCxnSpPr>
          <p:nvPr/>
        </p:nvCxnSpPr>
        <p:spPr>
          <a:xfrm>
            <a:off x="10448514" y="427858"/>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4B6CC86-2BEE-427F-929B-53701521A3C6}"/>
              </a:ext>
            </a:extLst>
          </p:cNvPr>
          <p:cNvCxnSpPr>
            <a:cxnSpLocks/>
          </p:cNvCxnSpPr>
          <p:nvPr/>
        </p:nvCxnSpPr>
        <p:spPr>
          <a:xfrm rot="5400000">
            <a:off x="10205116" y="676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61B9DE2B-7B86-46CB-9227-52F0F4475CAC}"/>
              </a:ext>
            </a:extLst>
          </p:cNvPr>
          <p:cNvCxnSpPr>
            <a:cxnSpLocks/>
          </p:cNvCxnSpPr>
          <p:nvPr/>
        </p:nvCxnSpPr>
        <p:spPr>
          <a:xfrm flipH="1">
            <a:off x="11014683" y="799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ADF2B141-EC35-4E25-B41E-6C072F297F3D}"/>
              </a:ext>
            </a:extLst>
          </p:cNvPr>
          <p:cNvCxnSpPr>
            <a:cxnSpLocks/>
          </p:cNvCxnSpPr>
          <p:nvPr/>
        </p:nvCxnSpPr>
        <p:spPr>
          <a:xfrm rot="10800000">
            <a:off x="11014701" y="448393"/>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772ADC6C-FCEE-45C8-A3E0-CFAC0733A9CD}"/>
              </a:ext>
            </a:extLst>
          </p:cNvPr>
          <p:cNvCxnSpPr>
            <a:cxnSpLocks/>
          </p:cNvCxnSpPr>
          <p:nvPr/>
        </p:nvCxnSpPr>
        <p:spPr>
          <a:xfrm flipH="1" flipV="1">
            <a:off x="11354935" y="424794"/>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6EDC154F-654D-4C19-A2BE-6B723521DD68}"/>
              </a:ext>
            </a:extLst>
          </p:cNvPr>
          <p:cNvCxnSpPr>
            <a:cxnSpLocks/>
          </p:cNvCxnSpPr>
          <p:nvPr/>
        </p:nvCxnSpPr>
        <p:spPr>
          <a:xfrm>
            <a:off x="11102935" y="424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776D456-6019-464C-939A-62B9398E2F32}"/>
              </a:ext>
            </a:extLst>
          </p:cNvPr>
          <p:cNvCxnSpPr>
            <a:cxnSpLocks/>
          </p:cNvCxnSpPr>
          <p:nvPr/>
        </p:nvCxnSpPr>
        <p:spPr>
          <a:xfrm rot="5400000">
            <a:off x="10859537" y="673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C062913-223B-48C9-957B-1DBD20342B79}"/>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390099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20F7FF9-C56D-4FAD-9EEC-D4F24783F6E4}"/>
              </a:ext>
            </a:extLst>
          </p:cNvPr>
          <p:cNvGraphicFramePr>
            <a:graphicFrameLocks noGrp="1"/>
          </p:cNvGraphicFramePr>
          <p:nvPr>
            <p:extLst>
              <p:ext uri="{D42A27DB-BD31-4B8C-83A1-F6EECF244321}">
                <p14:modId xmlns:p14="http://schemas.microsoft.com/office/powerpoint/2010/main" val="3259667144"/>
              </p:ext>
            </p:extLst>
          </p:nvPr>
        </p:nvGraphicFramePr>
        <p:xfrm>
          <a:off x="1214703" y="1108610"/>
          <a:ext cx="5170140" cy="4320000"/>
        </p:xfrm>
        <a:graphic>
          <a:graphicData uri="http://schemas.openxmlformats.org/drawingml/2006/table">
            <a:tbl>
              <a:tblPr firstRow="1" bandRow="1">
                <a:tableStyleId>{5940675A-B579-460E-94D1-54222C63F5DA}</a:tableStyleId>
              </a:tblPr>
              <a:tblGrid>
                <a:gridCol w="430845">
                  <a:extLst>
                    <a:ext uri="{9D8B030D-6E8A-4147-A177-3AD203B41FA5}">
                      <a16:colId xmlns:a16="http://schemas.microsoft.com/office/drawing/2014/main" val="2890063184"/>
                    </a:ext>
                  </a:extLst>
                </a:gridCol>
                <a:gridCol w="430845">
                  <a:extLst>
                    <a:ext uri="{9D8B030D-6E8A-4147-A177-3AD203B41FA5}">
                      <a16:colId xmlns:a16="http://schemas.microsoft.com/office/drawing/2014/main" val="1993371966"/>
                    </a:ext>
                  </a:extLst>
                </a:gridCol>
                <a:gridCol w="430845">
                  <a:extLst>
                    <a:ext uri="{9D8B030D-6E8A-4147-A177-3AD203B41FA5}">
                      <a16:colId xmlns:a16="http://schemas.microsoft.com/office/drawing/2014/main" val="3839338732"/>
                    </a:ext>
                  </a:extLst>
                </a:gridCol>
                <a:gridCol w="430845">
                  <a:extLst>
                    <a:ext uri="{9D8B030D-6E8A-4147-A177-3AD203B41FA5}">
                      <a16:colId xmlns:a16="http://schemas.microsoft.com/office/drawing/2014/main" val="2765278569"/>
                    </a:ext>
                  </a:extLst>
                </a:gridCol>
                <a:gridCol w="430845">
                  <a:extLst>
                    <a:ext uri="{9D8B030D-6E8A-4147-A177-3AD203B41FA5}">
                      <a16:colId xmlns:a16="http://schemas.microsoft.com/office/drawing/2014/main" val="3622697071"/>
                    </a:ext>
                  </a:extLst>
                </a:gridCol>
                <a:gridCol w="430845">
                  <a:extLst>
                    <a:ext uri="{9D8B030D-6E8A-4147-A177-3AD203B41FA5}">
                      <a16:colId xmlns:a16="http://schemas.microsoft.com/office/drawing/2014/main" val="926603277"/>
                    </a:ext>
                  </a:extLst>
                </a:gridCol>
                <a:gridCol w="430845">
                  <a:extLst>
                    <a:ext uri="{9D8B030D-6E8A-4147-A177-3AD203B41FA5}">
                      <a16:colId xmlns:a16="http://schemas.microsoft.com/office/drawing/2014/main" val="884533519"/>
                    </a:ext>
                  </a:extLst>
                </a:gridCol>
                <a:gridCol w="430845">
                  <a:extLst>
                    <a:ext uri="{9D8B030D-6E8A-4147-A177-3AD203B41FA5}">
                      <a16:colId xmlns:a16="http://schemas.microsoft.com/office/drawing/2014/main" val="2964302018"/>
                    </a:ext>
                  </a:extLst>
                </a:gridCol>
                <a:gridCol w="430845">
                  <a:extLst>
                    <a:ext uri="{9D8B030D-6E8A-4147-A177-3AD203B41FA5}">
                      <a16:colId xmlns:a16="http://schemas.microsoft.com/office/drawing/2014/main" val="3220191734"/>
                    </a:ext>
                  </a:extLst>
                </a:gridCol>
                <a:gridCol w="430845">
                  <a:extLst>
                    <a:ext uri="{9D8B030D-6E8A-4147-A177-3AD203B41FA5}">
                      <a16:colId xmlns:a16="http://schemas.microsoft.com/office/drawing/2014/main" val="1143665314"/>
                    </a:ext>
                  </a:extLst>
                </a:gridCol>
                <a:gridCol w="430845">
                  <a:extLst>
                    <a:ext uri="{9D8B030D-6E8A-4147-A177-3AD203B41FA5}">
                      <a16:colId xmlns:a16="http://schemas.microsoft.com/office/drawing/2014/main" val="2875805917"/>
                    </a:ext>
                  </a:extLst>
                </a:gridCol>
                <a:gridCol w="430845">
                  <a:extLst>
                    <a:ext uri="{9D8B030D-6E8A-4147-A177-3AD203B41FA5}">
                      <a16:colId xmlns:a16="http://schemas.microsoft.com/office/drawing/2014/main" val="3429147802"/>
                    </a:ext>
                  </a:extLst>
                </a:gridCol>
              </a:tblGrid>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bl>
          </a:graphicData>
        </a:graphic>
      </p:graphicFrame>
      <p:sp>
        <p:nvSpPr>
          <p:cNvPr id="6" name="文本框 5">
            <a:extLst>
              <a:ext uri="{FF2B5EF4-FFF2-40B4-BE49-F238E27FC236}">
                <a16:creationId xmlns:a16="http://schemas.microsoft.com/office/drawing/2014/main" id="{D9DF1996-6C14-4920-8073-AE7B4400254C}"/>
              </a:ext>
            </a:extLst>
          </p:cNvPr>
          <p:cNvSpPr txBox="1"/>
          <p:nvPr/>
        </p:nvSpPr>
        <p:spPr>
          <a:xfrm>
            <a:off x="2626101" y="5457339"/>
            <a:ext cx="2471963" cy="369332"/>
          </a:xfrm>
          <a:prstGeom prst="rect">
            <a:avLst/>
          </a:prstGeom>
          <a:noFill/>
        </p:spPr>
        <p:txBody>
          <a:bodyPr wrap="square" rtlCol="0">
            <a:spAutoFit/>
          </a:bodyPr>
          <a:lstStyle/>
          <a:p>
            <a:r>
              <a:rPr lang="en-US" altLang="zh-CN">
                <a:latin typeface="Consolas" panose="020B0609020204030204" pitchFamily="49" charset="0"/>
              </a:rPr>
              <a:t>unacceptable</a:t>
            </a:r>
            <a:endParaRPr lang="zh-CN" altLang="en-US">
              <a:latin typeface="Consolas" panose="020B0609020204030204" pitchFamily="49" charset="0"/>
            </a:endParaRPr>
          </a:p>
        </p:txBody>
      </p:sp>
      <p:cxnSp>
        <p:nvCxnSpPr>
          <p:cNvPr id="9" name="直接箭头连接符 8">
            <a:extLst>
              <a:ext uri="{FF2B5EF4-FFF2-40B4-BE49-F238E27FC236}">
                <a16:creationId xmlns:a16="http://schemas.microsoft.com/office/drawing/2014/main" id="{8AD5F97A-D1AF-40C5-9ED0-0507DB50AAE0}"/>
              </a:ext>
            </a:extLst>
          </p:cNvPr>
          <p:cNvCxnSpPr>
            <a:cxnSpLocks/>
          </p:cNvCxnSpPr>
          <p:nvPr/>
        </p:nvCxnSpPr>
        <p:spPr>
          <a:xfrm>
            <a:off x="1966365" y="1860179"/>
            <a:ext cx="744467" cy="74073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C8F11A4-BC0B-4A56-9CCE-AA7A5DD72197}"/>
              </a:ext>
            </a:extLst>
          </p:cNvPr>
          <p:cNvCxnSpPr>
            <a:cxnSpLocks/>
          </p:cNvCxnSpPr>
          <p:nvPr/>
        </p:nvCxnSpPr>
        <p:spPr>
          <a:xfrm>
            <a:off x="2822772" y="2714774"/>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05AF53A-071C-4BC3-8573-D9F7FEBB5F42}"/>
              </a:ext>
            </a:extLst>
          </p:cNvPr>
          <p:cNvCxnSpPr>
            <a:cxnSpLocks/>
          </p:cNvCxnSpPr>
          <p:nvPr/>
        </p:nvCxnSpPr>
        <p:spPr>
          <a:xfrm>
            <a:off x="3258393" y="3144142"/>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C077A4B-AA4A-4CCD-BD22-03C9EDB66C6A}"/>
              </a:ext>
            </a:extLst>
          </p:cNvPr>
          <p:cNvCxnSpPr>
            <a:cxnSpLocks/>
          </p:cNvCxnSpPr>
          <p:nvPr/>
        </p:nvCxnSpPr>
        <p:spPr>
          <a:xfrm>
            <a:off x="3697990" y="3604818"/>
            <a:ext cx="269405" cy="295013"/>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70165059-AB85-4592-9407-8E2D8C1202B7}"/>
              </a:ext>
            </a:extLst>
          </p:cNvPr>
          <p:cNvCxnSpPr>
            <a:cxnSpLocks/>
          </p:cNvCxnSpPr>
          <p:nvPr/>
        </p:nvCxnSpPr>
        <p:spPr>
          <a:xfrm flipH="1" flipV="1">
            <a:off x="4026175" y="3554466"/>
            <a:ext cx="1" cy="345365"/>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7B0CF0A-3EF0-4609-86E6-560369878418}"/>
              </a:ext>
            </a:extLst>
          </p:cNvPr>
          <p:cNvCxnSpPr>
            <a:cxnSpLocks/>
          </p:cNvCxnSpPr>
          <p:nvPr/>
        </p:nvCxnSpPr>
        <p:spPr>
          <a:xfrm>
            <a:off x="4130216" y="3596726"/>
            <a:ext cx="1633418" cy="164691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644618-AC5D-4B41-9BE7-CD19E2CDD07D}"/>
              </a:ext>
            </a:extLst>
          </p:cNvPr>
          <p:cNvCxnSpPr>
            <a:cxnSpLocks/>
          </p:cNvCxnSpPr>
          <p:nvPr/>
        </p:nvCxnSpPr>
        <p:spPr>
          <a:xfrm>
            <a:off x="3697989" y="3499924"/>
            <a:ext cx="328188" cy="2"/>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E349E71C-3B27-4A54-A3A4-10190DB3937B}"/>
              </a:ext>
            </a:extLst>
          </p:cNvPr>
          <p:cNvCxnSpPr>
            <a:cxnSpLocks/>
          </p:cNvCxnSpPr>
          <p:nvPr/>
        </p:nvCxnSpPr>
        <p:spPr>
          <a:xfrm flipH="1" flipV="1">
            <a:off x="4433702" y="3480169"/>
            <a:ext cx="8825" cy="369310"/>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A5F17940-9FFF-43E3-8F1D-73DEDAF52ECE}"/>
              </a:ext>
            </a:extLst>
          </p:cNvPr>
          <p:cNvCxnSpPr>
            <a:cxnSpLocks/>
          </p:cNvCxnSpPr>
          <p:nvPr/>
        </p:nvCxnSpPr>
        <p:spPr>
          <a:xfrm flipH="1">
            <a:off x="2338598" y="2209717"/>
            <a:ext cx="743516" cy="4675"/>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B7ADAC59-D7D1-40CB-A30B-AEDF85FB4A70}"/>
              </a:ext>
            </a:extLst>
          </p:cNvPr>
          <p:cNvCxnSpPr>
            <a:cxnSpLocks/>
          </p:cNvCxnSpPr>
          <p:nvPr/>
        </p:nvCxnSpPr>
        <p:spPr>
          <a:xfrm flipH="1" flipV="1">
            <a:off x="1889306" y="1709335"/>
            <a:ext cx="455069" cy="457693"/>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7A585FE1-97D4-4474-80CA-801805BA6438}"/>
              </a:ext>
            </a:extLst>
          </p:cNvPr>
          <p:cNvSpPr txBox="1"/>
          <p:nvPr/>
        </p:nvSpPr>
        <p:spPr>
          <a:xfrm>
            <a:off x="9660629" y="760381"/>
            <a:ext cx="2471963" cy="923330"/>
          </a:xfrm>
          <a:prstGeom prst="rect">
            <a:avLst/>
          </a:prstGeom>
          <a:noFill/>
        </p:spPr>
        <p:txBody>
          <a:bodyPr wrap="square" rtlCol="0">
            <a:spAutoFit/>
          </a:bodyPr>
          <a:lstStyle/>
          <a:p>
            <a:r>
              <a:rPr lang="en-US" altLang="zh-CN">
                <a:latin typeface="Consolas" panose="020B0609020204030204" pitchFamily="49" charset="0"/>
              </a:rPr>
              <a:t>ED=4, EDmax=3</a:t>
            </a:r>
          </a:p>
          <a:p>
            <a:r>
              <a:rPr lang="en-US" altLang="zh-CN">
                <a:latin typeface="Consolas" panose="020B0609020204030204" pitchFamily="49" charset="0"/>
              </a:rPr>
              <a:t>abbaac dacc</a:t>
            </a:r>
          </a:p>
          <a:p>
            <a:r>
              <a:rPr lang="en-US" altLang="zh-CN">
                <a:latin typeface="Consolas" panose="020B0609020204030204" pitchFamily="49" charset="0"/>
              </a:rPr>
              <a:t>a  aaccdac</a:t>
            </a:r>
            <a:endParaRPr lang="zh-CN" altLang="en-US">
              <a:latin typeface="Consolas" panose="020B0609020204030204" pitchFamily="49" charset="0"/>
            </a:endParaRPr>
          </a:p>
        </p:txBody>
      </p:sp>
      <p:cxnSp>
        <p:nvCxnSpPr>
          <p:cNvPr id="78" name="直接箭头连接符 77">
            <a:extLst>
              <a:ext uri="{FF2B5EF4-FFF2-40B4-BE49-F238E27FC236}">
                <a16:creationId xmlns:a16="http://schemas.microsoft.com/office/drawing/2014/main" id="{F7A89F64-79CA-478C-888C-EA1D00314B2F}"/>
              </a:ext>
            </a:extLst>
          </p:cNvPr>
          <p:cNvCxnSpPr>
            <a:cxnSpLocks/>
          </p:cNvCxnSpPr>
          <p:nvPr/>
        </p:nvCxnSpPr>
        <p:spPr>
          <a:xfrm flipH="1" flipV="1">
            <a:off x="3146312" y="2181465"/>
            <a:ext cx="1222935" cy="1229174"/>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5BCDB021-12E2-4474-B0B0-5F0ABBFC4975}"/>
              </a:ext>
            </a:extLst>
          </p:cNvPr>
          <p:cNvCxnSpPr>
            <a:cxnSpLocks/>
          </p:cNvCxnSpPr>
          <p:nvPr/>
        </p:nvCxnSpPr>
        <p:spPr>
          <a:xfrm flipH="1" flipV="1">
            <a:off x="4522776" y="3919048"/>
            <a:ext cx="1240858" cy="1251763"/>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ABEE93D1-DA5F-4E1B-ABFB-2063F0863F8A}"/>
              </a:ext>
            </a:extLst>
          </p:cNvPr>
          <p:cNvSpPr/>
          <p:nvPr/>
        </p:nvSpPr>
        <p:spPr>
          <a:xfrm>
            <a:off x="2446663" y="2366193"/>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a:extLst>
              <a:ext uri="{FF2B5EF4-FFF2-40B4-BE49-F238E27FC236}">
                <a16:creationId xmlns:a16="http://schemas.microsoft.com/office/drawing/2014/main" id="{56FCD4C0-2419-4132-B007-8A4A20A6EFC9}"/>
              </a:ext>
            </a:extLst>
          </p:cNvPr>
          <p:cNvSpPr/>
          <p:nvPr/>
        </p:nvSpPr>
        <p:spPr>
          <a:xfrm>
            <a:off x="2883429" y="2794669"/>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a:extLst>
              <a:ext uri="{FF2B5EF4-FFF2-40B4-BE49-F238E27FC236}">
                <a16:creationId xmlns:a16="http://schemas.microsoft.com/office/drawing/2014/main" id="{883F10D5-7433-4AAC-91E4-B0730DC970C7}"/>
              </a:ext>
            </a:extLst>
          </p:cNvPr>
          <p:cNvSpPr/>
          <p:nvPr/>
        </p:nvSpPr>
        <p:spPr>
          <a:xfrm>
            <a:off x="3308283" y="3226489"/>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椭圆 59">
            <a:extLst>
              <a:ext uri="{FF2B5EF4-FFF2-40B4-BE49-F238E27FC236}">
                <a16:creationId xmlns:a16="http://schemas.microsoft.com/office/drawing/2014/main" id="{95690BC5-4569-41F9-9A60-B461E3FD833D}"/>
              </a:ext>
            </a:extLst>
          </p:cNvPr>
          <p:cNvSpPr/>
          <p:nvPr/>
        </p:nvSpPr>
        <p:spPr>
          <a:xfrm>
            <a:off x="3724348" y="3658132"/>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2" name="直接箭头连接符 61">
            <a:extLst>
              <a:ext uri="{FF2B5EF4-FFF2-40B4-BE49-F238E27FC236}">
                <a16:creationId xmlns:a16="http://schemas.microsoft.com/office/drawing/2014/main" id="{CD3E342A-AFD7-455D-816F-3CC97F4C0D66}"/>
              </a:ext>
            </a:extLst>
          </p:cNvPr>
          <p:cNvCxnSpPr>
            <a:cxnSpLocks/>
          </p:cNvCxnSpPr>
          <p:nvPr/>
        </p:nvCxnSpPr>
        <p:spPr>
          <a:xfrm flipH="1">
            <a:off x="9720991" y="802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309CCB0-D0FA-4CA1-A903-A8087BAF53B7}"/>
              </a:ext>
            </a:extLst>
          </p:cNvPr>
          <p:cNvCxnSpPr>
            <a:cxnSpLocks/>
          </p:cNvCxnSpPr>
          <p:nvPr/>
        </p:nvCxnSpPr>
        <p:spPr>
          <a:xfrm>
            <a:off x="9769794" y="508381"/>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D0CAA3A5-487E-4103-83D9-74D56C8B8F1D}"/>
              </a:ext>
            </a:extLst>
          </p:cNvPr>
          <p:cNvCxnSpPr>
            <a:cxnSpLocks/>
          </p:cNvCxnSpPr>
          <p:nvPr/>
        </p:nvCxnSpPr>
        <p:spPr>
          <a:xfrm flipH="1" flipV="1">
            <a:off x="10061243" y="427858"/>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521DF71-C9F6-4926-89AB-55C1B93623C0}"/>
              </a:ext>
            </a:extLst>
          </p:cNvPr>
          <p:cNvCxnSpPr>
            <a:cxnSpLocks/>
          </p:cNvCxnSpPr>
          <p:nvPr/>
        </p:nvCxnSpPr>
        <p:spPr>
          <a:xfrm>
            <a:off x="9809243" y="427858"/>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1514CA2-791D-49F7-A5D2-EC19A5B4993E}"/>
              </a:ext>
            </a:extLst>
          </p:cNvPr>
          <p:cNvCxnSpPr>
            <a:cxnSpLocks/>
          </p:cNvCxnSpPr>
          <p:nvPr/>
        </p:nvCxnSpPr>
        <p:spPr>
          <a:xfrm rot="5400000">
            <a:off x="9565845" y="676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A047403-DFD9-43C0-9BCD-9C0EDB8DA192}"/>
              </a:ext>
            </a:extLst>
          </p:cNvPr>
          <p:cNvCxnSpPr>
            <a:cxnSpLocks/>
          </p:cNvCxnSpPr>
          <p:nvPr/>
        </p:nvCxnSpPr>
        <p:spPr>
          <a:xfrm flipH="1">
            <a:off x="10360262" y="802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8F8E026-1747-4C68-AD83-F78A1F21CBE6}"/>
              </a:ext>
            </a:extLst>
          </p:cNvPr>
          <p:cNvCxnSpPr>
            <a:cxnSpLocks/>
          </p:cNvCxnSpPr>
          <p:nvPr/>
        </p:nvCxnSpPr>
        <p:spPr>
          <a:xfrm>
            <a:off x="10409065" y="508381"/>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BEF6F360-901E-47F6-B788-3FB1499F81F2}"/>
              </a:ext>
            </a:extLst>
          </p:cNvPr>
          <p:cNvCxnSpPr>
            <a:cxnSpLocks/>
          </p:cNvCxnSpPr>
          <p:nvPr/>
        </p:nvCxnSpPr>
        <p:spPr>
          <a:xfrm flipH="1" flipV="1">
            <a:off x="10700514" y="427858"/>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53E86A4-33E1-452A-9E26-72C8754AE227}"/>
              </a:ext>
            </a:extLst>
          </p:cNvPr>
          <p:cNvCxnSpPr>
            <a:cxnSpLocks/>
          </p:cNvCxnSpPr>
          <p:nvPr/>
        </p:nvCxnSpPr>
        <p:spPr>
          <a:xfrm>
            <a:off x="10448514" y="427858"/>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F567332-6F0E-4D64-951D-FBDB3FA191B8}"/>
              </a:ext>
            </a:extLst>
          </p:cNvPr>
          <p:cNvCxnSpPr>
            <a:cxnSpLocks/>
          </p:cNvCxnSpPr>
          <p:nvPr/>
        </p:nvCxnSpPr>
        <p:spPr>
          <a:xfrm rot="5400000">
            <a:off x="10205116" y="676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83315B4A-DEB9-4360-ADD1-D98DCA8C41B5}"/>
              </a:ext>
            </a:extLst>
          </p:cNvPr>
          <p:cNvCxnSpPr>
            <a:cxnSpLocks/>
          </p:cNvCxnSpPr>
          <p:nvPr/>
        </p:nvCxnSpPr>
        <p:spPr>
          <a:xfrm flipH="1">
            <a:off x="11014683" y="799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3F42C57-EBE5-443D-9C04-BEA6BCBF08B8}"/>
              </a:ext>
            </a:extLst>
          </p:cNvPr>
          <p:cNvCxnSpPr>
            <a:cxnSpLocks/>
          </p:cNvCxnSpPr>
          <p:nvPr/>
        </p:nvCxnSpPr>
        <p:spPr>
          <a:xfrm rot="10800000">
            <a:off x="11014701" y="448393"/>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56A16AE-C6FF-477D-8A7E-ED0BD20CE880}"/>
              </a:ext>
            </a:extLst>
          </p:cNvPr>
          <p:cNvCxnSpPr>
            <a:cxnSpLocks/>
          </p:cNvCxnSpPr>
          <p:nvPr/>
        </p:nvCxnSpPr>
        <p:spPr>
          <a:xfrm flipH="1" flipV="1">
            <a:off x="11354935" y="424794"/>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2BBC109C-C4A1-4637-B487-07160E1EB813}"/>
              </a:ext>
            </a:extLst>
          </p:cNvPr>
          <p:cNvCxnSpPr>
            <a:cxnSpLocks/>
          </p:cNvCxnSpPr>
          <p:nvPr/>
        </p:nvCxnSpPr>
        <p:spPr>
          <a:xfrm>
            <a:off x="11102935" y="424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5C59FCB1-7C39-407B-8E91-9A1F5C5EB12D}"/>
              </a:ext>
            </a:extLst>
          </p:cNvPr>
          <p:cNvCxnSpPr>
            <a:cxnSpLocks/>
          </p:cNvCxnSpPr>
          <p:nvPr/>
        </p:nvCxnSpPr>
        <p:spPr>
          <a:xfrm rot="5400000">
            <a:off x="10859537" y="673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320B6C6-2D0C-4E7B-A085-FA2873B6E319}"/>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198581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20F7FF9-C56D-4FAD-9EEC-D4F24783F6E4}"/>
              </a:ext>
            </a:extLst>
          </p:cNvPr>
          <p:cNvGraphicFramePr>
            <a:graphicFrameLocks noGrp="1"/>
          </p:cNvGraphicFramePr>
          <p:nvPr>
            <p:extLst>
              <p:ext uri="{D42A27DB-BD31-4B8C-83A1-F6EECF244321}">
                <p14:modId xmlns:p14="http://schemas.microsoft.com/office/powerpoint/2010/main" val="2935154332"/>
              </p:ext>
            </p:extLst>
          </p:nvPr>
        </p:nvGraphicFramePr>
        <p:xfrm>
          <a:off x="1214703" y="1108610"/>
          <a:ext cx="4739295" cy="4320000"/>
        </p:xfrm>
        <a:graphic>
          <a:graphicData uri="http://schemas.openxmlformats.org/drawingml/2006/table">
            <a:tbl>
              <a:tblPr firstRow="1" bandRow="1">
                <a:tableStyleId>{5940675A-B579-460E-94D1-54222C63F5DA}</a:tableStyleId>
              </a:tblPr>
              <a:tblGrid>
                <a:gridCol w="430845">
                  <a:extLst>
                    <a:ext uri="{9D8B030D-6E8A-4147-A177-3AD203B41FA5}">
                      <a16:colId xmlns:a16="http://schemas.microsoft.com/office/drawing/2014/main" val="2890063184"/>
                    </a:ext>
                  </a:extLst>
                </a:gridCol>
                <a:gridCol w="430845">
                  <a:extLst>
                    <a:ext uri="{9D8B030D-6E8A-4147-A177-3AD203B41FA5}">
                      <a16:colId xmlns:a16="http://schemas.microsoft.com/office/drawing/2014/main" val="1993371966"/>
                    </a:ext>
                  </a:extLst>
                </a:gridCol>
                <a:gridCol w="430845">
                  <a:extLst>
                    <a:ext uri="{9D8B030D-6E8A-4147-A177-3AD203B41FA5}">
                      <a16:colId xmlns:a16="http://schemas.microsoft.com/office/drawing/2014/main" val="3839338732"/>
                    </a:ext>
                  </a:extLst>
                </a:gridCol>
                <a:gridCol w="430845">
                  <a:extLst>
                    <a:ext uri="{9D8B030D-6E8A-4147-A177-3AD203B41FA5}">
                      <a16:colId xmlns:a16="http://schemas.microsoft.com/office/drawing/2014/main" val="2765278569"/>
                    </a:ext>
                  </a:extLst>
                </a:gridCol>
                <a:gridCol w="430845">
                  <a:extLst>
                    <a:ext uri="{9D8B030D-6E8A-4147-A177-3AD203B41FA5}">
                      <a16:colId xmlns:a16="http://schemas.microsoft.com/office/drawing/2014/main" val="3622697071"/>
                    </a:ext>
                  </a:extLst>
                </a:gridCol>
                <a:gridCol w="430845">
                  <a:extLst>
                    <a:ext uri="{9D8B030D-6E8A-4147-A177-3AD203B41FA5}">
                      <a16:colId xmlns:a16="http://schemas.microsoft.com/office/drawing/2014/main" val="926603277"/>
                    </a:ext>
                  </a:extLst>
                </a:gridCol>
                <a:gridCol w="430845">
                  <a:extLst>
                    <a:ext uri="{9D8B030D-6E8A-4147-A177-3AD203B41FA5}">
                      <a16:colId xmlns:a16="http://schemas.microsoft.com/office/drawing/2014/main" val="884533519"/>
                    </a:ext>
                  </a:extLst>
                </a:gridCol>
                <a:gridCol w="430845">
                  <a:extLst>
                    <a:ext uri="{9D8B030D-6E8A-4147-A177-3AD203B41FA5}">
                      <a16:colId xmlns:a16="http://schemas.microsoft.com/office/drawing/2014/main" val="2964302018"/>
                    </a:ext>
                  </a:extLst>
                </a:gridCol>
                <a:gridCol w="430845">
                  <a:extLst>
                    <a:ext uri="{9D8B030D-6E8A-4147-A177-3AD203B41FA5}">
                      <a16:colId xmlns:a16="http://schemas.microsoft.com/office/drawing/2014/main" val="3220191734"/>
                    </a:ext>
                  </a:extLst>
                </a:gridCol>
                <a:gridCol w="430845">
                  <a:extLst>
                    <a:ext uri="{9D8B030D-6E8A-4147-A177-3AD203B41FA5}">
                      <a16:colId xmlns:a16="http://schemas.microsoft.com/office/drawing/2014/main" val="1143665314"/>
                    </a:ext>
                  </a:extLst>
                </a:gridCol>
                <a:gridCol w="430845">
                  <a:extLst>
                    <a:ext uri="{9D8B030D-6E8A-4147-A177-3AD203B41FA5}">
                      <a16:colId xmlns:a16="http://schemas.microsoft.com/office/drawing/2014/main" val="2875805917"/>
                    </a:ext>
                  </a:extLst>
                </a:gridCol>
              </a:tblGrid>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bl>
          </a:graphicData>
        </a:graphic>
      </p:graphicFrame>
      <p:sp>
        <p:nvSpPr>
          <p:cNvPr id="6" name="文本框 5">
            <a:extLst>
              <a:ext uri="{FF2B5EF4-FFF2-40B4-BE49-F238E27FC236}">
                <a16:creationId xmlns:a16="http://schemas.microsoft.com/office/drawing/2014/main" id="{D9DF1996-6C14-4920-8073-AE7B4400254C}"/>
              </a:ext>
            </a:extLst>
          </p:cNvPr>
          <p:cNvSpPr txBox="1"/>
          <p:nvPr/>
        </p:nvSpPr>
        <p:spPr>
          <a:xfrm>
            <a:off x="2626101" y="5457339"/>
            <a:ext cx="2471963" cy="369332"/>
          </a:xfrm>
          <a:prstGeom prst="rect">
            <a:avLst/>
          </a:prstGeom>
          <a:noFill/>
        </p:spPr>
        <p:txBody>
          <a:bodyPr wrap="square" rtlCol="0">
            <a:spAutoFit/>
          </a:bodyPr>
          <a:lstStyle/>
          <a:p>
            <a:r>
              <a:rPr lang="en-US" altLang="zh-CN">
                <a:latin typeface="Consolas" panose="020B0609020204030204" pitchFamily="49" charset="0"/>
              </a:rPr>
              <a:t>acceptable</a:t>
            </a:r>
            <a:endParaRPr lang="zh-CN" altLang="en-US">
              <a:latin typeface="Consolas" panose="020B0609020204030204" pitchFamily="49" charset="0"/>
            </a:endParaRPr>
          </a:p>
        </p:txBody>
      </p:sp>
      <p:sp>
        <p:nvSpPr>
          <p:cNvPr id="77" name="文本框 76">
            <a:extLst>
              <a:ext uri="{FF2B5EF4-FFF2-40B4-BE49-F238E27FC236}">
                <a16:creationId xmlns:a16="http://schemas.microsoft.com/office/drawing/2014/main" id="{7A585FE1-97D4-4474-80CA-801805BA6438}"/>
              </a:ext>
            </a:extLst>
          </p:cNvPr>
          <p:cNvSpPr txBox="1"/>
          <p:nvPr/>
        </p:nvSpPr>
        <p:spPr>
          <a:xfrm>
            <a:off x="9660629" y="760381"/>
            <a:ext cx="2471963" cy="923330"/>
          </a:xfrm>
          <a:prstGeom prst="rect">
            <a:avLst/>
          </a:prstGeom>
          <a:noFill/>
        </p:spPr>
        <p:txBody>
          <a:bodyPr wrap="square" rtlCol="0">
            <a:spAutoFit/>
          </a:bodyPr>
          <a:lstStyle/>
          <a:p>
            <a:r>
              <a:rPr lang="en-US" altLang="zh-CN">
                <a:latin typeface="Consolas" panose="020B0609020204030204" pitchFamily="49" charset="0"/>
              </a:rPr>
              <a:t>ED=3, EDmax=3</a:t>
            </a:r>
          </a:p>
          <a:p>
            <a:r>
              <a:rPr lang="en-US" altLang="zh-CN">
                <a:latin typeface="Consolas" panose="020B0609020204030204" pitchFamily="49" charset="0"/>
              </a:rPr>
              <a:t>abbaac dac</a:t>
            </a:r>
          </a:p>
          <a:p>
            <a:r>
              <a:rPr lang="en-US" altLang="zh-CN">
                <a:latin typeface="Consolas" panose="020B0609020204030204" pitchFamily="49" charset="0"/>
              </a:rPr>
              <a:t>a  aaccdac</a:t>
            </a:r>
            <a:endParaRPr lang="zh-CN" altLang="en-US">
              <a:latin typeface="Consolas" panose="020B0609020204030204" pitchFamily="49" charset="0"/>
            </a:endParaRPr>
          </a:p>
        </p:txBody>
      </p:sp>
      <p:sp>
        <p:nvSpPr>
          <p:cNvPr id="53" name="文本框 52">
            <a:extLst>
              <a:ext uri="{FF2B5EF4-FFF2-40B4-BE49-F238E27FC236}">
                <a16:creationId xmlns:a16="http://schemas.microsoft.com/office/drawing/2014/main" id="{54157381-FB90-46AD-87C7-370CD1121EEE}"/>
              </a:ext>
            </a:extLst>
          </p:cNvPr>
          <p:cNvSpPr txBox="1"/>
          <p:nvPr/>
        </p:nvSpPr>
        <p:spPr>
          <a:xfrm>
            <a:off x="2116840" y="5844238"/>
            <a:ext cx="2471963" cy="369332"/>
          </a:xfrm>
          <a:prstGeom prst="rect">
            <a:avLst/>
          </a:prstGeom>
          <a:noFill/>
        </p:spPr>
        <p:txBody>
          <a:bodyPr wrap="square" rtlCol="0">
            <a:spAutoFit/>
          </a:bodyPr>
          <a:lstStyle/>
          <a:p>
            <a:r>
              <a:rPr lang="en-US" altLang="zh-CN">
                <a:latin typeface="Consolas" panose="020B0609020204030204" pitchFamily="49" charset="0"/>
              </a:rPr>
              <a:t>3M&lt;-1I&lt;-3M&lt;-2D&lt;-1M</a:t>
            </a:r>
            <a:endParaRPr lang="zh-CN" altLang="en-US">
              <a:latin typeface="Consolas" panose="020B0609020204030204" pitchFamily="49" charset="0"/>
            </a:endParaRPr>
          </a:p>
        </p:txBody>
      </p:sp>
      <p:cxnSp>
        <p:nvCxnSpPr>
          <p:cNvPr id="65" name="直接箭头连接符 64">
            <a:extLst>
              <a:ext uri="{FF2B5EF4-FFF2-40B4-BE49-F238E27FC236}">
                <a16:creationId xmlns:a16="http://schemas.microsoft.com/office/drawing/2014/main" id="{54AA9B1F-22B8-4D9D-9239-1ADDE547BE1B}"/>
              </a:ext>
            </a:extLst>
          </p:cNvPr>
          <p:cNvCxnSpPr>
            <a:cxnSpLocks/>
          </p:cNvCxnSpPr>
          <p:nvPr/>
        </p:nvCxnSpPr>
        <p:spPr>
          <a:xfrm>
            <a:off x="1966365" y="1860179"/>
            <a:ext cx="744467" cy="74073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721BA25-D56E-4E1E-8E4A-E949003B99FE}"/>
              </a:ext>
            </a:extLst>
          </p:cNvPr>
          <p:cNvCxnSpPr>
            <a:cxnSpLocks/>
          </p:cNvCxnSpPr>
          <p:nvPr/>
        </p:nvCxnSpPr>
        <p:spPr>
          <a:xfrm>
            <a:off x="2822772" y="2714774"/>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DF3B9B90-BDA0-48EA-AD00-0961B28464BC}"/>
              </a:ext>
            </a:extLst>
          </p:cNvPr>
          <p:cNvCxnSpPr>
            <a:cxnSpLocks/>
          </p:cNvCxnSpPr>
          <p:nvPr/>
        </p:nvCxnSpPr>
        <p:spPr>
          <a:xfrm>
            <a:off x="3258393" y="3144142"/>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302485D-1C95-4DAB-8EC4-98287CE37A24}"/>
              </a:ext>
            </a:extLst>
          </p:cNvPr>
          <p:cNvCxnSpPr>
            <a:cxnSpLocks/>
          </p:cNvCxnSpPr>
          <p:nvPr/>
        </p:nvCxnSpPr>
        <p:spPr>
          <a:xfrm>
            <a:off x="3697990" y="3604818"/>
            <a:ext cx="269405" cy="295013"/>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4F5F0648-C562-4F3B-8C13-2170776F959A}"/>
              </a:ext>
            </a:extLst>
          </p:cNvPr>
          <p:cNvCxnSpPr>
            <a:cxnSpLocks/>
          </p:cNvCxnSpPr>
          <p:nvPr/>
        </p:nvCxnSpPr>
        <p:spPr>
          <a:xfrm flipH="1" flipV="1">
            <a:off x="4026175" y="3554466"/>
            <a:ext cx="1" cy="345365"/>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A03F2A3-67F6-4526-9319-507B0A6FBB4C}"/>
              </a:ext>
            </a:extLst>
          </p:cNvPr>
          <p:cNvCxnSpPr>
            <a:cxnSpLocks/>
          </p:cNvCxnSpPr>
          <p:nvPr/>
        </p:nvCxnSpPr>
        <p:spPr>
          <a:xfrm>
            <a:off x="4130216" y="3596726"/>
            <a:ext cx="1633418" cy="164691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66664DF1-382D-429C-A9E6-F08E5860D860}"/>
              </a:ext>
            </a:extLst>
          </p:cNvPr>
          <p:cNvCxnSpPr>
            <a:cxnSpLocks/>
          </p:cNvCxnSpPr>
          <p:nvPr/>
        </p:nvCxnSpPr>
        <p:spPr>
          <a:xfrm>
            <a:off x="3697989" y="3499924"/>
            <a:ext cx="328188" cy="2"/>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85DD279-225D-42D9-853A-EC7849FA1552}"/>
              </a:ext>
            </a:extLst>
          </p:cNvPr>
          <p:cNvCxnSpPr>
            <a:cxnSpLocks/>
          </p:cNvCxnSpPr>
          <p:nvPr/>
        </p:nvCxnSpPr>
        <p:spPr>
          <a:xfrm flipH="1" flipV="1">
            <a:off x="4433702" y="3480169"/>
            <a:ext cx="8825" cy="369310"/>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226565B9-AD98-4FD9-8926-68D55317093E}"/>
              </a:ext>
            </a:extLst>
          </p:cNvPr>
          <p:cNvCxnSpPr>
            <a:cxnSpLocks/>
          </p:cNvCxnSpPr>
          <p:nvPr/>
        </p:nvCxnSpPr>
        <p:spPr>
          <a:xfrm flipH="1">
            <a:off x="2338598" y="2209717"/>
            <a:ext cx="743516" cy="4675"/>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BA974DF1-CD90-4AA5-AB5F-F908CC61DD16}"/>
              </a:ext>
            </a:extLst>
          </p:cNvPr>
          <p:cNvCxnSpPr>
            <a:cxnSpLocks/>
          </p:cNvCxnSpPr>
          <p:nvPr/>
        </p:nvCxnSpPr>
        <p:spPr>
          <a:xfrm flipH="1" flipV="1">
            <a:off x="1889306" y="1709335"/>
            <a:ext cx="455069" cy="457693"/>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E19C8DD-0AA6-4C3F-8EC9-88163C49B9B4}"/>
              </a:ext>
            </a:extLst>
          </p:cNvPr>
          <p:cNvCxnSpPr>
            <a:cxnSpLocks/>
          </p:cNvCxnSpPr>
          <p:nvPr/>
        </p:nvCxnSpPr>
        <p:spPr>
          <a:xfrm flipH="1" flipV="1">
            <a:off x="3146312" y="2181465"/>
            <a:ext cx="1222935" cy="1229174"/>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FF540DCA-6F34-4D1C-8F30-23C4D738E9FA}"/>
              </a:ext>
            </a:extLst>
          </p:cNvPr>
          <p:cNvCxnSpPr>
            <a:cxnSpLocks/>
          </p:cNvCxnSpPr>
          <p:nvPr/>
        </p:nvCxnSpPr>
        <p:spPr>
          <a:xfrm flipH="1" flipV="1">
            <a:off x="4522776" y="3919048"/>
            <a:ext cx="1240858" cy="1251763"/>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871DDAE2-3684-48A0-B5E7-E8AC4B73E256}"/>
              </a:ext>
            </a:extLst>
          </p:cNvPr>
          <p:cNvSpPr/>
          <p:nvPr/>
        </p:nvSpPr>
        <p:spPr>
          <a:xfrm>
            <a:off x="2446663" y="2366193"/>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a:extLst>
              <a:ext uri="{FF2B5EF4-FFF2-40B4-BE49-F238E27FC236}">
                <a16:creationId xmlns:a16="http://schemas.microsoft.com/office/drawing/2014/main" id="{B3F6A452-4811-4B72-A32D-D46B0D921F08}"/>
              </a:ext>
            </a:extLst>
          </p:cNvPr>
          <p:cNvSpPr/>
          <p:nvPr/>
        </p:nvSpPr>
        <p:spPr>
          <a:xfrm>
            <a:off x="2883429" y="2794669"/>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a:extLst>
              <a:ext uri="{FF2B5EF4-FFF2-40B4-BE49-F238E27FC236}">
                <a16:creationId xmlns:a16="http://schemas.microsoft.com/office/drawing/2014/main" id="{5DFD0FF3-86EB-49A7-B805-0A5F7E04F806}"/>
              </a:ext>
            </a:extLst>
          </p:cNvPr>
          <p:cNvSpPr/>
          <p:nvPr/>
        </p:nvSpPr>
        <p:spPr>
          <a:xfrm>
            <a:off x="3308283" y="3226489"/>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a:extLst>
              <a:ext uri="{FF2B5EF4-FFF2-40B4-BE49-F238E27FC236}">
                <a16:creationId xmlns:a16="http://schemas.microsoft.com/office/drawing/2014/main" id="{AD03082C-7B0C-4B5A-943F-8E468D78E3B9}"/>
              </a:ext>
            </a:extLst>
          </p:cNvPr>
          <p:cNvSpPr/>
          <p:nvPr/>
        </p:nvSpPr>
        <p:spPr>
          <a:xfrm>
            <a:off x="3724348" y="3658132"/>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6" name="直接箭头连接符 85">
            <a:extLst>
              <a:ext uri="{FF2B5EF4-FFF2-40B4-BE49-F238E27FC236}">
                <a16:creationId xmlns:a16="http://schemas.microsoft.com/office/drawing/2014/main" id="{6404E0A2-601C-4EDF-BE14-94C3824DE65D}"/>
              </a:ext>
            </a:extLst>
          </p:cNvPr>
          <p:cNvCxnSpPr>
            <a:cxnSpLocks/>
          </p:cNvCxnSpPr>
          <p:nvPr/>
        </p:nvCxnSpPr>
        <p:spPr>
          <a:xfrm flipH="1">
            <a:off x="9720991" y="802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5C99366-D6AB-43AC-837F-9EF3395B473A}"/>
              </a:ext>
            </a:extLst>
          </p:cNvPr>
          <p:cNvCxnSpPr>
            <a:cxnSpLocks/>
          </p:cNvCxnSpPr>
          <p:nvPr/>
        </p:nvCxnSpPr>
        <p:spPr>
          <a:xfrm>
            <a:off x="9769794" y="508381"/>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663579D-35BE-4D11-A6E0-72EF4CA8EB5E}"/>
              </a:ext>
            </a:extLst>
          </p:cNvPr>
          <p:cNvCxnSpPr>
            <a:cxnSpLocks/>
          </p:cNvCxnSpPr>
          <p:nvPr/>
        </p:nvCxnSpPr>
        <p:spPr>
          <a:xfrm flipH="1" flipV="1">
            <a:off x="10061243" y="427858"/>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F6A54A6-586E-427F-9062-03E9E890F083}"/>
              </a:ext>
            </a:extLst>
          </p:cNvPr>
          <p:cNvCxnSpPr>
            <a:cxnSpLocks/>
          </p:cNvCxnSpPr>
          <p:nvPr/>
        </p:nvCxnSpPr>
        <p:spPr>
          <a:xfrm>
            <a:off x="9809243" y="427858"/>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EF648683-553E-4044-96D0-531A48E5AF54}"/>
              </a:ext>
            </a:extLst>
          </p:cNvPr>
          <p:cNvCxnSpPr>
            <a:cxnSpLocks/>
          </p:cNvCxnSpPr>
          <p:nvPr/>
        </p:nvCxnSpPr>
        <p:spPr>
          <a:xfrm rot="5400000">
            <a:off x="9565845" y="676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C0E2D398-3136-4D69-A52A-63121474C5D6}"/>
              </a:ext>
            </a:extLst>
          </p:cNvPr>
          <p:cNvCxnSpPr>
            <a:cxnSpLocks/>
          </p:cNvCxnSpPr>
          <p:nvPr/>
        </p:nvCxnSpPr>
        <p:spPr>
          <a:xfrm flipH="1">
            <a:off x="10360262" y="802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94F014AD-BF85-4CB0-B124-8D73828F92C2}"/>
              </a:ext>
            </a:extLst>
          </p:cNvPr>
          <p:cNvCxnSpPr>
            <a:cxnSpLocks/>
          </p:cNvCxnSpPr>
          <p:nvPr/>
        </p:nvCxnSpPr>
        <p:spPr>
          <a:xfrm>
            <a:off x="10409065" y="508381"/>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518D5064-A321-4EE0-BA53-DBAD16205134}"/>
              </a:ext>
            </a:extLst>
          </p:cNvPr>
          <p:cNvCxnSpPr>
            <a:cxnSpLocks/>
          </p:cNvCxnSpPr>
          <p:nvPr/>
        </p:nvCxnSpPr>
        <p:spPr>
          <a:xfrm flipH="1" flipV="1">
            <a:off x="10700514" y="427858"/>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26B15790-CAD0-4C8F-B82D-8DF882DA854C}"/>
              </a:ext>
            </a:extLst>
          </p:cNvPr>
          <p:cNvCxnSpPr>
            <a:cxnSpLocks/>
          </p:cNvCxnSpPr>
          <p:nvPr/>
        </p:nvCxnSpPr>
        <p:spPr>
          <a:xfrm>
            <a:off x="10448514" y="427858"/>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7B8D70AC-3664-4E0A-B0C2-16C25E9B7ECC}"/>
              </a:ext>
            </a:extLst>
          </p:cNvPr>
          <p:cNvCxnSpPr>
            <a:cxnSpLocks/>
          </p:cNvCxnSpPr>
          <p:nvPr/>
        </p:nvCxnSpPr>
        <p:spPr>
          <a:xfrm rot="5400000">
            <a:off x="10205116" y="676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2F0326E7-B5FE-4895-AD5B-5A345A4285D1}"/>
              </a:ext>
            </a:extLst>
          </p:cNvPr>
          <p:cNvCxnSpPr>
            <a:cxnSpLocks/>
          </p:cNvCxnSpPr>
          <p:nvPr/>
        </p:nvCxnSpPr>
        <p:spPr>
          <a:xfrm flipH="1">
            <a:off x="11014683" y="799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1B615323-CCAE-4FAF-A908-1CB3383B5D9C}"/>
              </a:ext>
            </a:extLst>
          </p:cNvPr>
          <p:cNvCxnSpPr>
            <a:cxnSpLocks/>
          </p:cNvCxnSpPr>
          <p:nvPr/>
        </p:nvCxnSpPr>
        <p:spPr>
          <a:xfrm rot="10800000">
            <a:off x="11014701" y="448393"/>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38267EEF-646C-4D43-A71E-3CC7C9946D47}"/>
              </a:ext>
            </a:extLst>
          </p:cNvPr>
          <p:cNvCxnSpPr>
            <a:cxnSpLocks/>
          </p:cNvCxnSpPr>
          <p:nvPr/>
        </p:nvCxnSpPr>
        <p:spPr>
          <a:xfrm flipH="1" flipV="1">
            <a:off x="11354935" y="424794"/>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0B6CB00E-D467-4E94-9FE2-41B134DD994D}"/>
              </a:ext>
            </a:extLst>
          </p:cNvPr>
          <p:cNvCxnSpPr>
            <a:cxnSpLocks/>
          </p:cNvCxnSpPr>
          <p:nvPr/>
        </p:nvCxnSpPr>
        <p:spPr>
          <a:xfrm>
            <a:off x="11102935" y="424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4C531B08-0A59-4CBA-BFDF-91EEC88F979B}"/>
              </a:ext>
            </a:extLst>
          </p:cNvPr>
          <p:cNvCxnSpPr>
            <a:cxnSpLocks/>
          </p:cNvCxnSpPr>
          <p:nvPr/>
        </p:nvCxnSpPr>
        <p:spPr>
          <a:xfrm rot="5400000">
            <a:off x="10859537" y="673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493710B-390B-4381-A7AE-22F3A6A82923}"/>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2530342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C20F7FF9-C56D-4FAD-9EEC-D4F24783F6E4}"/>
              </a:ext>
            </a:extLst>
          </p:cNvPr>
          <p:cNvGraphicFramePr>
            <a:graphicFrameLocks noGrp="1"/>
          </p:cNvGraphicFramePr>
          <p:nvPr>
            <p:extLst>
              <p:ext uri="{D42A27DB-BD31-4B8C-83A1-F6EECF244321}">
                <p14:modId xmlns:p14="http://schemas.microsoft.com/office/powerpoint/2010/main" val="1633040934"/>
              </p:ext>
            </p:extLst>
          </p:nvPr>
        </p:nvGraphicFramePr>
        <p:xfrm>
          <a:off x="1214703" y="1108610"/>
          <a:ext cx="4739295" cy="4320000"/>
        </p:xfrm>
        <a:graphic>
          <a:graphicData uri="http://schemas.openxmlformats.org/drawingml/2006/table">
            <a:tbl>
              <a:tblPr firstRow="1" bandRow="1">
                <a:tableStyleId>{5940675A-B579-460E-94D1-54222C63F5DA}</a:tableStyleId>
              </a:tblPr>
              <a:tblGrid>
                <a:gridCol w="430845">
                  <a:extLst>
                    <a:ext uri="{9D8B030D-6E8A-4147-A177-3AD203B41FA5}">
                      <a16:colId xmlns:a16="http://schemas.microsoft.com/office/drawing/2014/main" val="2890063184"/>
                    </a:ext>
                  </a:extLst>
                </a:gridCol>
                <a:gridCol w="430845">
                  <a:extLst>
                    <a:ext uri="{9D8B030D-6E8A-4147-A177-3AD203B41FA5}">
                      <a16:colId xmlns:a16="http://schemas.microsoft.com/office/drawing/2014/main" val="1993371966"/>
                    </a:ext>
                  </a:extLst>
                </a:gridCol>
                <a:gridCol w="430845">
                  <a:extLst>
                    <a:ext uri="{9D8B030D-6E8A-4147-A177-3AD203B41FA5}">
                      <a16:colId xmlns:a16="http://schemas.microsoft.com/office/drawing/2014/main" val="3839338732"/>
                    </a:ext>
                  </a:extLst>
                </a:gridCol>
                <a:gridCol w="430845">
                  <a:extLst>
                    <a:ext uri="{9D8B030D-6E8A-4147-A177-3AD203B41FA5}">
                      <a16:colId xmlns:a16="http://schemas.microsoft.com/office/drawing/2014/main" val="2765278569"/>
                    </a:ext>
                  </a:extLst>
                </a:gridCol>
                <a:gridCol w="430845">
                  <a:extLst>
                    <a:ext uri="{9D8B030D-6E8A-4147-A177-3AD203B41FA5}">
                      <a16:colId xmlns:a16="http://schemas.microsoft.com/office/drawing/2014/main" val="3622697071"/>
                    </a:ext>
                  </a:extLst>
                </a:gridCol>
                <a:gridCol w="430845">
                  <a:extLst>
                    <a:ext uri="{9D8B030D-6E8A-4147-A177-3AD203B41FA5}">
                      <a16:colId xmlns:a16="http://schemas.microsoft.com/office/drawing/2014/main" val="926603277"/>
                    </a:ext>
                  </a:extLst>
                </a:gridCol>
                <a:gridCol w="430845">
                  <a:extLst>
                    <a:ext uri="{9D8B030D-6E8A-4147-A177-3AD203B41FA5}">
                      <a16:colId xmlns:a16="http://schemas.microsoft.com/office/drawing/2014/main" val="884533519"/>
                    </a:ext>
                  </a:extLst>
                </a:gridCol>
                <a:gridCol w="430845">
                  <a:extLst>
                    <a:ext uri="{9D8B030D-6E8A-4147-A177-3AD203B41FA5}">
                      <a16:colId xmlns:a16="http://schemas.microsoft.com/office/drawing/2014/main" val="2964302018"/>
                    </a:ext>
                  </a:extLst>
                </a:gridCol>
                <a:gridCol w="430845">
                  <a:extLst>
                    <a:ext uri="{9D8B030D-6E8A-4147-A177-3AD203B41FA5}">
                      <a16:colId xmlns:a16="http://schemas.microsoft.com/office/drawing/2014/main" val="3220191734"/>
                    </a:ext>
                  </a:extLst>
                </a:gridCol>
                <a:gridCol w="430845">
                  <a:extLst>
                    <a:ext uri="{9D8B030D-6E8A-4147-A177-3AD203B41FA5}">
                      <a16:colId xmlns:a16="http://schemas.microsoft.com/office/drawing/2014/main" val="1143665314"/>
                    </a:ext>
                  </a:extLst>
                </a:gridCol>
                <a:gridCol w="430845">
                  <a:extLst>
                    <a:ext uri="{9D8B030D-6E8A-4147-A177-3AD203B41FA5}">
                      <a16:colId xmlns:a16="http://schemas.microsoft.com/office/drawing/2014/main" val="2875805917"/>
                    </a:ext>
                  </a:extLst>
                </a:gridCol>
              </a:tblGrid>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b</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432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432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bl>
          </a:graphicData>
        </a:graphic>
      </p:graphicFrame>
      <p:sp>
        <p:nvSpPr>
          <p:cNvPr id="6" name="文本框 5">
            <a:extLst>
              <a:ext uri="{FF2B5EF4-FFF2-40B4-BE49-F238E27FC236}">
                <a16:creationId xmlns:a16="http://schemas.microsoft.com/office/drawing/2014/main" id="{D9DF1996-6C14-4920-8073-AE7B4400254C}"/>
              </a:ext>
            </a:extLst>
          </p:cNvPr>
          <p:cNvSpPr txBox="1"/>
          <p:nvPr/>
        </p:nvSpPr>
        <p:spPr>
          <a:xfrm>
            <a:off x="2626101" y="5457339"/>
            <a:ext cx="2471963" cy="369332"/>
          </a:xfrm>
          <a:prstGeom prst="rect">
            <a:avLst/>
          </a:prstGeom>
          <a:noFill/>
        </p:spPr>
        <p:txBody>
          <a:bodyPr wrap="square" rtlCol="0">
            <a:spAutoFit/>
          </a:bodyPr>
          <a:lstStyle/>
          <a:p>
            <a:r>
              <a:rPr lang="en-US" altLang="zh-CN">
                <a:latin typeface="Consolas" panose="020B0609020204030204" pitchFamily="49" charset="0"/>
              </a:rPr>
              <a:t>acceptable</a:t>
            </a:r>
            <a:endParaRPr lang="zh-CN" altLang="en-US">
              <a:latin typeface="Consolas" panose="020B0609020204030204" pitchFamily="49" charset="0"/>
            </a:endParaRPr>
          </a:p>
        </p:txBody>
      </p:sp>
      <p:cxnSp>
        <p:nvCxnSpPr>
          <p:cNvPr id="9" name="直接箭头连接符 8">
            <a:extLst>
              <a:ext uri="{FF2B5EF4-FFF2-40B4-BE49-F238E27FC236}">
                <a16:creationId xmlns:a16="http://schemas.microsoft.com/office/drawing/2014/main" id="{8AD5F97A-D1AF-40C5-9ED0-0507DB50AAE0}"/>
              </a:ext>
            </a:extLst>
          </p:cNvPr>
          <p:cNvCxnSpPr>
            <a:cxnSpLocks/>
          </p:cNvCxnSpPr>
          <p:nvPr/>
        </p:nvCxnSpPr>
        <p:spPr>
          <a:xfrm>
            <a:off x="1966365" y="1860179"/>
            <a:ext cx="744467" cy="740733"/>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C8F11A4-BC0B-4A56-9CCE-AA7A5DD72197}"/>
              </a:ext>
            </a:extLst>
          </p:cNvPr>
          <p:cNvCxnSpPr>
            <a:cxnSpLocks/>
          </p:cNvCxnSpPr>
          <p:nvPr/>
        </p:nvCxnSpPr>
        <p:spPr>
          <a:xfrm>
            <a:off x="2822772" y="2714774"/>
            <a:ext cx="268386" cy="29888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C077A4B-AA4A-4CCD-BD22-03C9EDB66C6A}"/>
              </a:ext>
            </a:extLst>
          </p:cNvPr>
          <p:cNvCxnSpPr>
            <a:cxnSpLocks/>
          </p:cNvCxnSpPr>
          <p:nvPr/>
        </p:nvCxnSpPr>
        <p:spPr>
          <a:xfrm>
            <a:off x="3244054" y="3172280"/>
            <a:ext cx="269405" cy="295013"/>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70165059-AB85-4592-9407-8E2D8C1202B7}"/>
              </a:ext>
            </a:extLst>
          </p:cNvPr>
          <p:cNvCxnSpPr>
            <a:cxnSpLocks/>
          </p:cNvCxnSpPr>
          <p:nvPr/>
        </p:nvCxnSpPr>
        <p:spPr>
          <a:xfrm flipH="1" flipV="1">
            <a:off x="3572239" y="3121928"/>
            <a:ext cx="1" cy="345365"/>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644618-AC5D-4B41-9BE7-CD19E2CDD07D}"/>
              </a:ext>
            </a:extLst>
          </p:cNvPr>
          <p:cNvCxnSpPr>
            <a:cxnSpLocks/>
          </p:cNvCxnSpPr>
          <p:nvPr/>
        </p:nvCxnSpPr>
        <p:spPr>
          <a:xfrm>
            <a:off x="3244053" y="3067386"/>
            <a:ext cx="328188" cy="2"/>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AD5F7229-8C3B-4F68-AB2E-A4A82E333181}"/>
              </a:ext>
            </a:extLst>
          </p:cNvPr>
          <p:cNvCxnSpPr>
            <a:cxnSpLocks/>
          </p:cNvCxnSpPr>
          <p:nvPr/>
        </p:nvCxnSpPr>
        <p:spPr>
          <a:xfrm flipH="1" flipV="1">
            <a:off x="3184808" y="2661261"/>
            <a:ext cx="448516" cy="418644"/>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A5F17940-9FFF-43E3-8F1D-73DEDAF52ECE}"/>
              </a:ext>
            </a:extLst>
          </p:cNvPr>
          <p:cNvCxnSpPr>
            <a:cxnSpLocks/>
          </p:cNvCxnSpPr>
          <p:nvPr/>
        </p:nvCxnSpPr>
        <p:spPr>
          <a:xfrm flipH="1" flipV="1">
            <a:off x="2775962" y="2632413"/>
            <a:ext cx="290920" cy="0"/>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7A585FE1-97D4-4474-80CA-801805BA6438}"/>
              </a:ext>
            </a:extLst>
          </p:cNvPr>
          <p:cNvSpPr txBox="1"/>
          <p:nvPr/>
        </p:nvSpPr>
        <p:spPr>
          <a:xfrm>
            <a:off x="9660629" y="760381"/>
            <a:ext cx="2471963" cy="923330"/>
          </a:xfrm>
          <a:prstGeom prst="rect">
            <a:avLst/>
          </a:prstGeom>
          <a:noFill/>
        </p:spPr>
        <p:txBody>
          <a:bodyPr wrap="square" rtlCol="0">
            <a:spAutoFit/>
          </a:bodyPr>
          <a:lstStyle/>
          <a:p>
            <a:r>
              <a:rPr lang="en-US" altLang="zh-CN">
                <a:latin typeface="Consolas" panose="020B0609020204030204" pitchFamily="49" charset="0"/>
              </a:rPr>
              <a:t>ED=2, EDmax=2</a:t>
            </a:r>
          </a:p>
          <a:p>
            <a:r>
              <a:rPr lang="en-US" altLang="zh-CN">
                <a:latin typeface="Consolas" panose="020B0609020204030204" pitchFamily="49" charset="0"/>
              </a:rPr>
              <a:t>abba</a:t>
            </a:r>
          </a:p>
          <a:p>
            <a:r>
              <a:rPr lang="en-US" altLang="zh-CN">
                <a:latin typeface="Consolas" panose="020B0609020204030204" pitchFamily="49" charset="0"/>
              </a:rPr>
              <a:t>a aa</a:t>
            </a:r>
            <a:endParaRPr lang="zh-CN" altLang="en-US">
              <a:latin typeface="Consolas" panose="020B0609020204030204" pitchFamily="49" charset="0"/>
            </a:endParaRPr>
          </a:p>
        </p:txBody>
      </p:sp>
      <p:cxnSp>
        <p:nvCxnSpPr>
          <p:cNvPr id="58" name="直接箭头连接符 57">
            <a:extLst>
              <a:ext uri="{FF2B5EF4-FFF2-40B4-BE49-F238E27FC236}">
                <a16:creationId xmlns:a16="http://schemas.microsoft.com/office/drawing/2014/main" id="{A9B5C315-1116-4AAF-A5CE-A7A33901F9BE}"/>
              </a:ext>
            </a:extLst>
          </p:cNvPr>
          <p:cNvCxnSpPr>
            <a:cxnSpLocks/>
          </p:cNvCxnSpPr>
          <p:nvPr/>
        </p:nvCxnSpPr>
        <p:spPr>
          <a:xfrm flipH="1" flipV="1">
            <a:off x="1889306" y="1681409"/>
            <a:ext cx="817308" cy="818909"/>
          </a:xfrm>
          <a:prstGeom prst="straightConnector1">
            <a:avLst/>
          </a:prstGeom>
          <a:ln w="19050">
            <a:solidFill>
              <a:srgbClr val="BA43BD"/>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F563E052-1CA5-468C-8016-6540A95427CB}"/>
              </a:ext>
            </a:extLst>
          </p:cNvPr>
          <p:cNvSpPr txBox="1"/>
          <p:nvPr/>
        </p:nvSpPr>
        <p:spPr>
          <a:xfrm>
            <a:off x="2626101" y="5810847"/>
            <a:ext cx="2471963" cy="369332"/>
          </a:xfrm>
          <a:prstGeom prst="rect">
            <a:avLst/>
          </a:prstGeom>
          <a:noFill/>
        </p:spPr>
        <p:txBody>
          <a:bodyPr wrap="square" rtlCol="0">
            <a:spAutoFit/>
          </a:bodyPr>
          <a:lstStyle/>
          <a:p>
            <a:r>
              <a:rPr lang="en-US" altLang="zh-CN">
                <a:latin typeface="Consolas" panose="020B0609020204030204" pitchFamily="49" charset="0"/>
              </a:rPr>
              <a:t>1M&lt;-1D&lt;-2M</a:t>
            </a:r>
            <a:endParaRPr lang="zh-CN" altLang="en-US">
              <a:latin typeface="Consolas" panose="020B0609020204030204" pitchFamily="49" charset="0"/>
            </a:endParaRPr>
          </a:p>
        </p:txBody>
      </p:sp>
      <p:sp>
        <p:nvSpPr>
          <p:cNvPr id="67" name="椭圆 66">
            <a:extLst>
              <a:ext uri="{FF2B5EF4-FFF2-40B4-BE49-F238E27FC236}">
                <a16:creationId xmlns:a16="http://schemas.microsoft.com/office/drawing/2014/main" id="{00FE20FD-2EE6-40AA-B490-E1353DE42F97}"/>
              </a:ext>
            </a:extLst>
          </p:cNvPr>
          <p:cNvSpPr/>
          <p:nvPr/>
        </p:nvSpPr>
        <p:spPr>
          <a:xfrm>
            <a:off x="2423415" y="2371673"/>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a:extLst>
              <a:ext uri="{FF2B5EF4-FFF2-40B4-BE49-F238E27FC236}">
                <a16:creationId xmlns:a16="http://schemas.microsoft.com/office/drawing/2014/main" id="{A39E85B0-09A1-4393-B2EC-134204C3337A}"/>
              </a:ext>
            </a:extLst>
          </p:cNvPr>
          <p:cNvSpPr/>
          <p:nvPr/>
        </p:nvSpPr>
        <p:spPr>
          <a:xfrm>
            <a:off x="2872853" y="2786319"/>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3" name="直接箭头连接符 92">
            <a:extLst>
              <a:ext uri="{FF2B5EF4-FFF2-40B4-BE49-F238E27FC236}">
                <a16:creationId xmlns:a16="http://schemas.microsoft.com/office/drawing/2014/main" id="{E7F70A07-50CB-42FA-9972-8310AF8A0193}"/>
              </a:ext>
            </a:extLst>
          </p:cNvPr>
          <p:cNvCxnSpPr>
            <a:cxnSpLocks/>
          </p:cNvCxnSpPr>
          <p:nvPr/>
        </p:nvCxnSpPr>
        <p:spPr>
          <a:xfrm flipH="1">
            <a:off x="9720991" y="802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859D935-5964-41B4-847E-3888F70C4DB2}"/>
              </a:ext>
            </a:extLst>
          </p:cNvPr>
          <p:cNvCxnSpPr>
            <a:cxnSpLocks/>
          </p:cNvCxnSpPr>
          <p:nvPr/>
        </p:nvCxnSpPr>
        <p:spPr>
          <a:xfrm>
            <a:off x="9769794" y="508381"/>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C8A2E118-7D18-4F7D-AAF4-8CFF255BEE44}"/>
              </a:ext>
            </a:extLst>
          </p:cNvPr>
          <p:cNvCxnSpPr>
            <a:cxnSpLocks/>
          </p:cNvCxnSpPr>
          <p:nvPr/>
        </p:nvCxnSpPr>
        <p:spPr>
          <a:xfrm flipH="1" flipV="1">
            <a:off x="10061243" y="427858"/>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D5FAB7FC-6AC3-4226-B9BC-FB0DDD204097}"/>
              </a:ext>
            </a:extLst>
          </p:cNvPr>
          <p:cNvCxnSpPr>
            <a:cxnSpLocks/>
          </p:cNvCxnSpPr>
          <p:nvPr/>
        </p:nvCxnSpPr>
        <p:spPr>
          <a:xfrm>
            <a:off x="9809243" y="427858"/>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566DBD20-D427-464B-8F1E-0CC4C4A729A5}"/>
              </a:ext>
            </a:extLst>
          </p:cNvPr>
          <p:cNvCxnSpPr>
            <a:cxnSpLocks/>
          </p:cNvCxnSpPr>
          <p:nvPr/>
        </p:nvCxnSpPr>
        <p:spPr>
          <a:xfrm rot="5400000">
            <a:off x="9565845" y="676794"/>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2E7A8B96-E064-45A0-B13C-05A2CA91724D}"/>
              </a:ext>
            </a:extLst>
          </p:cNvPr>
          <p:cNvCxnSpPr>
            <a:cxnSpLocks/>
          </p:cNvCxnSpPr>
          <p:nvPr/>
        </p:nvCxnSpPr>
        <p:spPr>
          <a:xfrm flipH="1">
            <a:off x="10360262" y="802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A9E04F75-70C0-4EE2-8C83-2F5A26C97032}"/>
              </a:ext>
            </a:extLst>
          </p:cNvPr>
          <p:cNvCxnSpPr>
            <a:cxnSpLocks/>
          </p:cNvCxnSpPr>
          <p:nvPr/>
        </p:nvCxnSpPr>
        <p:spPr>
          <a:xfrm>
            <a:off x="10409065" y="508381"/>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8AF65B30-F86D-4B6F-8165-31CC764713CD}"/>
              </a:ext>
            </a:extLst>
          </p:cNvPr>
          <p:cNvCxnSpPr>
            <a:cxnSpLocks/>
          </p:cNvCxnSpPr>
          <p:nvPr/>
        </p:nvCxnSpPr>
        <p:spPr>
          <a:xfrm flipH="1" flipV="1">
            <a:off x="10700514" y="427858"/>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29FE0CD1-9F6F-4103-BE03-4575EEC9E760}"/>
              </a:ext>
            </a:extLst>
          </p:cNvPr>
          <p:cNvCxnSpPr>
            <a:cxnSpLocks/>
          </p:cNvCxnSpPr>
          <p:nvPr/>
        </p:nvCxnSpPr>
        <p:spPr>
          <a:xfrm>
            <a:off x="10448514" y="427858"/>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1290A7B-912C-4AF4-A59B-933A89A981FB}"/>
              </a:ext>
            </a:extLst>
          </p:cNvPr>
          <p:cNvCxnSpPr>
            <a:cxnSpLocks/>
          </p:cNvCxnSpPr>
          <p:nvPr/>
        </p:nvCxnSpPr>
        <p:spPr>
          <a:xfrm rot="5400000">
            <a:off x="10205116" y="676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75458525-271F-4357-A7F7-56CF11E764D7}"/>
              </a:ext>
            </a:extLst>
          </p:cNvPr>
          <p:cNvCxnSpPr>
            <a:cxnSpLocks/>
          </p:cNvCxnSpPr>
          <p:nvPr/>
        </p:nvCxnSpPr>
        <p:spPr>
          <a:xfrm flipH="1">
            <a:off x="11014683" y="799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0169FCA4-2350-43FB-BA8C-3A47039C2409}"/>
              </a:ext>
            </a:extLst>
          </p:cNvPr>
          <p:cNvCxnSpPr>
            <a:cxnSpLocks/>
          </p:cNvCxnSpPr>
          <p:nvPr/>
        </p:nvCxnSpPr>
        <p:spPr>
          <a:xfrm rot="10800000">
            <a:off x="11014701" y="448393"/>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A4AB33E0-7381-4F8A-9532-BE3D7BBF0C8C}"/>
              </a:ext>
            </a:extLst>
          </p:cNvPr>
          <p:cNvCxnSpPr>
            <a:cxnSpLocks/>
          </p:cNvCxnSpPr>
          <p:nvPr/>
        </p:nvCxnSpPr>
        <p:spPr>
          <a:xfrm flipH="1" flipV="1">
            <a:off x="11354935" y="424794"/>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E88829E4-C07B-4950-832A-EE682856CFED}"/>
              </a:ext>
            </a:extLst>
          </p:cNvPr>
          <p:cNvCxnSpPr>
            <a:cxnSpLocks/>
          </p:cNvCxnSpPr>
          <p:nvPr/>
        </p:nvCxnSpPr>
        <p:spPr>
          <a:xfrm>
            <a:off x="11102935" y="424794"/>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4362FB4D-F2EE-470E-9001-FC98A1342FA3}"/>
              </a:ext>
            </a:extLst>
          </p:cNvPr>
          <p:cNvCxnSpPr>
            <a:cxnSpLocks/>
          </p:cNvCxnSpPr>
          <p:nvPr/>
        </p:nvCxnSpPr>
        <p:spPr>
          <a:xfrm rot="5400000">
            <a:off x="10859537" y="673730"/>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5FD9391-6339-44E2-BEB9-C2DBA308207E}"/>
              </a:ext>
            </a:extLst>
          </p:cNvPr>
          <p:cNvSpPr txBox="1"/>
          <p:nvPr/>
        </p:nvSpPr>
        <p:spPr>
          <a:xfrm>
            <a:off x="1392324" y="424036"/>
            <a:ext cx="4703676" cy="369332"/>
          </a:xfrm>
          <a:prstGeom prst="rect">
            <a:avLst/>
          </a:prstGeom>
          <a:noFill/>
        </p:spPr>
        <p:txBody>
          <a:bodyPr wrap="square" rtlCol="0">
            <a:spAutoFit/>
          </a:bodyPr>
          <a:lstStyle>
            <a:defPPr>
              <a:defRPr lang="zh-CN"/>
            </a:defPPr>
            <a:lvl1pPr>
              <a:defRPr sz="1400">
                <a:latin typeface="Consolas" panose="020B0609020204030204" pitchFamily="49" charset="0"/>
                <a:ea typeface="微软雅黑" panose="020B0503020204020204" pitchFamily="34" charset="-122"/>
              </a:defRPr>
            </a:lvl1pPr>
          </a:lstStyle>
          <a:p>
            <a:r>
              <a:rPr lang="en-US" altLang="zh-CN" sz="1800"/>
              <a:t>examples for version 0.2.2</a:t>
            </a:r>
            <a:endParaRPr lang="zh-CN" altLang="en-US" sz="1800"/>
          </a:p>
        </p:txBody>
      </p:sp>
    </p:spTree>
    <p:extLst>
      <p:ext uri="{BB962C8B-B14F-4D97-AF65-F5344CB8AC3E}">
        <p14:creationId xmlns:p14="http://schemas.microsoft.com/office/powerpoint/2010/main" val="215620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a:extLst>
              <a:ext uri="{FF2B5EF4-FFF2-40B4-BE49-F238E27FC236}">
                <a16:creationId xmlns:a16="http://schemas.microsoft.com/office/drawing/2014/main" id="{33A080EF-F7F5-4129-A7C9-D281615F4770}"/>
              </a:ext>
            </a:extLst>
          </p:cNvPr>
          <p:cNvSpPr txBox="1"/>
          <p:nvPr/>
        </p:nvSpPr>
        <p:spPr>
          <a:xfrm>
            <a:off x="9660629" y="760381"/>
            <a:ext cx="2471963" cy="369332"/>
          </a:xfrm>
          <a:prstGeom prst="rect">
            <a:avLst/>
          </a:prstGeom>
          <a:noFill/>
        </p:spPr>
        <p:txBody>
          <a:bodyPr wrap="square" rtlCol="0">
            <a:spAutoFit/>
          </a:bodyPr>
          <a:lstStyle/>
          <a:p>
            <a:r>
              <a:rPr lang="en-US" altLang="zh-CN">
                <a:latin typeface="Consolas" panose="020B0609020204030204" pitchFamily="49" charset="0"/>
              </a:rPr>
              <a:t>ED=4, EDmax=4</a:t>
            </a:r>
          </a:p>
        </p:txBody>
      </p:sp>
      <p:cxnSp>
        <p:nvCxnSpPr>
          <p:cNvPr id="122" name="直接箭头连接符 121">
            <a:extLst>
              <a:ext uri="{FF2B5EF4-FFF2-40B4-BE49-F238E27FC236}">
                <a16:creationId xmlns:a16="http://schemas.microsoft.com/office/drawing/2014/main" id="{3E1263B7-864E-466A-A4B2-3DBBA57C119C}"/>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C985D30-B81A-4A09-A793-E26EE2BEAB96}"/>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FBB60ED-8FB1-4BDA-93F6-9C220760984C}"/>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E3E2A8FF-BB12-417A-A709-B02C99B448B0}"/>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900E2D9-CEC4-4D4A-BB38-C3EA0036CE1A}"/>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D10733F0-64D1-4E3F-AED2-F6CC87519172}"/>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6DCB407-8460-4046-8942-46BEE8F14BE5}"/>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8A2DBBCE-3857-457E-A783-3B9E64723FD2}"/>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0D9BC694-04C6-4249-B661-2D11BC8FBA9E}"/>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94E24735-49F2-4F47-A23B-AE6C1CB4772E}"/>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6E4412FF-4C08-475B-9BC0-419269E6582C}"/>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029D4E9-B6FD-44E2-A23E-BD7DDF93B40B}"/>
              </a:ext>
            </a:extLst>
          </p:cNvPr>
          <p:cNvCxnSpPr>
            <a:cxnSpLocks/>
          </p:cNvCxnSpPr>
          <p:nvPr/>
        </p:nvCxnSpPr>
        <p:spPr>
          <a:xfrm rot="10800000">
            <a:off x="11225094" y="1251764"/>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E0F176E1-0F65-43EC-916C-684E58BFDDE1}"/>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3505CC8-E098-4D17-92A2-5B6FAFA86F6C}"/>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9DCFA3F-D2AC-476B-AD04-537AB149CF58}"/>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59BDF26B-2121-4F49-B401-BA41559F1B05}"/>
              </a:ext>
            </a:extLst>
          </p:cNvPr>
          <p:cNvSpPr txBox="1"/>
          <p:nvPr/>
        </p:nvSpPr>
        <p:spPr>
          <a:xfrm>
            <a:off x="6984400" y="3218085"/>
            <a:ext cx="5059222" cy="2492990"/>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b="1"/>
              <a:t>version 0.3.0</a:t>
            </a:r>
          </a:p>
          <a:p>
            <a:r>
              <a:rPr lang="en-US" altLang="zh-CN"/>
              <a:t>	</a:t>
            </a:r>
            <a:r>
              <a:rPr lang="zh-CN" altLang="en-US"/>
              <a:t>沿对角线延伸，每遇到一个</a:t>
            </a:r>
            <a:r>
              <a:rPr lang="en-US" altLang="zh-CN"/>
              <a:t>mismatch</a:t>
            </a:r>
            <a:r>
              <a:rPr lang="zh-CN" altLang="en-US"/>
              <a:t>就分叉为三个方向，将前面延伸过的矩阵点全部进行水平和垂直方向的延伸，之后从三个新起点按照优先级依次重新进行一遍该算法，直到算出矩阵的最右下角，或是所有起点都延伸失败。（就像广度优先算法一样）</a:t>
            </a:r>
            <a:endParaRPr lang="en-US" altLang="zh-CN"/>
          </a:p>
          <a:p>
            <a:r>
              <a:rPr lang="en-US" altLang="zh-CN"/>
              <a:t>	</a:t>
            </a:r>
            <a:r>
              <a:rPr lang="zh-CN" altLang="en-US"/>
              <a:t>本方法要另开一个</a:t>
            </a:r>
            <a:r>
              <a:rPr lang="en-US" altLang="zh-CN"/>
              <a:t>diagonallyExtendedMatrix</a:t>
            </a:r>
            <a:r>
              <a:rPr lang="zh-CN" altLang="en-US"/>
              <a:t>矩阵，用于记录当前矩阵点是否已经被尝试过沿对角线延伸。这也是为了避免重复沿相同的对角线进行延伸。</a:t>
            </a:r>
            <a:endParaRPr lang="en-US" altLang="zh-CN"/>
          </a:p>
          <a:p>
            <a:r>
              <a:rPr lang="en-US" altLang="zh-CN"/>
              <a:t>	</a:t>
            </a:r>
            <a:r>
              <a:rPr lang="zh-CN" altLang="en-US"/>
              <a:t>另外，在分叉为三个方向时，按照优先级 </a:t>
            </a:r>
            <a:r>
              <a:rPr lang="en-US" altLang="zh-CN"/>
              <a:t>———— </a:t>
            </a:r>
            <a:r>
              <a:rPr lang="zh-CN" altLang="en-US"/>
              <a:t>三个方向的新起点中对角线方向的矩阵点 </a:t>
            </a:r>
            <a:r>
              <a:rPr lang="en-US" altLang="zh-CN"/>
              <a:t>&gt; </a:t>
            </a:r>
            <a:r>
              <a:rPr lang="zh-CN" altLang="en-US"/>
              <a:t>垂直</a:t>
            </a:r>
            <a:r>
              <a:rPr lang="en-US" altLang="zh-CN"/>
              <a:t>/</a:t>
            </a:r>
            <a:r>
              <a:rPr lang="zh-CN" altLang="en-US"/>
              <a:t>水平方向的矩阵点 </a:t>
            </a:r>
            <a:r>
              <a:rPr lang="en-US" altLang="zh-CN"/>
              <a:t>———— </a:t>
            </a:r>
            <a:r>
              <a:rPr lang="zh-CN" altLang="en-US"/>
              <a:t>依次将新起点加入队列，之后以新起点进行相同的算法操作。</a:t>
            </a:r>
            <a:endParaRPr lang="en-US" altLang="zh-CN"/>
          </a:p>
          <a:p>
            <a:r>
              <a:rPr lang="en-US" altLang="zh-CN"/>
              <a:t>	</a:t>
            </a:r>
            <a:r>
              <a:rPr lang="zh-CN" altLang="en-US" b="1"/>
              <a:t>纠正：最优比对结果</a:t>
            </a:r>
            <a:r>
              <a:rPr lang="zh-CN" altLang="en-US"/>
              <a:t>是最后一行中</a:t>
            </a:r>
            <a:r>
              <a:rPr lang="en-US" altLang="zh-CN"/>
              <a:t>ED</a:t>
            </a:r>
            <a:r>
              <a:rPr lang="zh-CN" altLang="en-US"/>
              <a:t>值最小的矩阵点，不一定非得是矩阵的最后一个矩阵点。</a:t>
            </a:r>
            <a:endParaRPr lang="en-US" altLang="zh-CN"/>
          </a:p>
        </p:txBody>
      </p:sp>
      <p:sp>
        <p:nvSpPr>
          <p:cNvPr id="13" name="文本框 12">
            <a:extLst>
              <a:ext uri="{FF2B5EF4-FFF2-40B4-BE49-F238E27FC236}">
                <a16:creationId xmlns:a16="http://schemas.microsoft.com/office/drawing/2014/main" id="{836921F9-A9C1-4965-BF3D-981FECD2EA0F}"/>
              </a:ext>
            </a:extLst>
          </p:cNvPr>
          <p:cNvSpPr txBox="1"/>
          <p:nvPr/>
        </p:nvSpPr>
        <p:spPr>
          <a:xfrm>
            <a:off x="6953702" y="1234943"/>
            <a:ext cx="2545365" cy="276999"/>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ED</a:t>
            </a:r>
            <a:r>
              <a:rPr lang="zh-CN" altLang="en-US"/>
              <a:t>更新公式</a:t>
            </a:r>
            <a:r>
              <a:rPr lang="en-US" altLang="zh-CN"/>
              <a:t>				</a:t>
            </a:r>
          </a:p>
        </p:txBody>
      </p:sp>
      <p:grpSp>
        <p:nvGrpSpPr>
          <p:cNvPr id="2" name="组合 1">
            <a:extLst>
              <a:ext uri="{FF2B5EF4-FFF2-40B4-BE49-F238E27FC236}">
                <a16:creationId xmlns:a16="http://schemas.microsoft.com/office/drawing/2014/main" id="{88740115-06F3-4436-9AFB-24AB575756F7}"/>
              </a:ext>
            </a:extLst>
          </p:cNvPr>
          <p:cNvGrpSpPr/>
          <p:nvPr/>
        </p:nvGrpSpPr>
        <p:grpSpPr>
          <a:xfrm>
            <a:off x="6895217" y="1743250"/>
            <a:ext cx="5204256" cy="1374107"/>
            <a:chOff x="6837512" y="1892546"/>
            <a:chExt cx="5204256" cy="1374107"/>
          </a:xfrm>
        </p:grpSpPr>
        <p:sp>
          <p:nvSpPr>
            <p:cNvPr id="14" name="矩形 13">
              <a:extLst>
                <a:ext uri="{FF2B5EF4-FFF2-40B4-BE49-F238E27FC236}">
                  <a16:creationId xmlns:a16="http://schemas.microsoft.com/office/drawing/2014/main" id="{0EC99BF4-EC5B-45A8-B33F-A77981375B76}"/>
                </a:ext>
              </a:extLst>
            </p:cNvPr>
            <p:cNvSpPr/>
            <p:nvPr/>
          </p:nvSpPr>
          <p:spPr>
            <a:xfrm>
              <a:off x="8705350" y="1898666"/>
              <a:ext cx="3336415" cy="646331"/>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min{EDMatrix[i,j], EDMatrix[i+1,j], EDMatrix[i,j+1]}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15" name="矩形 14">
              <a:extLst>
                <a:ext uri="{FF2B5EF4-FFF2-40B4-BE49-F238E27FC236}">
                  <a16:creationId xmlns:a16="http://schemas.microsoft.com/office/drawing/2014/main" id="{461A053E-07D7-4C86-8D25-E47F5F825852}"/>
                </a:ext>
              </a:extLst>
            </p:cNvPr>
            <p:cNvSpPr/>
            <p:nvPr/>
          </p:nvSpPr>
          <p:spPr>
            <a:xfrm>
              <a:off x="6837512" y="2320624"/>
              <a:ext cx="1798890" cy="276999"/>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EDMatrix[i+1,j+1]=</a:t>
              </a:r>
              <a:endParaRPr lang="zh-CN" altLang="en-US" sz="1200">
                <a:latin typeface="Consolas" panose="020B0609020204030204" pitchFamily="49" charset="0"/>
                <a:ea typeface="微软雅黑" panose="020B0503020204020204" pitchFamily="34" charset="-122"/>
              </a:endParaRPr>
            </a:p>
          </p:txBody>
        </p:sp>
        <p:sp>
          <p:nvSpPr>
            <p:cNvPr id="326" name="矩形 325">
              <a:extLst>
                <a:ext uri="{FF2B5EF4-FFF2-40B4-BE49-F238E27FC236}">
                  <a16:creationId xmlns:a16="http://schemas.microsoft.com/office/drawing/2014/main" id="{604830FA-91B8-41FC-BFB4-28128DD23516}"/>
                </a:ext>
              </a:extLst>
            </p:cNvPr>
            <p:cNvSpPr/>
            <p:nvPr/>
          </p:nvSpPr>
          <p:spPr>
            <a:xfrm>
              <a:off x="8705347" y="2804988"/>
              <a:ext cx="3336421" cy="461665"/>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EDMatrix[i,j],</a:t>
              </a: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16" name="左大括号 15">
              <a:extLst>
                <a:ext uri="{FF2B5EF4-FFF2-40B4-BE49-F238E27FC236}">
                  <a16:creationId xmlns:a16="http://schemas.microsoft.com/office/drawing/2014/main" id="{1A3BAA45-BEE7-448F-9962-C21005AE1EC1}"/>
                </a:ext>
              </a:extLst>
            </p:cNvPr>
            <p:cNvSpPr/>
            <p:nvPr/>
          </p:nvSpPr>
          <p:spPr>
            <a:xfrm>
              <a:off x="8495711" y="1892546"/>
              <a:ext cx="209636" cy="1374107"/>
            </a:xfrm>
            <a:prstGeom prst="leftBrace">
              <a:avLst>
                <a:gd name="adj1" fmla="val 58946"/>
                <a:gd name="adj2" fmla="val 392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0" name="文本框 119">
            <a:extLst>
              <a:ext uri="{FF2B5EF4-FFF2-40B4-BE49-F238E27FC236}">
                <a16:creationId xmlns:a16="http://schemas.microsoft.com/office/drawing/2014/main" id="{5A354410-7E36-45A4-B485-39B590B5CC03}"/>
              </a:ext>
            </a:extLst>
          </p:cNvPr>
          <p:cNvSpPr txBox="1"/>
          <p:nvPr/>
        </p:nvSpPr>
        <p:spPr>
          <a:xfrm>
            <a:off x="1571814" y="5685215"/>
            <a:ext cx="3758515" cy="369332"/>
          </a:xfrm>
          <a:prstGeom prst="rect">
            <a:avLst/>
          </a:prstGeom>
          <a:noFill/>
        </p:spPr>
        <p:txBody>
          <a:bodyPr wrap="square" rtlCol="0">
            <a:spAutoFit/>
          </a:bodyPr>
          <a:lstStyle/>
          <a:p>
            <a:r>
              <a:rPr lang="en-US" altLang="zh-CN">
                <a:latin typeface="Consolas" panose="020B0609020204030204" pitchFamily="49" charset="0"/>
              </a:rPr>
              <a:t>acceptable(local-best prone)</a:t>
            </a:r>
          </a:p>
        </p:txBody>
      </p:sp>
      <p:sp>
        <p:nvSpPr>
          <p:cNvPr id="121" name="文本框 120">
            <a:extLst>
              <a:ext uri="{FF2B5EF4-FFF2-40B4-BE49-F238E27FC236}">
                <a16:creationId xmlns:a16="http://schemas.microsoft.com/office/drawing/2014/main" id="{4DC05F11-EF23-444F-A96C-4DAEA7CA66F6}"/>
              </a:ext>
            </a:extLst>
          </p:cNvPr>
          <p:cNvSpPr txBox="1"/>
          <p:nvPr/>
        </p:nvSpPr>
        <p:spPr>
          <a:xfrm>
            <a:off x="2607583" y="6288822"/>
            <a:ext cx="3631324" cy="369332"/>
          </a:xfrm>
          <a:prstGeom prst="rect">
            <a:avLst/>
          </a:prstGeom>
          <a:noFill/>
        </p:spPr>
        <p:txBody>
          <a:bodyPr wrap="square" rtlCol="0">
            <a:spAutoFit/>
          </a:bodyPr>
          <a:lstStyle/>
          <a:p>
            <a:r>
              <a:rPr lang="en-US" altLang="zh-CN">
                <a:latin typeface="Consolas" panose="020B0609020204030204" pitchFamily="49" charset="0"/>
              </a:rPr>
              <a:t>6M&lt;-1I&lt;-3M&lt;-1D&lt;-2M</a:t>
            </a:r>
            <a:endParaRPr lang="zh-CN" altLang="en-US">
              <a:latin typeface="Consolas" panose="020B0609020204030204" pitchFamily="49" charset="0"/>
            </a:endParaRPr>
          </a:p>
        </p:txBody>
      </p:sp>
      <p:sp>
        <p:nvSpPr>
          <p:cNvPr id="138" name="文本框 137">
            <a:extLst>
              <a:ext uri="{FF2B5EF4-FFF2-40B4-BE49-F238E27FC236}">
                <a16:creationId xmlns:a16="http://schemas.microsoft.com/office/drawing/2014/main" id="{EAD7F6B2-E1AE-486A-B3D0-E339A192C097}"/>
              </a:ext>
            </a:extLst>
          </p:cNvPr>
          <p:cNvSpPr txBox="1"/>
          <p:nvPr/>
        </p:nvSpPr>
        <p:spPr>
          <a:xfrm>
            <a:off x="155046" y="6011823"/>
            <a:ext cx="2214117" cy="646331"/>
          </a:xfrm>
          <a:prstGeom prst="rect">
            <a:avLst/>
          </a:prstGeom>
          <a:noFill/>
        </p:spPr>
        <p:txBody>
          <a:bodyPr wrap="square" rtlCol="0">
            <a:spAutoFit/>
          </a:bodyPr>
          <a:lstStyle/>
          <a:p>
            <a:r>
              <a:rPr lang="en-US" altLang="zh-CN">
                <a:latin typeface="Consolas" panose="020B0609020204030204" pitchFamily="49" charset="0"/>
              </a:rPr>
              <a:t>agtcgc cgctgc</a:t>
            </a:r>
            <a:r>
              <a:rPr lang="en-US" altLang="zh-CN">
                <a:solidFill>
                  <a:schemeClr val="bg1">
                    <a:lumMod val="75000"/>
                  </a:schemeClr>
                </a:solidFill>
                <a:latin typeface="Consolas" panose="020B0609020204030204" pitchFamily="49" charset="0"/>
              </a:rPr>
              <a:t>tgc</a:t>
            </a:r>
          </a:p>
          <a:p>
            <a:r>
              <a:rPr lang="en-US" altLang="zh-CN">
                <a:latin typeface="Consolas" panose="020B0609020204030204" pitchFamily="49" charset="0"/>
              </a:rPr>
              <a:t>ag cgcttgctgc</a:t>
            </a:r>
            <a:endParaRPr lang="zh-CN" altLang="en-US">
              <a:latin typeface="Consolas" panose="020B0609020204030204" pitchFamily="49" charset="0"/>
            </a:endParaRPr>
          </a:p>
        </p:txBody>
      </p:sp>
      <p:sp>
        <p:nvSpPr>
          <p:cNvPr id="64" name="文本框 63">
            <a:extLst>
              <a:ext uri="{FF2B5EF4-FFF2-40B4-BE49-F238E27FC236}">
                <a16:creationId xmlns:a16="http://schemas.microsoft.com/office/drawing/2014/main" id="{DE8081F0-9518-4AA9-A3F6-E9B22867A07E}"/>
              </a:ext>
            </a:extLst>
          </p:cNvPr>
          <p:cNvSpPr txBox="1"/>
          <p:nvPr/>
        </p:nvSpPr>
        <p:spPr>
          <a:xfrm>
            <a:off x="6953702" y="5811803"/>
            <a:ext cx="5059222" cy="1015663"/>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Implementation</a:t>
            </a:r>
          </a:p>
          <a:p>
            <a:r>
              <a:rPr lang="en-US" altLang="zh-CN"/>
              <a:t>	</a:t>
            </a:r>
            <a:r>
              <a:rPr lang="zh-CN" altLang="en-US"/>
              <a:t>建议采用队列实现。左图仅仅表示完整延伸过程的一部分路径，与实际流程不符。</a:t>
            </a:r>
            <a:endParaRPr lang="en-US" altLang="zh-CN"/>
          </a:p>
          <a:p>
            <a:r>
              <a:rPr lang="en-US" altLang="zh-CN"/>
              <a:t>	</a:t>
            </a:r>
            <a:r>
              <a:rPr lang="zh-CN" altLang="en-US" b="1"/>
              <a:t>注：不能采用深度优先的方法，因为这里计算动态规划表依赖之前的结果，递归</a:t>
            </a:r>
            <a:r>
              <a:rPr lang="en-US" altLang="zh-CN" b="1"/>
              <a:t>/</a:t>
            </a:r>
            <a:r>
              <a:rPr lang="zh-CN" altLang="en-US" b="1"/>
              <a:t>栈的实现无法解决这个问题。</a:t>
            </a:r>
            <a:endParaRPr lang="en-US" altLang="zh-CN" b="1"/>
          </a:p>
        </p:txBody>
      </p:sp>
      <p:graphicFrame>
        <p:nvGraphicFramePr>
          <p:cNvPr id="161" name="表格 4">
            <a:extLst>
              <a:ext uri="{FF2B5EF4-FFF2-40B4-BE49-F238E27FC236}">
                <a16:creationId xmlns:a16="http://schemas.microsoft.com/office/drawing/2014/main" id="{C4BD9E71-DCA2-4B94-82C9-48DE88A04BBF}"/>
              </a:ext>
            </a:extLst>
          </p:cNvPr>
          <p:cNvGraphicFramePr>
            <a:graphicFrameLocks noGrp="1"/>
          </p:cNvGraphicFramePr>
          <p:nvPr>
            <p:extLst>
              <p:ext uri="{D42A27DB-BD31-4B8C-83A1-F6EECF244321}">
                <p14:modId xmlns:p14="http://schemas.microsoft.com/office/powerpoint/2010/main" val="3069086600"/>
              </p:ext>
            </p:extLst>
          </p:nvPr>
        </p:nvGraphicFramePr>
        <p:xfrm>
          <a:off x="133468" y="110754"/>
          <a:ext cx="6732000" cy="5544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3067951797"/>
                    </a:ext>
                  </a:extLst>
                </a:gridCol>
                <a:gridCol w="396000">
                  <a:extLst>
                    <a:ext uri="{9D8B030D-6E8A-4147-A177-3AD203B41FA5}">
                      <a16:colId xmlns:a16="http://schemas.microsoft.com/office/drawing/2014/main" val="2407957503"/>
                    </a:ext>
                  </a:extLst>
                </a:gridCol>
                <a:gridCol w="396000">
                  <a:extLst>
                    <a:ext uri="{9D8B030D-6E8A-4147-A177-3AD203B41FA5}">
                      <a16:colId xmlns:a16="http://schemas.microsoft.com/office/drawing/2014/main" val="1352969326"/>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490869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91823700"/>
                  </a:ext>
                </a:extLst>
              </a:tr>
            </a:tbl>
          </a:graphicData>
        </a:graphic>
      </p:graphicFrame>
      <p:cxnSp>
        <p:nvCxnSpPr>
          <p:cNvPr id="162" name="直接箭头连接符 161">
            <a:extLst>
              <a:ext uri="{FF2B5EF4-FFF2-40B4-BE49-F238E27FC236}">
                <a16:creationId xmlns:a16="http://schemas.microsoft.com/office/drawing/2014/main" id="{0CD2F253-925A-43EC-A027-CB7B8C8B0973}"/>
              </a:ext>
            </a:extLst>
          </p:cNvPr>
          <p:cNvCxnSpPr>
            <a:cxnSpLocks/>
          </p:cNvCxnSpPr>
          <p:nvPr/>
        </p:nvCxnSpPr>
        <p:spPr>
          <a:xfrm>
            <a:off x="724521" y="864351"/>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10DB2CC0-2176-4B1E-A6EB-1742CF5820ED}"/>
              </a:ext>
            </a:extLst>
          </p:cNvPr>
          <p:cNvCxnSpPr>
            <a:cxnSpLocks/>
          </p:cNvCxnSpPr>
          <p:nvPr/>
        </p:nvCxnSpPr>
        <p:spPr>
          <a:xfrm>
            <a:off x="1935963" y="2039097"/>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8E1BB7D-4F92-4918-BB30-F4808454D1F2}"/>
              </a:ext>
            </a:extLst>
          </p:cNvPr>
          <p:cNvCxnSpPr>
            <a:cxnSpLocks/>
          </p:cNvCxnSpPr>
          <p:nvPr/>
        </p:nvCxnSpPr>
        <p:spPr>
          <a:xfrm>
            <a:off x="1532149" y="1676136"/>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B1B2E469-DACB-499C-9315-64852C27A22A}"/>
              </a:ext>
            </a:extLst>
          </p:cNvPr>
          <p:cNvCxnSpPr>
            <a:cxnSpLocks/>
          </p:cNvCxnSpPr>
          <p:nvPr/>
        </p:nvCxnSpPr>
        <p:spPr>
          <a:xfrm>
            <a:off x="1128335" y="1248610"/>
            <a:ext cx="0" cy="180000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8551E963-7287-4C32-BEB0-5CEBE33A4AE4}"/>
              </a:ext>
            </a:extLst>
          </p:cNvPr>
          <p:cNvCxnSpPr>
            <a:cxnSpLocks/>
          </p:cNvCxnSpPr>
          <p:nvPr/>
        </p:nvCxnSpPr>
        <p:spPr>
          <a:xfrm>
            <a:off x="847061" y="686917"/>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EB31F70D-B0C5-46C9-B707-227C35C5AB6F}"/>
              </a:ext>
            </a:extLst>
          </p:cNvPr>
          <p:cNvCxnSpPr>
            <a:cxnSpLocks/>
          </p:cNvCxnSpPr>
          <p:nvPr/>
        </p:nvCxnSpPr>
        <p:spPr>
          <a:xfrm>
            <a:off x="1613490" y="1490669"/>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C3516B71-50E8-49ED-889D-60942B2819E0}"/>
              </a:ext>
            </a:extLst>
          </p:cNvPr>
          <p:cNvCxnSpPr>
            <a:cxnSpLocks/>
          </p:cNvCxnSpPr>
          <p:nvPr/>
        </p:nvCxnSpPr>
        <p:spPr>
          <a:xfrm>
            <a:off x="2021045" y="1892546"/>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C2DD6BC9-38C4-4A0A-A3BD-8ADAD8CFDCA9}"/>
              </a:ext>
            </a:extLst>
          </p:cNvPr>
          <p:cNvCxnSpPr>
            <a:cxnSpLocks/>
          </p:cNvCxnSpPr>
          <p:nvPr/>
        </p:nvCxnSpPr>
        <p:spPr>
          <a:xfrm>
            <a:off x="1262104" y="1088793"/>
            <a:ext cx="1908000" cy="0"/>
          </a:xfrm>
          <a:prstGeom prst="straightConnector1">
            <a:avLst/>
          </a:prstGeom>
          <a:ln w="19050">
            <a:solidFill>
              <a:schemeClr val="bg1">
                <a:lumMod val="50000"/>
              </a:schemeClr>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7A2E4BEF-A3F6-4826-AEFA-8BACA0E31FE3}"/>
              </a:ext>
            </a:extLst>
          </p:cNvPr>
          <p:cNvCxnSpPr>
            <a:cxnSpLocks/>
          </p:cNvCxnSpPr>
          <p:nvPr/>
        </p:nvCxnSpPr>
        <p:spPr>
          <a:xfrm>
            <a:off x="427371" y="392343"/>
            <a:ext cx="5050462" cy="5065648"/>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71" name="椭圆 170">
            <a:extLst>
              <a:ext uri="{FF2B5EF4-FFF2-40B4-BE49-F238E27FC236}">
                <a16:creationId xmlns:a16="http://schemas.microsoft.com/office/drawing/2014/main" id="{5AB7AEB4-EF7B-4055-818D-94603E7CAEB9}"/>
              </a:ext>
            </a:extLst>
          </p:cNvPr>
          <p:cNvSpPr/>
          <p:nvPr/>
        </p:nvSpPr>
        <p:spPr>
          <a:xfrm>
            <a:off x="3206068" y="3222476"/>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2" name="椭圆 171">
            <a:extLst>
              <a:ext uri="{FF2B5EF4-FFF2-40B4-BE49-F238E27FC236}">
                <a16:creationId xmlns:a16="http://schemas.microsoft.com/office/drawing/2014/main" id="{558356F2-FA49-49F0-B000-811A2D92BB25}"/>
              </a:ext>
            </a:extLst>
          </p:cNvPr>
          <p:cNvSpPr/>
          <p:nvPr/>
        </p:nvSpPr>
        <p:spPr>
          <a:xfrm>
            <a:off x="1612992" y="1636483"/>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3" name="椭圆 172">
            <a:extLst>
              <a:ext uri="{FF2B5EF4-FFF2-40B4-BE49-F238E27FC236}">
                <a16:creationId xmlns:a16="http://schemas.microsoft.com/office/drawing/2014/main" id="{31759D84-CA75-46CE-9F35-16FD1459EE26}"/>
              </a:ext>
            </a:extLst>
          </p:cNvPr>
          <p:cNvSpPr/>
          <p:nvPr/>
        </p:nvSpPr>
        <p:spPr>
          <a:xfrm>
            <a:off x="2010740" y="2030421"/>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74" name="直接箭头连接符 173">
            <a:extLst>
              <a:ext uri="{FF2B5EF4-FFF2-40B4-BE49-F238E27FC236}">
                <a16:creationId xmlns:a16="http://schemas.microsoft.com/office/drawing/2014/main" id="{3991F64A-57B2-410D-BB45-A5CC566A81B5}"/>
              </a:ext>
            </a:extLst>
          </p:cNvPr>
          <p:cNvCxnSpPr>
            <a:cxnSpLocks/>
          </p:cNvCxnSpPr>
          <p:nvPr/>
        </p:nvCxnSpPr>
        <p:spPr>
          <a:xfrm>
            <a:off x="3496597" y="3587097"/>
            <a:ext cx="0" cy="252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2DF323C2-D00A-4E3A-A33A-412D5F6B82FC}"/>
              </a:ext>
            </a:extLst>
          </p:cNvPr>
          <p:cNvCxnSpPr>
            <a:cxnSpLocks/>
          </p:cNvCxnSpPr>
          <p:nvPr/>
        </p:nvCxnSpPr>
        <p:spPr>
          <a:xfrm>
            <a:off x="3567079" y="3942586"/>
            <a:ext cx="1548000" cy="154800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76" name="椭圆 175">
            <a:extLst>
              <a:ext uri="{FF2B5EF4-FFF2-40B4-BE49-F238E27FC236}">
                <a16:creationId xmlns:a16="http://schemas.microsoft.com/office/drawing/2014/main" id="{AB9F5D40-BE74-4DF9-B2ED-8F9D92C55743}"/>
              </a:ext>
            </a:extLst>
          </p:cNvPr>
          <p:cNvSpPr/>
          <p:nvPr/>
        </p:nvSpPr>
        <p:spPr>
          <a:xfrm>
            <a:off x="3204325" y="3611957"/>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77" name="直接箭头连接符 176">
            <a:extLst>
              <a:ext uri="{FF2B5EF4-FFF2-40B4-BE49-F238E27FC236}">
                <a16:creationId xmlns:a16="http://schemas.microsoft.com/office/drawing/2014/main" id="{EDA47A91-1FBD-4BC6-B69F-13AF5422C5C1}"/>
              </a:ext>
            </a:extLst>
          </p:cNvPr>
          <p:cNvCxnSpPr>
            <a:cxnSpLocks/>
          </p:cNvCxnSpPr>
          <p:nvPr/>
        </p:nvCxnSpPr>
        <p:spPr>
          <a:xfrm>
            <a:off x="5199761" y="5574978"/>
            <a:ext cx="252000" cy="252000"/>
          </a:xfrm>
          <a:prstGeom prst="straightConnector1">
            <a:avLst/>
          </a:prstGeom>
          <a:ln w="19050">
            <a:solidFill>
              <a:srgbClr val="00B0F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CC298CCA-16C8-45F6-808B-7FC6D50C496F}"/>
              </a:ext>
            </a:extLst>
          </p:cNvPr>
          <p:cNvCxnSpPr>
            <a:cxnSpLocks/>
          </p:cNvCxnSpPr>
          <p:nvPr/>
        </p:nvCxnSpPr>
        <p:spPr>
          <a:xfrm flipH="1" flipV="1">
            <a:off x="5477833" y="5501136"/>
            <a:ext cx="0" cy="252000"/>
          </a:xfrm>
          <a:prstGeom prst="straightConnector1">
            <a:avLst/>
          </a:prstGeom>
          <a:ln w="19050" cmpd="sng">
            <a:solidFill>
              <a:srgbClr val="00B0F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E5824BDD-ECC9-4348-A88C-20DF8A4DD729}"/>
              </a:ext>
            </a:extLst>
          </p:cNvPr>
          <p:cNvCxnSpPr>
            <a:cxnSpLocks/>
          </p:cNvCxnSpPr>
          <p:nvPr/>
        </p:nvCxnSpPr>
        <p:spPr>
          <a:xfrm>
            <a:off x="5199761" y="5490586"/>
            <a:ext cx="252000" cy="0"/>
          </a:xfrm>
          <a:prstGeom prst="straightConnector1">
            <a:avLst/>
          </a:prstGeom>
          <a:ln w="19050">
            <a:solidFill>
              <a:srgbClr val="00B0F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2D9433AE-8843-4DAB-B03A-C5C3B8601C4F}"/>
              </a:ext>
            </a:extLst>
          </p:cNvPr>
          <p:cNvCxnSpPr>
            <a:cxnSpLocks/>
          </p:cNvCxnSpPr>
          <p:nvPr/>
        </p:nvCxnSpPr>
        <p:spPr>
          <a:xfrm>
            <a:off x="5600657" y="5580588"/>
            <a:ext cx="252000" cy="252000"/>
          </a:xfrm>
          <a:prstGeom prst="straightConnector1">
            <a:avLst/>
          </a:prstGeom>
          <a:ln w="19050">
            <a:solidFill>
              <a:srgbClr val="00B050"/>
            </a:solidFill>
            <a:prstDash val="dashDot"/>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BE19D5B5-FDA7-4E70-853D-154CD6312E90}"/>
              </a:ext>
            </a:extLst>
          </p:cNvPr>
          <p:cNvCxnSpPr>
            <a:cxnSpLocks/>
          </p:cNvCxnSpPr>
          <p:nvPr/>
        </p:nvCxnSpPr>
        <p:spPr>
          <a:xfrm flipH="1" flipV="1">
            <a:off x="5878729" y="5506746"/>
            <a:ext cx="0" cy="252000"/>
          </a:xfrm>
          <a:prstGeom prst="straightConnector1">
            <a:avLst/>
          </a:prstGeom>
          <a:ln w="19050" cmpd="sng">
            <a:solidFill>
              <a:srgbClr val="00B05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2A24C654-800B-4765-8FE5-591D4D4546B7}"/>
              </a:ext>
            </a:extLst>
          </p:cNvPr>
          <p:cNvCxnSpPr>
            <a:cxnSpLocks/>
          </p:cNvCxnSpPr>
          <p:nvPr/>
        </p:nvCxnSpPr>
        <p:spPr>
          <a:xfrm>
            <a:off x="5600657" y="5496196"/>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83" name="椭圆 182">
            <a:extLst>
              <a:ext uri="{FF2B5EF4-FFF2-40B4-BE49-F238E27FC236}">
                <a16:creationId xmlns:a16="http://schemas.microsoft.com/office/drawing/2014/main" id="{D421655E-610B-4465-A125-2B663B991148}"/>
              </a:ext>
            </a:extLst>
          </p:cNvPr>
          <p:cNvSpPr/>
          <p:nvPr/>
        </p:nvSpPr>
        <p:spPr>
          <a:xfrm>
            <a:off x="4796182" y="5201120"/>
            <a:ext cx="570616" cy="512127"/>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a:extLst>
              <a:ext uri="{FF2B5EF4-FFF2-40B4-BE49-F238E27FC236}">
                <a16:creationId xmlns:a16="http://schemas.microsoft.com/office/drawing/2014/main" id="{EAF14134-7EC2-431D-B712-4C4F6D9CC633}"/>
              </a:ext>
            </a:extLst>
          </p:cNvPr>
          <p:cNvSpPr/>
          <p:nvPr/>
        </p:nvSpPr>
        <p:spPr>
          <a:xfrm>
            <a:off x="5209113" y="5199492"/>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85" name="直接箭头连接符 184">
            <a:extLst>
              <a:ext uri="{FF2B5EF4-FFF2-40B4-BE49-F238E27FC236}">
                <a16:creationId xmlns:a16="http://schemas.microsoft.com/office/drawing/2014/main" id="{0B09E109-34D1-4885-9214-663350588FB9}"/>
              </a:ext>
            </a:extLst>
          </p:cNvPr>
          <p:cNvCxnSpPr>
            <a:cxnSpLocks/>
          </p:cNvCxnSpPr>
          <p:nvPr/>
        </p:nvCxnSpPr>
        <p:spPr>
          <a:xfrm>
            <a:off x="3521490" y="4011772"/>
            <a:ext cx="0" cy="252000"/>
          </a:xfrm>
          <a:prstGeom prst="straightConnector1">
            <a:avLst/>
          </a:prstGeom>
          <a:ln w="19050">
            <a:solidFill>
              <a:srgbClr val="0070C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F949047C-7FA0-49F3-B1AB-6899E3E8005D}"/>
              </a:ext>
            </a:extLst>
          </p:cNvPr>
          <p:cNvCxnSpPr>
            <a:cxnSpLocks/>
          </p:cNvCxnSpPr>
          <p:nvPr/>
        </p:nvCxnSpPr>
        <p:spPr>
          <a:xfrm>
            <a:off x="3589005" y="4263772"/>
            <a:ext cx="252000" cy="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4F18FC3D-34C5-4D9F-AB43-F734DA6509EF}"/>
              </a:ext>
            </a:extLst>
          </p:cNvPr>
          <p:cNvCxnSpPr>
            <a:cxnSpLocks/>
          </p:cNvCxnSpPr>
          <p:nvPr/>
        </p:nvCxnSpPr>
        <p:spPr>
          <a:xfrm>
            <a:off x="3567079" y="3839097"/>
            <a:ext cx="252000" cy="0"/>
          </a:xfrm>
          <a:prstGeom prst="straightConnector1">
            <a:avLst/>
          </a:prstGeom>
          <a:ln w="1905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D486672B-F40A-4CD3-86AE-F23105377408}"/>
              </a:ext>
            </a:extLst>
          </p:cNvPr>
          <p:cNvCxnSpPr>
            <a:cxnSpLocks/>
          </p:cNvCxnSpPr>
          <p:nvPr/>
        </p:nvCxnSpPr>
        <p:spPr>
          <a:xfrm>
            <a:off x="3521490" y="4419239"/>
            <a:ext cx="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560D1485-36FC-4093-9AD5-5F9C2DF26E71}"/>
              </a:ext>
            </a:extLst>
          </p:cNvPr>
          <p:cNvCxnSpPr>
            <a:cxnSpLocks/>
          </p:cNvCxnSpPr>
          <p:nvPr/>
        </p:nvCxnSpPr>
        <p:spPr>
          <a:xfrm>
            <a:off x="3589005" y="4363904"/>
            <a:ext cx="252000" cy="252000"/>
          </a:xfrm>
          <a:prstGeom prst="straightConnector1">
            <a:avLst/>
          </a:prstGeom>
          <a:ln w="1905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6EA6A4A0-6B72-4ECE-8C92-1F3CDEFF80A8}"/>
              </a:ext>
            </a:extLst>
          </p:cNvPr>
          <p:cNvCxnSpPr>
            <a:cxnSpLocks/>
          </p:cNvCxnSpPr>
          <p:nvPr/>
        </p:nvCxnSpPr>
        <p:spPr>
          <a:xfrm>
            <a:off x="3603500" y="3479466"/>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B5C3482A-DF4E-478C-86FA-6C6294DAD59A}"/>
              </a:ext>
            </a:extLst>
          </p:cNvPr>
          <p:cNvCxnSpPr>
            <a:cxnSpLocks/>
          </p:cNvCxnSpPr>
          <p:nvPr/>
        </p:nvCxnSpPr>
        <p:spPr>
          <a:xfrm>
            <a:off x="4011695" y="3587472"/>
            <a:ext cx="1872000" cy="187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AF4E8E44-2F8A-493A-B3B4-3F762989E365}"/>
              </a:ext>
            </a:extLst>
          </p:cNvPr>
          <p:cNvCxnSpPr>
            <a:cxnSpLocks/>
          </p:cNvCxnSpPr>
          <p:nvPr/>
        </p:nvCxnSpPr>
        <p:spPr>
          <a:xfrm>
            <a:off x="5986907" y="5490586"/>
            <a:ext cx="252000" cy="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BEA282F6-A312-4C07-BA08-B7B9922BCF19}"/>
              </a:ext>
            </a:extLst>
          </p:cNvPr>
          <p:cNvCxnSpPr>
            <a:cxnSpLocks/>
          </p:cNvCxnSpPr>
          <p:nvPr/>
        </p:nvCxnSpPr>
        <p:spPr>
          <a:xfrm>
            <a:off x="4011695" y="347946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FF433911-ECEE-40A4-BCF0-30B23DAB4B60}"/>
              </a:ext>
            </a:extLst>
          </p:cNvPr>
          <p:cNvCxnSpPr>
            <a:cxnSpLocks/>
          </p:cNvCxnSpPr>
          <p:nvPr/>
        </p:nvCxnSpPr>
        <p:spPr>
          <a:xfrm>
            <a:off x="3903196" y="3555120"/>
            <a:ext cx="0" cy="252000"/>
          </a:xfrm>
          <a:prstGeom prst="straightConnector1">
            <a:avLst/>
          </a:prstGeom>
          <a:ln w="190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78433FA2-B806-4D78-A310-FD3060A314C6}"/>
              </a:ext>
            </a:extLst>
          </p:cNvPr>
          <p:cNvCxnSpPr>
            <a:cxnSpLocks/>
          </p:cNvCxnSpPr>
          <p:nvPr/>
        </p:nvCxnSpPr>
        <p:spPr>
          <a:xfrm>
            <a:off x="4397685" y="3580128"/>
            <a:ext cx="25200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0B4CA9DF-2108-43B4-B000-6E6F307F117F}"/>
              </a:ext>
            </a:extLst>
          </p:cNvPr>
          <p:cNvCxnSpPr>
            <a:cxnSpLocks/>
          </p:cNvCxnSpPr>
          <p:nvPr/>
        </p:nvCxnSpPr>
        <p:spPr>
          <a:xfrm flipH="1" flipV="1">
            <a:off x="4675757" y="3506286"/>
            <a:ext cx="0" cy="252000"/>
          </a:xfrm>
          <a:prstGeom prst="straightConnector1">
            <a:avLst/>
          </a:prstGeom>
          <a:ln w="19050">
            <a:solidFill>
              <a:srgbClr val="FF0000"/>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D76448A2-E62D-4559-965E-8F4704966D46}"/>
              </a:ext>
            </a:extLst>
          </p:cNvPr>
          <p:cNvCxnSpPr>
            <a:cxnSpLocks/>
          </p:cNvCxnSpPr>
          <p:nvPr/>
        </p:nvCxnSpPr>
        <p:spPr>
          <a:xfrm>
            <a:off x="4397685" y="3495736"/>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98" name="椭圆 197">
            <a:extLst>
              <a:ext uri="{FF2B5EF4-FFF2-40B4-BE49-F238E27FC236}">
                <a16:creationId xmlns:a16="http://schemas.microsoft.com/office/drawing/2014/main" id="{9980CEAB-002F-4B70-94CF-64EC5532BA8E}"/>
              </a:ext>
            </a:extLst>
          </p:cNvPr>
          <p:cNvSpPr/>
          <p:nvPr/>
        </p:nvSpPr>
        <p:spPr>
          <a:xfrm>
            <a:off x="4004881" y="3220073"/>
            <a:ext cx="570616" cy="512127"/>
          </a:xfrm>
          <a:prstGeom prst="ellipse">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99" name="直接箭头连接符 198">
            <a:extLst>
              <a:ext uri="{FF2B5EF4-FFF2-40B4-BE49-F238E27FC236}">
                <a16:creationId xmlns:a16="http://schemas.microsoft.com/office/drawing/2014/main" id="{1BDCCBC1-5A2C-43D3-A56E-61EF115094B2}"/>
              </a:ext>
            </a:extLst>
          </p:cNvPr>
          <p:cNvCxnSpPr>
            <a:cxnSpLocks/>
          </p:cNvCxnSpPr>
          <p:nvPr/>
        </p:nvCxnSpPr>
        <p:spPr>
          <a:xfrm>
            <a:off x="4762861" y="3551379"/>
            <a:ext cx="1872000" cy="1872000"/>
          </a:xfrm>
          <a:prstGeom prst="straightConnector1">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02287A14-0CEE-430E-8C28-A3E6AA46CBBA}"/>
              </a:ext>
            </a:extLst>
          </p:cNvPr>
          <p:cNvCxnSpPr>
            <a:cxnSpLocks/>
          </p:cNvCxnSpPr>
          <p:nvPr/>
        </p:nvCxnSpPr>
        <p:spPr>
          <a:xfrm>
            <a:off x="4762861" y="3632286"/>
            <a:ext cx="0" cy="25200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8D9FA2D4-7445-445E-824E-A9BBB4288C56}"/>
              </a:ext>
            </a:extLst>
          </p:cNvPr>
          <p:cNvCxnSpPr>
            <a:cxnSpLocks/>
          </p:cNvCxnSpPr>
          <p:nvPr/>
        </p:nvCxnSpPr>
        <p:spPr>
          <a:xfrm>
            <a:off x="4762861" y="3508721"/>
            <a:ext cx="252000" cy="0"/>
          </a:xfrm>
          <a:prstGeom prst="straightConnector1">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D88CC943-2C18-47D7-8C41-7E9E33C03F44}"/>
              </a:ext>
            </a:extLst>
          </p:cNvPr>
          <p:cNvCxnSpPr>
            <a:cxnSpLocks/>
          </p:cNvCxnSpPr>
          <p:nvPr/>
        </p:nvCxnSpPr>
        <p:spPr>
          <a:xfrm flipH="1">
            <a:off x="1610334" y="1440351"/>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A4C91672-6488-46F7-AF26-020222C1ED7E}"/>
              </a:ext>
            </a:extLst>
          </p:cNvPr>
          <p:cNvCxnSpPr>
            <a:cxnSpLocks/>
          </p:cNvCxnSpPr>
          <p:nvPr/>
        </p:nvCxnSpPr>
        <p:spPr>
          <a:xfrm flipH="1" flipV="1">
            <a:off x="387921" y="288351"/>
            <a:ext cx="1152000" cy="11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18A9492C-CEF0-4D05-ACEB-82D19660B594}"/>
              </a:ext>
            </a:extLst>
          </p:cNvPr>
          <p:cNvCxnSpPr>
            <a:cxnSpLocks/>
          </p:cNvCxnSpPr>
          <p:nvPr/>
        </p:nvCxnSpPr>
        <p:spPr>
          <a:xfrm flipH="1" flipV="1">
            <a:off x="3062653" y="3117356"/>
            <a:ext cx="2376000" cy="2376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5" name="直接箭头连接符 204">
            <a:extLst>
              <a:ext uri="{FF2B5EF4-FFF2-40B4-BE49-F238E27FC236}">
                <a16:creationId xmlns:a16="http://schemas.microsoft.com/office/drawing/2014/main" id="{BA4AE798-0272-437C-A922-EC6E68E7657B}"/>
              </a:ext>
            </a:extLst>
          </p:cNvPr>
          <p:cNvCxnSpPr>
            <a:cxnSpLocks/>
          </p:cNvCxnSpPr>
          <p:nvPr/>
        </p:nvCxnSpPr>
        <p:spPr>
          <a:xfrm flipH="1" flipV="1">
            <a:off x="3062653" y="2722215"/>
            <a:ext cx="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7C9E9E13-2FE2-4D13-9B07-4994DCDCC4BA}"/>
              </a:ext>
            </a:extLst>
          </p:cNvPr>
          <p:cNvCxnSpPr>
            <a:cxnSpLocks/>
          </p:cNvCxnSpPr>
          <p:nvPr/>
        </p:nvCxnSpPr>
        <p:spPr>
          <a:xfrm flipH="1" flipV="1">
            <a:off x="1898300" y="1489188"/>
            <a:ext cx="1116000" cy="1116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84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EE1C9154-9399-482A-851A-5278D6DAAA63}"/>
              </a:ext>
            </a:extLst>
          </p:cNvPr>
          <p:cNvGraphicFramePr>
            <a:graphicFrameLocks noGrp="1"/>
          </p:cNvGraphicFramePr>
          <p:nvPr>
            <p:extLst>
              <p:ext uri="{D42A27DB-BD31-4B8C-83A1-F6EECF244321}">
                <p14:modId xmlns:p14="http://schemas.microsoft.com/office/powerpoint/2010/main" val="3356602644"/>
              </p:ext>
            </p:extLst>
          </p:nvPr>
        </p:nvGraphicFramePr>
        <p:xfrm>
          <a:off x="133468" y="307136"/>
          <a:ext cx="6732000" cy="5148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2239964866"/>
                    </a:ext>
                  </a:extLst>
                </a:gridCol>
                <a:gridCol w="396000">
                  <a:extLst>
                    <a:ext uri="{9D8B030D-6E8A-4147-A177-3AD203B41FA5}">
                      <a16:colId xmlns:a16="http://schemas.microsoft.com/office/drawing/2014/main" val="3547690822"/>
                    </a:ext>
                  </a:extLst>
                </a:gridCol>
                <a:gridCol w="396000">
                  <a:extLst>
                    <a:ext uri="{9D8B030D-6E8A-4147-A177-3AD203B41FA5}">
                      <a16:colId xmlns:a16="http://schemas.microsoft.com/office/drawing/2014/main" val="3373706194"/>
                    </a:ext>
                  </a:extLst>
                </a:gridCol>
              </a:tblGrid>
              <a:tr h="396000">
                <a:tc>
                  <a:txBody>
                    <a:bodyPr/>
                    <a:lstStyle/>
                    <a:p>
                      <a:pPr marL="0" algn="ctr" defTabSz="914400" rtl="0" eaLnBrk="1" latinLnBrk="0" hangingPunct="1"/>
                      <a:r>
                        <a:rPr lang="en-US" altLang="zh-CN" sz="1400" kern="1200">
                          <a:solidFill>
                            <a:schemeClr val="tx1"/>
                          </a:solidFill>
                          <a:latin typeface="+mn-lt"/>
                          <a:ea typeface="+mn-ea"/>
                          <a:cs typeface="+mn-cs"/>
                        </a:rPr>
                        <a:t>ED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i="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4190381"/>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5406820"/>
                  </a:ext>
                </a:extLst>
              </a:tr>
            </a:tbl>
          </a:graphicData>
        </a:graphic>
      </p:graphicFrame>
      <p:cxnSp>
        <p:nvCxnSpPr>
          <p:cNvPr id="50" name="直接箭头连接符 49">
            <a:extLst>
              <a:ext uri="{FF2B5EF4-FFF2-40B4-BE49-F238E27FC236}">
                <a16:creationId xmlns:a16="http://schemas.microsoft.com/office/drawing/2014/main" id="{ABE4D6DC-9BE6-47BE-A6E0-F7E3B6A7631A}"/>
              </a:ext>
            </a:extLst>
          </p:cNvPr>
          <p:cNvCxnSpPr>
            <a:cxnSpLocks/>
          </p:cNvCxnSpPr>
          <p:nvPr/>
        </p:nvCxnSpPr>
        <p:spPr>
          <a:xfrm flipH="1" flipV="1">
            <a:off x="4287430" y="3674210"/>
            <a:ext cx="1476000" cy="1476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6DDDA02-6CE7-4851-B797-9422CB6B7B5D}"/>
              </a:ext>
            </a:extLst>
          </p:cNvPr>
          <p:cNvCxnSpPr>
            <a:cxnSpLocks/>
          </p:cNvCxnSpPr>
          <p:nvPr/>
        </p:nvCxnSpPr>
        <p:spPr>
          <a:xfrm flipH="1">
            <a:off x="691105" y="893213"/>
            <a:ext cx="809779"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101295A-EE6F-4C3D-87CA-E73CC2C5E73B}"/>
              </a:ext>
            </a:extLst>
          </p:cNvPr>
          <p:cNvCxnSpPr>
            <a:cxnSpLocks/>
          </p:cNvCxnSpPr>
          <p:nvPr/>
        </p:nvCxnSpPr>
        <p:spPr>
          <a:xfrm flipH="1" flipV="1">
            <a:off x="2738965" y="1730134"/>
            <a:ext cx="1440000" cy="1440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AA757E8-09C4-4C89-B689-8C7B2BF4AAAF}"/>
              </a:ext>
            </a:extLst>
          </p:cNvPr>
          <p:cNvCxnSpPr>
            <a:cxnSpLocks/>
          </p:cNvCxnSpPr>
          <p:nvPr/>
        </p:nvCxnSpPr>
        <p:spPr>
          <a:xfrm flipH="1" flipV="1">
            <a:off x="4290317" y="3306080"/>
            <a:ext cx="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AD72F0E-EF3E-4F9D-BD77-B0F355744BDC}"/>
              </a:ext>
            </a:extLst>
          </p:cNvPr>
          <p:cNvCxnSpPr>
            <a:cxnSpLocks/>
          </p:cNvCxnSpPr>
          <p:nvPr/>
        </p:nvCxnSpPr>
        <p:spPr>
          <a:xfrm flipH="1">
            <a:off x="2338975" y="1713950"/>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1C59EFE-11A4-457D-AC07-4E509EFEEA73}"/>
              </a:ext>
            </a:extLst>
          </p:cNvPr>
          <p:cNvCxnSpPr>
            <a:cxnSpLocks/>
          </p:cNvCxnSpPr>
          <p:nvPr/>
        </p:nvCxnSpPr>
        <p:spPr>
          <a:xfrm flipH="1" flipV="1">
            <a:off x="1500883" y="902210"/>
            <a:ext cx="792000" cy="79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BDEEBDC-7A07-4F5F-8E69-4B2751381C56}"/>
              </a:ext>
            </a:extLst>
          </p:cNvPr>
          <p:cNvSpPr/>
          <p:nvPr/>
        </p:nvSpPr>
        <p:spPr>
          <a:xfrm>
            <a:off x="353695" y="5674307"/>
            <a:ext cx="3492000" cy="923330"/>
          </a:xfrm>
          <a:prstGeom prst="rect">
            <a:avLst/>
          </a:prstGeom>
        </p:spPr>
        <p:txBody>
          <a:bodyPr wrap="square">
            <a:spAutoFit/>
          </a:bodyPr>
          <a:lstStyle/>
          <a:p>
            <a:pPr defTabSz="360000"/>
            <a:r>
              <a:rPr lang="en-US" altLang="zh-CN" b="1">
                <a:latin typeface="Consolas" panose="020B0609020204030204" pitchFamily="49" charset="0"/>
                <a:ea typeface="微软雅黑" panose="020B0503020204020204" pitchFamily="34" charset="-122"/>
              </a:rPr>
              <a:t>EDmax=4</a:t>
            </a:r>
          </a:p>
          <a:p>
            <a:pPr defTabSz="360000"/>
            <a:r>
              <a:rPr lang="en-US" altLang="zh-CN" b="1">
                <a:latin typeface="Consolas" panose="020B0609020204030204" pitchFamily="49" charset="0"/>
                <a:ea typeface="微软雅黑" panose="020B0503020204020204" pitchFamily="34" charset="-122"/>
              </a:rPr>
              <a:t>ccagtcgct gcgc</a:t>
            </a:r>
            <a:r>
              <a:rPr lang="en-US" altLang="zh-CN">
                <a:latin typeface="Consolas" panose="020B0609020204030204" pitchFamily="49" charset="0"/>
                <a:ea typeface="微软雅黑" panose="020B0503020204020204" pitchFamily="34" charset="-122"/>
              </a:rPr>
              <a:t>tt</a:t>
            </a:r>
          </a:p>
          <a:p>
            <a:pPr defTabSz="360000"/>
            <a:r>
              <a:rPr lang="en-US" altLang="zh-CN" b="1">
                <a:latin typeface="Consolas" panose="020B0609020204030204" pitchFamily="49" charset="0"/>
                <a:ea typeface="微软雅黑" panose="020B0503020204020204" pitchFamily="34" charset="-122"/>
              </a:rPr>
              <a:t>  ag cgcttgcgc</a:t>
            </a:r>
          </a:p>
        </p:txBody>
      </p:sp>
      <p:sp>
        <p:nvSpPr>
          <p:cNvPr id="27" name="文本框 26">
            <a:extLst>
              <a:ext uri="{FF2B5EF4-FFF2-40B4-BE49-F238E27FC236}">
                <a16:creationId xmlns:a16="http://schemas.microsoft.com/office/drawing/2014/main" id="{C4618C9D-5E05-4989-B7CD-98A92099CAEE}"/>
              </a:ext>
            </a:extLst>
          </p:cNvPr>
          <p:cNvSpPr txBox="1"/>
          <p:nvPr/>
        </p:nvSpPr>
        <p:spPr>
          <a:xfrm>
            <a:off x="9660629" y="760381"/>
            <a:ext cx="2471963" cy="369332"/>
          </a:xfrm>
          <a:prstGeom prst="rect">
            <a:avLst/>
          </a:prstGeom>
          <a:noFill/>
        </p:spPr>
        <p:txBody>
          <a:bodyPr wrap="square" rtlCol="0">
            <a:spAutoFit/>
          </a:bodyPr>
          <a:lstStyle/>
          <a:p>
            <a:r>
              <a:rPr lang="en-US" altLang="zh-CN">
                <a:latin typeface="Consolas" panose="020B0609020204030204" pitchFamily="49" charset="0"/>
              </a:rPr>
              <a:t>ED=4, EDmax=4</a:t>
            </a:r>
          </a:p>
        </p:txBody>
      </p:sp>
      <p:cxnSp>
        <p:nvCxnSpPr>
          <p:cNvPr id="29" name="直接箭头连接符 28">
            <a:extLst>
              <a:ext uri="{FF2B5EF4-FFF2-40B4-BE49-F238E27FC236}">
                <a16:creationId xmlns:a16="http://schemas.microsoft.com/office/drawing/2014/main" id="{3A22555A-C954-4D30-B020-D14C8CDFE156}"/>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FAE44FF-061E-4DB7-83B8-27CCD1AA0913}"/>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7F78CC3-523F-4D23-949C-28D0B638075D}"/>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695112B-2EED-46FA-BB39-9347CA41CE7C}"/>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6746CD-21E3-494A-B20A-FD492E794340}"/>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57DD742-8596-4C60-95DA-C372E2FE3C91}"/>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EFA8C9D3-6789-4756-8189-5F468A6D67F1}"/>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660DED0-1E10-4585-82A4-5694573882D5}"/>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48E8EFC-F6BA-4809-A1CD-C80524B8A776}"/>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A1B0673-7104-48BC-A33B-4C5D01FF97BE}"/>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5B65CF0-869F-491C-99DA-AAE2CCA93A43}"/>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34C53B7-FAAD-4E22-BAA4-39217EC9220F}"/>
              </a:ext>
            </a:extLst>
          </p:cNvPr>
          <p:cNvCxnSpPr>
            <a:cxnSpLocks/>
          </p:cNvCxnSpPr>
          <p:nvPr/>
        </p:nvCxnSpPr>
        <p:spPr>
          <a:xfrm rot="10800000">
            <a:off x="11225094" y="1251764"/>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59738F0-183C-4086-BDE0-220CB693E8DF}"/>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CDABD43-E4DE-44EE-A91B-B678EAF965CC}"/>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0D462BB-F8BA-4827-9DFF-760150B54CF2}"/>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022DAD5-FFA4-4C02-8897-5310EF94F8E9}"/>
              </a:ext>
            </a:extLst>
          </p:cNvPr>
          <p:cNvSpPr txBox="1"/>
          <p:nvPr/>
        </p:nvSpPr>
        <p:spPr>
          <a:xfrm>
            <a:off x="2590975" y="5571266"/>
            <a:ext cx="3758515" cy="369332"/>
          </a:xfrm>
          <a:prstGeom prst="rect">
            <a:avLst/>
          </a:prstGeom>
          <a:noFill/>
        </p:spPr>
        <p:txBody>
          <a:bodyPr wrap="square" rtlCol="0">
            <a:spAutoFit/>
          </a:bodyPr>
          <a:lstStyle/>
          <a:p>
            <a:pPr algn="ctr"/>
            <a:r>
              <a:rPr lang="en-US" altLang="zh-CN">
                <a:latin typeface="Consolas" panose="020B0609020204030204" pitchFamily="49" charset="0"/>
              </a:rPr>
              <a:t>another example</a:t>
            </a:r>
          </a:p>
        </p:txBody>
      </p:sp>
      <p:sp>
        <p:nvSpPr>
          <p:cNvPr id="56" name="文本框 55">
            <a:extLst>
              <a:ext uri="{FF2B5EF4-FFF2-40B4-BE49-F238E27FC236}">
                <a16:creationId xmlns:a16="http://schemas.microsoft.com/office/drawing/2014/main" id="{37E9028F-F839-4725-BFF7-04F6EDF25C81}"/>
              </a:ext>
            </a:extLst>
          </p:cNvPr>
          <p:cNvSpPr txBox="1"/>
          <p:nvPr/>
        </p:nvSpPr>
        <p:spPr>
          <a:xfrm>
            <a:off x="6951089" y="3744042"/>
            <a:ext cx="5059222" cy="830997"/>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	</a:t>
            </a:r>
            <a:r>
              <a:rPr lang="zh-CN" altLang="en-US"/>
              <a:t>对于这种情况，虽然没有比对到最后一列，但是已经比对到了最后一行，也就是说，</a:t>
            </a:r>
            <a:r>
              <a:rPr lang="en-US" altLang="zh-CN"/>
              <a:t>strRow</a:t>
            </a:r>
            <a:r>
              <a:rPr lang="zh-CN" altLang="en-US"/>
              <a:t>在</a:t>
            </a:r>
            <a:r>
              <a:rPr lang="en-US" altLang="zh-CN"/>
              <a:t>strColumn</a:t>
            </a:r>
            <a:r>
              <a:rPr lang="zh-CN" altLang="en-US"/>
              <a:t>中</a:t>
            </a:r>
            <a:r>
              <a:rPr lang="en-US" altLang="zh-CN"/>
              <a:t>EDmax=4</a:t>
            </a:r>
            <a:r>
              <a:rPr lang="zh-CN" altLang="en-US"/>
              <a:t>的子串已经找到。这个子串对应从</a:t>
            </a:r>
            <a:r>
              <a:rPr lang="en-US" altLang="zh-CN"/>
              <a:t>strColumn</a:t>
            </a:r>
            <a:r>
              <a:rPr lang="zh-CN" altLang="en-US"/>
              <a:t>的第一个字符，到最后一行中满足</a:t>
            </a:r>
            <a:r>
              <a:rPr lang="en-US" altLang="zh-CN"/>
              <a:t>ED&lt;EDmax</a:t>
            </a:r>
            <a:r>
              <a:rPr lang="zh-CN" altLang="en-US"/>
              <a:t>且最小的矩阵点所在的列对应的</a:t>
            </a:r>
            <a:r>
              <a:rPr lang="en-US" altLang="zh-CN"/>
              <a:t>strColumn</a:t>
            </a:r>
            <a:r>
              <a:rPr lang="zh-CN" altLang="en-US"/>
              <a:t>的字符，即</a:t>
            </a:r>
            <a:r>
              <a:rPr lang="en-US" altLang="zh-CN"/>
              <a:t>“ccagtcgctgcgc” </a:t>
            </a:r>
            <a:r>
              <a:rPr lang="zh-CN" altLang="en-US"/>
              <a:t>。</a:t>
            </a:r>
            <a:endParaRPr lang="en-US" altLang="zh-CN"/>
          </a:p>
        </p:txBody>
      </p:sp>
      <p:sp>
        <p:nvSpPr>
          <p:cNvPr id="57" name="文本框 56">
            <a:extLst>
              <a:ext uri="{FF2B5EF4-FFF2-40B4-BE49-F238E27FC236}">
                <a16:creationId xmlns:a16="http://schemas.microsoft.com/office/drawing/2014/main" id="{FA2800C5-F0FF-42C3-9D37-9054C34CA65F}"/>
              </a:ext>
            </a:extLst>
          </p:cNvPr>
          <p:cNvSpPr txBox="1"/>
          <p:nvPr/>
        </p:nvSpPr>
        <p:spPr>
          <a:xfrm>
            <a:off x="6953702" y="1234943"/>
            <a:ext cx="2545365" cy="276999"/>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ED</a:t>
            </a:r>
            <a:r>
              <a:rPr lang="zh-CN" altLang="en-US"/>
              <a:t>更新公式</a:t>
            </a:r>
            <a:r>
              <a:rPr lang="en-US" altLang="zh-CN"/>
              <a:t>				</a:t>
            </a:r>
          </a:p>
        </p:txBody>
      </p:sp>
      <p:grpSp>
        <p:nvGrpSpPr>
          <p:cNvPr id="58" name="组合 57">
            <a:extLst>
              <a:ext uri="{FF2B5EF4-FFF2-40B4-BE49-F238E27FC236}">
                <a16:creationId xmlns:a16="http://schemas.microsoft.com/office/drawing/2014/main" id="{249E59CB-9117-401D-8579-F054FB7D7318}"/>
              </a:ext>
            </a:extLst>
          </p:cNvPr>
          <p:cNvGrpSpPr/>
          <p:nvPr/>
        </p:nvGrpSpPr>
        <p:grpSpPr>
          <a:xfrm>
            <a:off x="6895217" y="1743250"/>
            <a:ext cx="5204256" cy="1374107"/>
            <a:chOff x="6837512" y="1892546"/>
            <a:chExt cx="5204256" cy="1374107"/>
          </a:xfrm>
        </p:grpSpPr>
        <p:sp>
          <p:nvSpPr>
            <p:cNvPr id="59" name="矩形 58">
              <a:extLst>
                <a:ext uri="{FF2B5EF4-FFF2-40B4-BE49-F238E27FC236}">
                  <a16:creationId xmlns:a16="http://schemas.microsoft.com/office/drawing/2014/main" id="{13AA6DD8-AC1E-4B09-9310-187B9C69BDF7}"/>
                </a:ext>
              </a:extLst>
            </p:cNvPr>
            <p:cNvSpPr/>
            <p:nvPr/>
          </p:nvSpPr>
          <p:spPr>
            <a:xfrm>
              <a:off x="8705350" y="1898666"/>
              <a:ext cx="3336415" cy="646331"/>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min{EDMatrix[i,j], EDMatrix[i+1,j], EDMatrix[i,j+1]}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60" name="矩形 59">
              <a:extLst>
                <a:ext uri="{FF2B5EF4-FFF2-40B4-BE49-F238E27FC236}">
                  <a16:creationId xmlns:a16="http://schemas.microsoft.com/office/drawing/2014/main" id="{67DF2FD3-139E-4770-AFC4-44427E2BA419}"/>
                </a:ext>
              </a:extLst>
            </p:cNvPr>
            <p:cNvSpPr/>
            <p:nvPr/>
          </p:nvSpPr>
          <p:spPr>
            <a:xfrm>
              <a:off x="6837512" y="2320624"/>
              <a:ext cx="1798890" cy="276999"/>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EDMatrix[i+1,j+1]=</a:t>
              </a:r>
              <a:endParaRPr lang="zh-CN" altLang="en-US" sz="1200">
                <a:latin typeface="Consolas" panose="020B0609020204030204" pitchFamily="49" charset="0"/>
                <a:ea typeface="微软雅黑" panose="020B0503020204020204" pitchFamily="34" charset="-122"/>
              </a:endParaRPr>
            </a:p>
          </p:txBody>
        </p:sp>
        <p:sp>
          <p:nvSpPr>
            <p:cNvPr id="61" name="矩形 60">
              <a:extLst>
                <a:ext uri="{FF2B5EF4-FFF2-40B4-BE49-F238E27FC236}">
                  <a16:creationId xmlns:a16="http://schemas.microsoft.com/office/drawing/2014/main" id="{342D3A45-8E1F-47D4-9A0B-5AAA33747716}"/>
                </a:ext>
              </a:extLst>
            </p:cNvPr>
            <p:cNvSpPr/>
            <p:nvPr/>
          </p:nvSpPr>
          <p:spPr>
            <a:xfrm>
              <a:off x="8705347" y="2804988"/>
              <a:ext cx="3336421" cy="461665"/>
            </a:xfrm>
            <a:prstGeom prst="rect">
              <a:avLst/>
            </a:prstGeom>
          </p:spPr>
          <p:txBody>
            <a:bodyPr wrap="square">
              <a:spAutoFit/>
            </a:bodyPr>
            <a:lstStyle/>
            <a:p>
              <a:pPr defTabSz="360000"/>
              <a:r>
                <a:rPr lang="en-US" altLang="zh-CN" sz="1200">
                  <a:latin typeface="Consolas" panose="020B0609020204030204" pitchFamily="49" charset="0"/>
                  <a:ea typeface="微软雅黑" panose="020B0503020204020204" pitchFamily="34" charset="-122"/>
                </a:rPr>
                <a:t>EDMatrix[i,j],</a:t>
              </a:r>
            </a:p>
            <a:p>
              <a:pPr algn="r" defTabSz="360000"/>
              <a:r>
                <a:rPr lang="en-US" altLang="zh-CN" sz="1200">
                  <a:latin typeface="Consolas" panose="020B0609020204030204" pitchFamily="49" charset="0"/>
                  <a:ea typeface="微软雅黑" panose="020B0503020204020204" pitchFamily="34" charset="-122"/>
                </a:rPr>
                <a:t>if Row[i+1]==Column[j+1]</a:t>
              </a:r>
              <a:endParaRPr lang="zh-CN" altLang="en-US" sz="1200">
                <a:latin typeface="Consolas" panose="020B0609020204030204" pitchFamily="49" charset="0"/>
                <a:ea typeface="微软雅黑" panose="020B0503020204020204" pitchFamily="34" charset="-122"/>
              </a:endParaRPr>
            </a:p>
          </p:txBody>
        </p:sp>
        <p:sp>
          <p:nvSpPr>
            <p:cNvPr id="64" name="左大括号 63">
              <a:extLst>
                <a:ext uri="{FF2B5EF4-FFF2-40B4-BE49-F238E27FC236}">
                  <a16:creationId xmlns:a16="http://schemas.microsoft.com/office/drawing/2014/main" id="{1738C66E-4B45-454D-8122-A76BFB84110F}"/>
                </a:ext>
              </a:extLst>
            </p:cNvPr>
            <p:cNvSpPr/>
            <p:nvPr/>
          </p:nvSpPr>
          <p:spPr>
            <a:xfrm>
              <a:off x="8495711" y="1892546"/>
              <a:ext cx="209636" cy="1374107"/>
            </a:xfrm>
            <a:prstGeom prst="leftBrace">
              <a:avLst>
                <a:gd name="adj1" fmla="val 58946"/>
                <a:gd name="adj2" fmla="val 392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949F8D74-66F9-4CC2-A902-0E4F9F038579}"/>
              </a:ext>
            </a:extLst>
          </p:cNvPr>
          <p:cNvSpPr txBox="1"/>
          <p:nvPr/>
        </p:nvSpPr>
        <p:spPr>
          <a:xfrm>
            <a:off x="6951089" y="4643336"/>
            <a:ext cx="5059222" cy="2123658"/>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	</a:t>
            </a:r>
            <a:r>
              <a:rPr lang="zh-CN" altLang="en-US"/>
              <a:t>如果</a:t>
            </a:r>
            <a:r>
              <a:rPr lang="en-US" altLang="zh-CN"/>
              <a:t>EDmax=3</a:t>
            </a:r>
            <a:r>
              <a:rPr lang="zh-CN" altLang="en-US"/>
              <a:t>的话，上面的子串是不符合要求的，这时考虑到</a:t>
            </a:r>
            <a:r>
              <a:rPr lang="en-US" altLang="zh-CN"/>
              <a:t>read</a:t>
            </a:r>
            <a:r>
              <a:rPr lang="zh-CN" altLang="en-US"/>
              <a:t>的开头和末尾可能相对</a:t>
            </a:r>
            <a:r>
              <a:rPr lang="en-US" altLang="zh-CN"/>
              <a:t>ref</a:t>
            </a:r>
            <a:r>
              <a:rPr lang="zh-CN" altLang="en-US"/>
              <a:t>有较长的</a:t>
            </a:r>
            <a:r>
              <a:rPr lang="en-US" altLang="zh-CN"/>
              <a:t>indel</a:t>
            </a:r>
            <a:r>
              <a:rPr lang="zh-CN" altLang="en-US"/>
              <a:t>，在实际的</a:t>
            </a:r>
            <a:r>
              <a:rPr lang="en-US" altLang="zh-CN"/>
              <a:t>local alignment</a:t>
            </a:r>
            <a:r>
              <a:rPr lang="zh-CN" altLang="en-US"/>
              <a:t>中，应当按照如下步骤：</a:t>
            </a:r>
            <a:endParaRPr lang="en-US" altLang="zh-CN"/>
          </a:p>
          <a:p>
            <a:r>
              <a:rPr lang="en-US" altLang="zh-CN"/>
              <a:t>	</a:t>
            </a:r>
            <a:r>
              <a:rPr lang="zh-CN" altLang="en-US"/>
              <a:t>根据</a:t>
            </a:r>
            <a:r>
              <a:rPr lang="en-US" altLang="zh-CN"/>
              <a:t>seed</a:t>
            </a:r>
            <a:r>
              <a:rPr lang="zh-CN" altLang="en-US"/>
              <a:t>的</a:t>
            </a:r>
            <a:r>
              <a:rPr lang="en-US" altLang="zh-CN"/>
              <a:t>hit</a:t>
            </a:r>
            <a:r>
              <a:rPr lang="zh-CN" altLang="en-US"/>
              <a:t>对应的</a:t>
            </a:r>
            <a:r>
              <a:rPr lang="en-US" altLang="zh-CN"/>
              <a:t>ref</a:t>
            </a:r>
            <a:r>
              <a:rPr lang="zh-CN" altLang="en-US"/>
              <a:t>区域</a:t>
            </a:r>
            <a:r>
              <a:rPr lang="en-US" altLang="zh-CN"/>
              <a:t>location</a:t>
            </a:r>
            <a:r>
              <a:rPr lang="zh-CN" altLang="en-US"/>
              <a:t>，应当对这个</a:t>
            </a:r>
            <a:r>
              <a:rPr lang="en-US" altLang="zh-CN"/>
              <a:t>location</a:t>
            </a:r>
            <a:r>
              <a:rPr lang="zh-CN" altLang="en-US"/>
              <a:t>进行多次</a:t>
            </a:r>
            <a:r>
              <a:rPr lang="en-US" altLang="zh-CN"/>
              <a:t>edit-distance matrix</a:t>
            </a:r>
            <a:r>
              <a:rPr lang="zh-CN" altLang="en-US"/>
              <a:t>计算，具体为以</a:t>
            </a:r>
            <a:r>
              <a:rPr lang="en-US" altLang="zh-CN"/>
              <a:t>[location-Edmax, location]</a:t>
            </a:r>
            <a:r>
              <a:rPr lang="zh-CN" altLang="en-US"/>
              <a:t>区间内的点为开头，取</a:t>
            </a:r>
            <a:r>
              <a:rPr lang="en-US" altLang="zh-CN"/>
              <a:t>ref</a:t>
            </a:r>
            <a:r>
              <a:rPr lang="zh-CN" altLang="en-US"/>
              <a:t>长度为</a:t>
            </a:r>
            <a:r>
              <a:rPr lang="en-US" altLang="zh-CN"/>
              <a:t>read+EDmax</a:t>
            </a:r>
            <a:r>
              <a:rPr lang="zh-CN" altLang="en-US"/>
              <a:t>，进行总计（</a:t>
            </a:r>
            <a:r>
              <a:rPr lang="en-US" altLang="zh-CN"/>
              <a:t>EDmax+1</a:t>
            </a:r>
            <a:r>
              <a:rPr lang="zh-CN" altLang="en-US"/>
              <a:t>）次的</a:t>
            </a:r>
            <a:r>
              <a:rPr lang="en-US" altLang="zh-CN"/>
              <a:t>edit-distance matrix</a:t>
            </a:r>
            <a:r>
              <a:rPr lang="zh-CN" altLang="en-US"/>
              <a:t>计算。最后取这些得到的“最优”</a:t>
            </a:r>
            <a:r>
              <a:rPr lang="en-US" altLang="zh-CN"/>
              <a:t>ED</a:t>
            </a:r>
            <a:r>
              <a:rPr lang="zh-CN" altLang="en-US"/>
              <a:t>的最优值及其对应的</a:t>
            </a:r>
            <a:r>
              <a:rPr lang="en-US" altLang="zh-CN"/>
              <a:t>location</a:t>
            </a:r>
            <a:r>
              <a:rPr lang="zh-CN" altLang="en-US"/>
              <a:t>，作为最后的结果。</a:t>
            </a:r>
            <a:endParaRPr lang="en-US" altLang="zh-CN"/>
          </a:p>
          <a:p>
            <a:r>
              <a:rPr lang="en-US" altLang="zh-CN"/>
              <a:t>	</a:t>
            </a:r>
            <a:r>
              <a:rPr lang="zh-CN" altLang="en-US"/>
              <a:t>按照上述步骤，如果</a:t>
            </a:r>
            <a:r>
              <a:rPr lang="en-US" altLang="zh-CN"/>
              <a:t>hit</a:t>
            </a:r>
            <a:r>
              <a:rPr lang="zh-CN" altLang="en-US"/>
              <a:t>取“</a:t>
            </a:r>
            <a:r>
              <a:rPr lang="en-US" altLang="zh-CN"/>
              <a:t>cgct</a:t>
            </a:r>
            <a:r>
              <a:rPr lang="zh-CN" altLang="en-US"/>
              <a:t>”，在</a:t>
            </a:r>
            <a:r>
              <a:rPr lang="en-US" altLang="zh-CN"/>
              <a:t>read</a:t>
            </a:r>
            <a:r>
              <a:rPr lang="zh-CN" altLang="en-US"/>
              <a:t>中</a:t>
            </a:r>
            <a:r>
              <a:rPr lang="en-US" altLang="zh-CN"/>
              <a:t>offset=2</a:t>
            </a:r>
            <a:r>
              <a:rPr lang="zh-CN" altLang="en-US"/>
              <a:t>，</a:t>
            </a:r>
            <a:r>
              <a:rPr lang="en-US" altLang="zh-CN"/>
              <a:t>EDmax=3</a:t>
            </a:r>
            <a:r>
              <a:rPr lang="zh-CN" altLang="en-US"/>
              <a:t>，左图的矩阵近似第</a:t>
            </a:r>
            <a:r>
              <a:rPr lang="en-US" altLang="zh-CN"/>
              <a:t>(EDmax+1)=4</a:t>
            </a:r>
            <a:r>
              <a:rPr lang="zh-CN" altLang="en-US"/>
              <a:t>次计算时所得到的</a:t>
            </a:r>
            <a:r>
              <a:rPr lang="en-US" altLang="zh-CN"/>
              <a:t>ED</a:t>
            </a:r>
            <a:r>
              <a:rPr lang="zh-CN" altLang="en-US"/>
              <a:t>矩阵。不过在这个条件下，第二次计算时得到的</a:t>
            </a:r>
            <a:r>
              <a:rPr lang="en-US" altLang="zh-CN"/>
              <a:t>bestED=2</a:t>
            </a:r>
            <a:r>
              <a:rPr lang="zh-CN" altLang="en-US"/>
              <a:t>，作为最终结果。</a:t>
            </a:r>
            <a:endParaRPr lang="en-US" altLang="zh-CN"/>
          </a:p>
        </p:txBody>
      </p:sp>
    </p:spTree>
    <p:extLst>
      <p:ext uri="{BB962C8B-B14F-4D97-AF65-F5344CB8AC3E}">
        <p14:creationId xmlns:p14="http://schemas.microsoft.com/office/powerpoint/2010/main" val="238338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EFD03-E5FC-4B84-912C-DF3A3A58D5CD}"/>
              </a:ext>
            </a:extLst>
          </p:cNvPr>
          <p:cNvSpPr txBox="1"/>
          <p:nvPr/>
        </p:nvSpPr>
        <p:spPr>
          <a:xfrm>
            <a:off x="299913" y="2209959"/>
            <a:ext cx="4321148" cy="3539430"/>
          </a:xfrm>
          <a:prstGeom prst="rect">
            <a:avLst/>
          </a:prstGeom>
          <a:noFill/>
        </p:spPr>
        <p:txBody>
          <a:bodyPr wrap="square" rtlCol="0">
            <a:spAutoFit/>
          </a:bodyPr>
          <a:lstStyle/>
          <a:p>
            <a:pPr defTabSz="360000"/>
            <a:r>
              <a:rPr lang="en-US" altLang="zh-CN" sz="1600">
                <a:latin typeface="Consolas" panose="020B0609020204030204" pitchFamily="49" charset="0"/>
                <a:ea typeface="微软雅黑" panose="020B0503020204020204" pitchFamily="34" charset="-122"/>
              </a:rPr>
              <a:t>Recursion</a:t>
            </a: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调用 </a:t>
            </a:r>
            <a:r>
              <a:rPr lang="en-US" altLang="zh-CN" sz="1600">
                <a:latin typeface="Consolas" panose="020B0609020204030204" pitchFamily="49" charset="0"/>
                <a:ea typeface="微软雅黑" panose="020B0503020204020204" pitchFamily="34" charset="-122"/>
              </a:rPr>
              <a:t>{</a:t>
            </a: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初始化条件；</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result = </a:t>
            </a:r>
            <a:r>
              <a:rPr lang="zh-CN" altLang="en-US" sz="1600">
                <a:latin typeface="Consolas" panose="020B0609020204030204" pitchFamily="49" charset="0"/>
                <a:ea typeface="微软雅黑" panose="020B0503020204020204" pitchFamily="34" charset="-122"/>
              </a:rPr>
              <a:t>递归（初始化条件）；</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p>
          <a:p>
            <a:pPr defTabSz="360000"/>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递归 </a:t>
            </a:r>
            <a:r>
              <a:rPr lang="en-US" altLang="zh-CN" sz="1600">
                <a:latin typeface="Consolas" panose="020B0609020204030204" pitchFamily="49" charset="0"/>
                <a:ea typeface="微软雅黑" panose="020B0503020204020204" pitchFamily="34" charset="-122"/>
              </a:rPr>
              <a:t>{</a:t>
            </a: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处理步骤；</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switch</a:t>
            </a:r>
            <a:r>
              <a:rPr lang="zh-CN" altLang="en-US" sz="1600">
                <a:latin typeface="Consolas" panose="020B0609020204030204" pitchFamily="49" charset="0"/>
                <a:ea typeface="微软雅黑" panose="020B0503020204020204" pitchFamily="34" charset="-122"/>
              </a:rPr>
              <a:t>（条件）</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return</a:t>
            </a:r>
            <a:r>
              <a:rPr lang="zh-CN" altLang="en-US" sz="1600">
                <a:latin typeface="Consolas" panose="020B0609020204030204" pitchFamily="49" charset="0"/>
                <a:ea typeface="微软雅黑" panose="020B0503020204020204" pitchFamily="34" charset="-122"/>
              </a:rPr>
              <a:t> 递归（条件</a:t>
            </a:r>
            <a:r>
              <a:rPr lang="en-US" altLang="zh-CN" sz="1600">
                <a:latin typeface="Consolas" panose="020B0609020204030204" pitchFamily="49" charset="0"/>
                <a:ea typeface="微软雅黑" panose="020B0503020204020204" pitchFamily="34" charset="-122"/>
              </a:rPr>
              <a:t>1</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return </a:t>
            </a:r>
            <a:r>
              <a:rPr lang="zh-CN" altLang="en-US" sz="1600">
                <a:latin typeface="Consolas" panose="020B0609020204030204" pitchFamily="49" charset="0"/>
                <a:ea typeface="微软雅黑" panose="020B0503020204020204" pitchFamily="34" charset="-122"/>
              </a:rPr>
              <a:t>递归（条件</a:t>
            </a:r>
            <a:r>
              <a:rPr lang="en-US" altLang="zh-CN" sz="1600">
                <a:latin typeface="Consolas" panose="020B0609020204030204" pitchFamily="49" charset="0"/>
                <a:ea typeface="微软雅黑" panose="020B0503020204020204" pitchFamily="34" charset="-122"/>
              </a:rPr>
              <a:t>2</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return </a:t>
            </a:r>
            <a:r>
              <a:rPr lang="zh-CN" altLang="en-US" sz="1600">
                <a:latin typeface="Consolas" panose="020B0609020204030204" pitchFamily="49" charset="0"/>
                <a:ea typeface="微软雅黑" panose="020B0503020204020204" pitchFamily="34" charset="-122"/>
              </a:rPr>
              <a:t>条件</a:t>
            </a:r>
            <a:r>
              <a:rPr lang="en-US" altLang="zh-CN" sz="1600">
                <a:latin typeface="Consolas" panose="020B0609020204030204" pitchFamily="49" charset="0"/>
                <a:ea typeface="微软雅黑" panose="020B0503020204020204" pitchFamily="34" charset="-122"/>
              </a:rPr>
              <a:t>3</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p>
          <a:p>
            <a:pPr defTabSz="360000"/>
            <a:r>
              <a:rPr lang="en-US" altLang="zh-CN" sz="1600">
                <a:latin typeface="Consolas" panose="020B0609020204030204" pitchFamily="49" charset="0"/>
                <a:ea typeface="微软雅黑" panose="020B0503020204020204" pitchFamily="34" charset="-122"/>
              </a:rPr>
              <a:t>	}</a:t>
            </a:r>
          </a:p>
        </p:txBody>
      </p:sp>
      <p:sp>
        <p:nvSpPr>
          <p:cNvPr id="5" name="箭头: 虚尾 4">
            <a:extLst>
              <a:ext uri="{FF2B5EF4-FFF2-40B4-BE49-F238E27FC236}">
                <a16:creationId xmlns:a16="http://schemas.microsoft.com/office/drawing/2014/main" id="{9758F011-5435-42A6-9264-52720A4826EE}"/>
              </a:ext>
            </a:extLst>
          </p:cNvPr>
          <p:cNvSpPr/>
          <p:nvPr/>
        </p:nvSpPr>
        <p:spPr>
          <a:xfrm>
            <a:off x="4621062" y="3031427"/>
            <a:ext cx="2476459" cy="671639"/>
          </a:xfrm>
          <a:prstGeom prst="stripedRightArrow">
            <a:avLst>
              <a:gd name="adj1" fmla="val 50000"/>
              <a:gd name="adj2" fmla="val 104918"/>
            </a:avLst>
          </a:prstGeom>
          <a:solidFill>
            <a:srgbClr val="00206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a:p>
        </p:txBody>
      </p:sp>
      <p:sp>
        <p:nvSpPr>
          <p:cNvPr id="6" name="文本框 5">
            <a:extLst>
              <a:ext uri="{FF2B5EF4-FFF2-40B4-BE49-F238E27FC236}">
                <a16:creationId xmlns:a16="http://schemas.microsoft.com/office/drawing/2014/main" id="{7D1B668C-7C2F-4813-9C77-C8687D612987}"/>
              </a:ext>
            </a:extLst>
          </p:cNvPr>
          <p:cNvSpPr txBox="1"/>
          <p:nvPr/>
        </p:nvSpPr>
        <p:spPr>
          <a:xfrm>
            <a:off x="7097521" y="2209959"/>
            <a:ext cx="4967704" cy="3046988"/>
          </a:xfrm>
          <a:prstGeom prst="rect">
            <a:avLst/>
          </a:prstGeom>
          <a:noFill/>
        </p:spPr>
        <p:txBody>
          <a:bodyPr wrap="square" rtlCol="0">
            <a:spAutoFit/>
          </a:bodyPr>
          <a:lstStyle/>
          <a:p>
            <a:pPr defTabSz="360000"/>
            <a:r>
              <a:rPr lang="en-US" altLang="zh-CN" sz="1600">
                <a:latin typeface="Consolas" panose="020B0609020204030204" pitchFamily="49" charset="0"/>
                <a:ea typeface="微软雅黑" panose="020B0503020204020204" pitchFamily="34" charset="-122"/>
              </a:rPr>
              <a:t>Queue</a:t>
            </a: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入队</a:t>
            </a:r>
            <a:r>
              <a:rPr lang="en-US" altLang="zh-CN" sz="1600">
                <a:latin typeface="Consolas" panose="020B0609020204030204" pitchFamily="49" charset="0"/>
                <a:ea typeface="微软雅黑" panose="020B0503020204020204" pitchFamily="34" charset="-122"/>
              </a:rPr>
              <a:t>-</a:t>
            </a:r>
            <a:r>
              <a:rPr lang="zh-CN" altLang="en-US" sz="1600">
                <a:latin typeface="Consolas" panose="020B0609020204030204" pitchFamily="49" charset="0"/>
                <a:ea typeface="微软雅黑" panose="020B0503020204020204" pitchFamily="34" charset="-122"/>
              </a:rPr>
              <a:t>初始待处理情况；</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初始化</a:t>
            </a:r>
            <a:r>
              <a:rPr lang="en-US" altLang="zh-CN" sz="1600">
                <a:latin typeface="Consolas" panose="020B0609020204030204" pitchFamily="49" charset="0"/>
                <a:ea typeface="微软雅黑" panose="020B0503020204020204" pitchFamily="34" charset="-122"/>
              </a:rPr>
              <a:t>result</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Loop</a:t>
            </a:r>
            <a:r>
              <a:rPr lang="zh-CN" altLang="en-US" sz="1600">
                <a:latin typeface="Consolas" panose="020B0609020204030204" pitchFamily="49" charset="0"/>
                <a:ea typeface="微软雅黑" panose="020B0503020204020204" pitchFamily="34" charset="-122"/>
              </a:rPr>
              <a:t>（！队空）</a:t>
            </a:r>
            <a:r>
              <a:rPr lang="en-US" altLang="zh-CN" sz="1600">
                <a:latin typeface="Consolas" panose="020B0609020204030204" pitchFamily="49" charset="0"/>
                <a:ea typeface="微软雅黑" panose="020B0503020204020204" pitchFamily="34" charset="-122"/>
              </a:rPr>
              <a:t>{</a:t>
            </a: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出队</a:t>
            </a:r>
            <a:r>
              <a:rPr lang="en-US" altLang="zh-CN" sz="1600">
                <a:latin typeface="Consolas" panose="020B0609020204030204" pitchFamily="49" charset="0"/>
                <a:ea typeface="微软雅黑" panose="020B0503020204020204" pitchFamily="34" charset="-122"/>
              </a:rPr>
              <a:t>-</a:t>
            </a:r>
            <a:r>
              <a:rPr lang="zh-CN" altLang="en-US" sz="1600">
                <a:latin typeface="Consolas" panose="020B0609020204030204" pitchFamily="49" charset="0"/>
                <a:ea typeface="微软雅黑" panose="020B0503020204020204" pitchFamily="34" charset="-122"/>
              </a:rPr>
              <a:t>待处理情况；</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r>
              <a:rPr lang="zh-CN" altLang="en-US" sz="1600">
                <a:latin typeface="Consolas" panose="020B0609020204030204" pitchFamily="49" charset="0"/>
                <a:ea typeface="微软雅黑" panose="020B0503020204020204" pitchFamily="34" charset="-122"/>
              </a:rPr>
              <a:t>处理步骤；</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switch(</a:t>
            </a:r>
            <a:r>
              <a:rPr lang="zh-CN" altLang="en-US" sz="1600">
                <a:latin typeface="Consolas" panose="020B0609020204030204" pitchFamily="49" charset="0"/>
                <a:ea typeface="微软雅黑" panose="020B0503020204020204" pitchFamily="34" charset="-122"/>
              </a:rPr>
              <a:t>条件）</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result = </a:t>
            </a:r>
            <a:r>
              <a:rPr lang="zh-CN" altLang="en-US" sz="1600">
                <a:latin typeface="Consolas" panose="020B0609020204030204" pitchFamily="49" charset="0"/>
                <a:ea typeface="微软雅黑" panose="020B0503020204020204" pitchFamily="34" charset="-122"/>
              </a:rPr>
              <a:t>入队</a:t>
            </a:r>
            <a:r>
              <a:rPr lang="en-US" altLang="zh-CN" sz="1600">
                <a:latin typeface="Consolas" panose="020B0609020204030204" pitchFamily="49" charset="0"/>
                <a:ea typeface="微软雅黑" panose="020B0503020204020204" pitchFamily="34" charset="-122"/>
              </a:rPr>
              <a:t>-</a:t>
            </a:r>
            <a:r>
              <a:rPr lang="zh-CN" altLang="en-US" sz="1600">
                <a:latin typeface="Consolas" panose="020B0609020204030204" pitchFamily="49" charset="0"/>
                <a:ea typeface="微软雅黑" panose="020B0503020204020204" pitchFamily="34" charset="-122"/>
              </a:rPr>
              <a:t>条件</a:t>
            </a:r>
            <a:r>
              <a:rPr lang="en-US" altLang="zh-CN" sz="1600">
                <a:latin typeface="Consolas" panose="020B0609020204030204" pitchFamily="49" charset="0"/>
                <a:ea typeface="微软雅黑" panose="020B0503020204020204" pitchFamily="34" charset="-122"/>
              </a:rPr>
              <a:t>1</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result = </a:t>
            </a:r>
            <a:r>
              <a:rPr lang="zh-CN" altLang="en-US" sz="1600">
                <a:latin typeface="Consolas" panose="020B0609020204030204" pitchFamily="49" charset="0"/>
                <a:ea typeface="微软雅黑" panose="020B0503020204020204" pitchFamily="34" charset="-122"/>
              </a:rPr>
              <a:t>入队</a:t>
            </a:r>
            <a:r>
              <a:rPr lang="en-US" altLang="zh-CN" sz="1600">
                <a:latin typeface="Consolas" panose="020B0609020204030204" pitchFamily="49" charset="0"/>
                <a:ea typeface="微软雅黑" panose="020B0503020204020204" pitchFamily="34" charset="-122"/>
              </a:rPr>
              <a:t>-</a:t>
            </a:r>
            <a:r>
              <a:rPr lang="zh-CN" altLang="en-US" sz="1600">
                <a:latin typeface="Consolas" panose="020B0609020204030204" pitchFamily="49" charset="0"/>
                <a:ea typeface="微软雅黑" panose="020B0503020204020204" pitchFamily="34" charset="-122"/>
              </a:rPr>
              <a:t>条件</a:t>
            </a:r>
            <a:r>
              <a:rPr lang="en-US" altLang="zh-CN" sz="1600">
                <a:latin typeface="Consolas" panose="020B0609020204030204" pitchFamily="49" charset="0"/>
                <a:ea typeface="微软雅黑" panose="020B0503020204020204" pitchFamily="34" charset="-122"/>
              </a:rPr>
              <a:t>2</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result = </a:t>
            </a:r>
            <a:r>
              <a:rPr lang="zh-CN" altLang="en-US" sz="1600">
                <a:latin typeface="Consolas" panose="020B0609020204030204" pitchFamily="49" charset="0"/>
                <a:ea typeface="微软雅黑" panose="020B0503020204020204" pitchFamily="34" charset="-122"/>
              </a:rPr>
              <a:t>不入队</a:t>
            </a:r>
            <a:r>
              <a:rPr lang="en-US" altLang="zh-CN" sz="1600">
                <a:latin typeface="Consolas" panose="020B0609020204030204" pitchFamily="49" charset="0"/>
                <a:ea typeface="微软雅黑" panose="020B0503020204020204" pitchFamily="34" charset="-122"/>
              </a:rPr>
              <a:t>-</a:t>
            </a:r>
            <a:r>
              <a:rPr lang="zh-CN" altLang="en-US" sz="1600">
                <a:latin typeface="Consolas" panose="020B0609020204030204" pitchFamily="49" charset="0"/>
                <a:ea typeface="微软雅黑" panose="020B0503020204020204" pitchFamily="34" charset="-122"/>
              </a:rPr>
              <a:t>条件</a:t>
            </a:r>
            <a:r>
              <a:rPr lang="en-US" altLang="zh-CN" sz="1600">
                <a:latin typeface="Consolas" panose="020B0609020204030204" pitchFamily="49" charset="0"/>
                <a:ea typeface="微软雅黑" panose="020B0503020204020204" pitchFamily="34" charset="-122"/>
              </a:rPr>
              <a:t>3</a:t>
            </a:r>
            <a:r>
              <a:rPr lang="zh-CN" altLang="en-US" sz="1600">
                <a:latin typeface="Consolas" panose="020B0609020204030204" pitchFamily="49" charset="0"/>
                <a:ea typeface="微软雅黑" panose="020B0503020204020204" pitchFamily="34" charset="-122"/>
              </a:rPr>
              <a:t>，</a:t>
            </a:r>
            <a:r>
              <a:rPr lang="en-US" altLang="zh-CN" sz="1600">
                <a:latin typeface="Consolas" panose="020B0609020204030204" pitchFamily="49" charset="0"/>
                <a:ea typeface="微软雅黑" panose="020B0503020204020204" pitchFamily="34" charset="-122"/>
              </a:rPr>
              <a:t>break</a:t>
            </a:r>
            <a:r>
              <a:rPr lang="zh-CN" altLang="en-US" sz="1600">
                <a:latin typeface="Consolas" panose="020B0609020204030204" pitchFamily="49" charset="0"/>
                <a:ea typeface="微软雅黑" panose="020B0503020204020204" pitchFamily="34" charset="-122"/>
              </a:rPr>
              <a:t>；</a:t>
            </a:r>
            <a:endParaRPr lang="en-US" altLang="zh-CN" sz="1600">
              <a:latin typeface="Consolas" panose="020B0609020204030204" pitchFamily="49" charset="0"/>
              <a:ea typeface="微软雅黑" panose="020B0503020204020204" pitchFamily="34" charset="-122"/>
            </a:endParaRPr>
          </a:p>
          <a:p>
            <a:pPr defTabSz="360000"/>
            <a:r>
              <a:rPr lang="en-US" altLang="zh-CN" sz="1600">
                <a:latin typeface="Consolas" panose="020B0609020204030204" pitchFamily="49" charset="0"/>
                <a:ea typeface="微软雅黑" panose="020B0503020204020204" pitchFamily="34" charset="-122"/>
              </a:rPr>
              <a:t>			...</a:t>
            </a:r>
          </a:p>
          <a:p>
            <a:pPr defTabSz="360000"/>
            <a:r>
              <a:rPr lang="en-US" altLang="zh-CN" sz="1600">
                <a:latin typeface="Consolas" panose="020B0609020204030204" pitchFamily="49" charset="0"/>
                <a:ea typeface="微软雅黑" panose="020B0503020204020204" pitchFamily="34" charset="-122"/>
              </a:rPr>
              <a:t>	}</a:t>
            </a:r>
          </a:p>
        </p:txBody>
      </p:sp>
      <p:sp>
        <p:nvSpPr>
          <p:cNvPr id="7" name="文本框 6">
            <a:extLst>
              <a:ext uri="{FF2B5EF4-FFF2-40B4-BE49-F238E27FC236}">
                <a16:creationId xmlns:a16="http://schemas.microsoft.com/office/drawing/2014/main" id="{F8BD37E2-A5C9-4C49-A9B1-FEDA7A6A37E8}"/>
              </a:ext>
            </a:extLst>
          </p:cNvPr>
          <p:cNvSpPr txBox="1"/>
          <p:nvPr/>
        </p:nvSpPr>
        <p:spPr>
          <a:xfrm>
            <a:off x="2313802" y="950612"/>
            <a:ext cx="7090977" cy="769441"/>
          </a:xfrm>
          <a:prstGeom prst="rect">
            <a:avLst/>
          </a:prstGeom>
          <a:noFill/>
        </p:spPr>
        <p:txBody>
          <a:bodyPr wrap="square" rtlCol="0">
            <a:spAutoFit/>
          </a:bodyPr>
          <a:lstStyle/>
          <a:p>
            <a:pPr defTabSz="360000"/>
            <a:r>
              <a:rPr lang="en-US" altLang="zh-CN" sz="3200">
                <a:latin typeface="Consolas" panose="020B0609020204030204" pitchFamily="49" charset="0"/>
                <a:ea typeface="微软雅黑" panose="020B0503020204020204" pitchFamily="34" charset="-122"/>
              </a:rPr>
              <a:t>from Recursion to Queue-loop</a:t>
            </a:r>
          </a:p>
          <a:p>
            <a:pPr algn="r" defTabSz="360000"/>
            <a:r>
              <a:rPr lang="en-US" altLang="zh-CN" sz="1100">
                <a:latin typeface="Consolas" panose="020B0609020204030204" pitchFamily="49" charset="0"/>
                <a:ea typeface="微软雅黑" panose="020B0503020204020204" pitchFamily="34" charset="-122"/>
              </a:rPr>
              <a:t>... well, actually it should be stack-loop :)</a:t>
            </a:r>
            <a:endParaRPr lang="en-US" altLang="zh-CN">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64147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EE1C9154-9399-482A-851A-5278D6DAAA63}"/>
              </a:ext>
            </a:extLst>
          </p:cNvPr>
          <p:cNvGraphicFramePr>
            <a:graphicFrameLocks noGrp="1"/>
          </p:cNvGraphicFramePr>
          <p:nvPr>
            <p:extLst>
              <p:ext uri="{D42A27DB-BD31-4B8C-83A1-F6EECF244321}">
                <p14:modId xmlns:p14="http://schemas.microsoft.com/office/powerpoint/2010/main" val="68903948"/>
              </p:ext>
            </p:extLst>
          </p:nvPr>
        </p:nvGraphicFramePr>
        <p:xfrm>
          <a:off x="4240365" y="552787"/>
          <a:ext cx="6732000" cy="5544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2239964866"/>
                    </a:ext>
                  </a:extLst>
                </a:gridCol>
                <a:gridCol w="396000">
                  <a:extLst>
                    <a:ext uri="{9D8B030D-6E8A-4147-A177-3AD203B41FA5}">
                      <a16:colId xmlns:a16="http://schemas.microsoft.com/office/drawing/2014/main" val="3547690822"/>
                    </a:ext>
                  </a:extLst>
                </a:gridCol>
                <a:gridCol w="396000">
                  <a:extLst>
                    <a:ext uri="{9D8B030D-6E8A-4147-A177-3AD203B41FA5}">
                      <a16:colId xmlns:a16="http://schemas.microsoft.com/office/drawing/2014/main" val="3373706194"/>
                    </a:ext>
                  </a:extLst>
                </a:gridCol>
              </a:tblGrid>
              <a:tr h="396000">
                <a:tc>
                  <a:txBody>
                    <a:bodyPr/>
                    <a:lstStyle/>
                    <a:p>
                      <a:pPr marL="0" algn="ctr" defTabSz="914400" rtl="0" eaLnBrk="1" latinLnBrk="0" hangingPunct="1"/>
                      <a:r>
                        <a:rPr lang="en-US" altLang="zh-CN" sz="1400" kern="1200">
                          <a:solidFill>
                            <a:schemeClr val="tx1"/>
                          </a:solidFill>
                          <a:latin typeface="+mn-lt"/>
                          <a:ea typeface="+mn-ea"/>
                          <a:cs typeface="+mn-cs"/>
                        </a:rPr>
                        <a:t>ED</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FF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noFill/>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4190381"/>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5406820"/>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0693107"/>
                  </a:ext>
                </a:extLst>
              </a:tr>
            </a:tbl>
          </a:graphicData>
        </a:graphic>
      </p:graphicFrame>
      <p:sp>
        <p:nvSpPr>
          <p:cNvPr id="4" name="文本框 3">
            <a:extLst>
              <a:ext uri="{FF2B5EF4-FFF2-40B4-BE49-F238E27FC236}">
                <a16:creationId xmlns:a16="http://schemas.microsoft.com/office/drawing/2014/main" id="{8384D760-E711-4453-875B-42585B4A0252}"/>
              </a:ext>
            </a:extLst>
          </p:cNvPr>
          <p:cNvSpPr txBox="1"/>
          <p:nvPr/>
        </p:nvSpPr>
        <p:spPr>
          <a:xfrm>
            <a:off x="537727" y="61389"/>
            <a:ext cx="2769599" cy="1569660"/>
          </a:xfrm>
          <a:prstGeom prst="rect">
            <a:avLst/>
          </a:prstGeom>
          <a:noFill/>
        </p:spPr>
        <p:txBody>
          <a:bodyPr wrap="square" rtlCol="0">
            <a:spAutoFit/>
          </a:bodyPr>
          <a:lstStyle/>
          <a:p>
            <a:pPr defTabSz="360000"/>
            <a:r>
              <a:rPr lang="en-US" altLang="zh-CN" sz="1200" b="1">
                <a:latin typeface="Consolas" panose="020B0609020204030204" pitchFamily="49" charset="0"/>
                <a:ea typeface="微软雅黑" panose="020B0503020204020204" pitchFamily="34" charset="-122"/>
              </a:rPr>
              <a:t>version 0.3.1</a:t>
            </a:r>
          </a:p>
          <a:p>
            <a:pPr defTabSz="360000"/>
            <a:endParaRPr lang="en-US" altLang="zh-CN" sz="1200" b="1">
              <a:latin typeface="Consolas" panose="020B0609020204030204" pitchFamily="49" charset="0"/>
              <a:ea typeface="微软雅黑" panose="020B0503020204020204" pitchFamily="34" charset="-122"/>
            </a:endParaRPr>
          </a:p>
          <a:p>
            <a:pPr defTabSz="360000"/>
            <a:r>
              <a:rPr lang="zh-CN" altLang="en-US" sz="1200" b="1">
                <a:latin typeface="Consolas" panose="020B0609020204030204" pitchFamily="49" charset="0"/>
                <a:ea typeface="微软雅黑" panose="020B0503020204020204" pitchFamily="34" charset="-122"/>
              </a:rPr>
              <a:t>解决位于开头或末尾的长</a:t>
            </a:r>
            <a:r>
              <a:rPr lang="en-US" altLang="zh-CN" sz="1200" b="1">
                <a:latin typeface="Consolas" panose="020B0609020204030204" pitchFamily="49" charset="0"/>
                <a:ea typeface="微软雅黑" panose="020B0503020204020204" pitchFamily="34" charset="-122"/>
              </a:rPr>
              <a:t>Indel</a:t>
            </a:r>
            <a:r>
              <a:rPr lang="zh-CN" altLang="en-US" sz="1200" b="1">
                <a:latin typeface="Consolas" panose="020B0609020204030204" pitchFamily="49" charset="0"/>
                <a:ea typeface="微软雅黑" panose="020B0503020204020204" pitchFamily="34" charset="-122"/>
              </a:rPr>
              <a:t>引起匹配错误的问题</a:t>
            </a:r>
            <a:endParaRPr lang="en-US" altLang="zh-CN" sz="1200" b="1">
              <a:latin typeface="Consolas" panose="020B0609020204030204" pitchFamily="49" charset="0"/>
              <a:ea typeface="微软雅黑" panose="020B0503020204020204" pitchFamily="34" charset="-122"/>
            </a:endParaRPr>
          </a:p>
          <a:p>
            <a:pPr defTabSz="360000"/>
            <a:endParaRPr lang="en-US" altLang="zh-CN" sz="1200">
              <a:latin typeface="Consolas" panose="020B0609020204030204" pitchFamily="49" charset="0"/>
              <a:ea typeface="微软雅黑" panose="020B0503020204020204" pitchFamily="34" charset="-122"/>
            </a:endParaRPr>
          </a:p>
          <a:p>
            <a:pPr defTabSz="360000"/>
            <a:r>
              <a:rPr lang="en-US" altLang="zh-CN" sz="1200" b="1">
                <a:latin typeface="Consolas" panose="020B0609020204030204" pitchFamily="49" charset="0"/>
                <a:ea typeface="微软雅黑" panose="020B0503020204020204" pitchFamily="34" charset="-122"/>
              </a:rPr>
              <a:t>EDmax=2</a:t>
            </a:r>
          </a:p>
          <a:p>
            <a:pPr defTabSz="360000"/>
            <a:r>
              <a:rPr lang="en-US" altLang="zh-CN" sz="1200">
                <a:latin typeface="Consolas" panose="020B0609020204030204" pitchFamily="49" charset="0"/>
                <a:ea typeface="微软雅黑" panose="020B0503020204020204" pitchFamily="34" charset="-122"/>
              </a:rPr>
              <a:t>ref </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 cc</a:t>
            </a:r>
            <a:r>
              <a:rPr lang="en-US" altLang="zh-CN" sz="1200" b="1">
                <a:latin typeface="Consolas" panose="020B0609020204030204" pitchFamily="49" charset="0"/>
                <a:ea typeface="微软雅黑" panose="020B0503020204020204" pitchFamily="34" charset="-122"/>
              </a:rPr>
              <a:t>agtcgc tgcgc</a:t>
            </a:r>
            <a:r>
              <a:rPr lang="en-US" altLang="zh-CN" sz="1200">
                <a:latin typeface="Consolas" panose="020B0609020204030204" pitchFamily="49" charset="0"/>
                <a:ea typeface="微软雅黑" panose="020B0503020204020204" pitchFamily="34" charset="-122"/>
              </a:rPr>
              <a:t>tt</a:t>
            </a:r>
          </a:p>
          <a:p>
            <a:pPr defTabSz="360000"/>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   </a:t>
            </a:r>
            <a:r>
              <a:rPr lang="en-US" altLang="zh-CN" sz="1200" b="1">
                <a:latin typeface="Consolas" panose="020B0609020204030204" pitchFamily="49" charset="0"/>
                <a:ea typeface="微软雅黑" panose="020B0503020204020204" pitchFamily="34" charset="-122"/>
              </a:rPr>
              <a:t>ag cgcttgcgc</a:t>
            </a:r>
          </a:p>
        </p:txBody>
      </p:sp>
      <p:cxnSp>
        <p:nvCxnSpPr>
          <p:cNvPr id="50" name="直接箭头连接符 49">
            <a:extLst>
              <a:ext uri="{FF2B5EF4-FFF2-40B4-BE49-F238E27FC236}">
                <a16:creationId xmlns:a16="http://schemas.microsoft.com/office/drawing/2014/main" id="{ABE4D6DC-9BE6-47BE-A6E0-F7E3B6A7631A}"/>
              </a:ext>
            </a:extLst>
          </p:cNvPr>
          <p:cNvCxnSpPr>
            <a:cxnSpLocks/>
          </p:cNvCxnSpPr>
          <p:nvPr/>
        </p:nvCxnSpPr>
        <p:spPr>
          <a:xfrm flipH="1" flipV="1">
            <a:off x="8394327" y="3919861"/>
            <a:ext cx="1476000" cy="1476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6DDDA02-6CE7-4851-B797-9422CB6B7B5D}"/>
              </a:ext>
            </a:extLst>
          </p:cNvPr>
          <p:cNvCxnSpPr>
            <a:cxnSpLocks/>
          </p:cNvCxnSpPr>
          <p:nvPr/>
        </p:nvCxnSpPr>
        <p:spPr>
          <a:xfrm flipH="1">
            <a:off x="4798002" y="1138864"/>
            <a:ext cx="809779"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101295A-EE6F-4C3D-87CA-E73CC2C5E73B}"/>
              </a:ext>
            </a:extLst>
          </p:cNvPr>
          <p:cNvCxnSpPr>
            <a:cxnSpLocks/>
          </p:cNvCxnSpPr>
          <p:nvPr/>
        </p:nvCxnSpPr>
        <p:spPr>
          <a:xfrm flipH="1" flipV="1">
            <a:off x="6845862" y="1975785"/>
            <a:ext cx="1440000" cy="1440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AA757E8-09C4-4C89-B689-8C7B2BF4AAAF}"/>
              </a:ext>
            </a:extLst>
          </p:cNvPr>
          <p:cNvCxnSpPr>
            <a:cxnSpLocks/>
          </p:cNvCxnSpPr>
          <p:nvPr/>
        </p:nvCxnSpPr>
        <p:spPr>
          <a:xfrm flipH="1" flipV="1">
            <a:off x="8397214" y="3551731"/>
            <a:ext cx="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A3BFE3B3-3EC8-41FF-B023-D48B65DA9B22}"/>
              </a:ext>
            </a:extLst>
          </p:cNvPr>
          <p:cNvSpPr txBox="1"/>
          <p:nvPr/>
        </p:nvSpPr>
        <p:spPr>
          <a:xfrm>
            <a:off x="537727" y="1681735"/>
            <a:ext cx="3493585" cy="1200329"/>
          </a:xfrm>
          <a:prstGeom prst="rect">
            <a:avLst/>
          </a:prstGeom>
          <a:noFill/>
        </p:spPr>
        <p:txBody>
          <a:bodyPr wrap="square" rtlCol="0">
            <a:spAutoFit/>
          </a:bodyPr>
          <a:lstStyle/>
          <a:p>
            <a:pPr defTabSz="360000"/>
            <a:r>
              <a:rPr lang="zh-CN" altLang="en-US" sz="1200">
                <a:latin typeface="Consolas" panose="020B0609020204030204" pitchFamily="49" charset="0"/>
                <a:ea typeface="微软雅黑" panose="020B0503020204020204" pitchFamily="34" charset="-122"/>
              </a:rPr>
              <a:t>问题：</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如果可以在给定</a:t>
            </a:r>
            <a:r>
              <a:rPr lang="en-US" altLang="zh-CN" sz="1200">
                <a:latin typeface="Consolas" panose="020B0609020204030204" pitchFamily="49" charset="0"/>
                <a:ea typeface="微软雅黑" panose="020B0503020204020204" pitchFamily="34" charset="-122"/>
              </a:rPr>
              <a:t>EDmax=2</a:t>
            </a:r>
            <a:r>
              <a:rPr lang="zh-CN" altLang="en-US" sz="1200">
                <a:latin typeface="Consolas" panose="020B0609020204030204" pitchFamily="49" charset="0"/>
                <a:ea typeface="微软雅黑" panose="020B0503020204020204" pitchFamily="34" charset="-122"/>
              </a:rPr>
              <a:t>的条件下，在</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中匹配到一个</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seed</a:t>
            </a:r>
            <a:r>
              <a:rPr lang="zh-CN" altLang="en-US" sz="1200">
                <a:latin typeface="Consolas" panose="020B0609020204030204" pitchFamily="49" charset="0"/>
                <a:ea typeface="微软雅黑" panose="020B0503020204020204" pitchFamily="34" charset="-122"/>
              </a:rPr>
              <a:t>为“</a:t>
            </a:r>
            <a:r>
              <a:rPr lang="en-US" altLang="zh-CN" sz="1200">
                <a:latin typeface="Consolas" panose="020B0609020204030204" pitchFamily="49" charset="0"/>
                <a:ea typeface="微软雅黑" panose="020B0503020204020204" pitchFamily="34" charset="-122"/>
              </a:rPr>
              <a:t>tgcgc</a:t>
            </a:r>
            <a:r>
              <a:rPr lang="zh-CN" altLang="en-US" sz="1200">
                <a:latin typeface="Consolas" panose="020B0609020204030204" pitchFamily="49" charset="0"/>
                <a:ea typeface="微软雅黑" panose="020B0503020204020204" pitchFamily="34" charset="-122"/>
              </a:rPr>
              <a:t>”）。但是考虑到长的</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，往两边延伸</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长度后，再进行</a:t>
            </a:r>
            <a:r>
              <a:rPr lang="en-US" altLang="zh-CN" sz="1200">
                <a:latin typeface="Consolas" panose="020B0609020204030204" pitchFamily="49" charset="0"/>
                <a:ea typeface="微软雅黑" panose="020B0503020204020204" pitchFamily="34" charset="-122"/>
              </a:rPr>
              <a:t>global</a:t>
            </a:r>
            <a:r>
              <a:rPr lang="zh-CN" altLang="en-US" sz="1200">
                <a:latin typeface="Consolas" panose="020B0609020204030204" pitchFamily="49" charset="0"/>
                <a:ea typeface="微软雅黑" panose="020B0503020204020204" pitchFamily="34" charset="-122"/>
              </a:rPr>
              <a:t>匹配时，却匹配不到</a:t>
            </a:r>
            <a:r>
              <a:rPr lang="en-US" altLang="zh-CN" sz="1200">
                <a:latin typeface="Consolas" panose="020B0609020204030204" pitchFamily="49" charset="0"/>
                <a:ea typeface="微软雅黑" panose="020B0503020204020204" pitchFamily="34" charset="-122"/>
              </a:rPr>
              <a:t>EDmax=2</a:t>
            </a:r>
            <a:r>
              <a:rPr lang="zh-CN" altLang="en-US" sz="1200">
                <a:latin typeface="Consolas" panose="020B0609020204030204" pitchFamily="49" charset="0"/>
                <a:ea typeface="微软雅黑" panose="020B0503020204020204" pitchFamily="34" charset="-122"/>
              </a:rPr>
              <a:t>的</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段了，这要怎么处理？</a:t>
            </a:r>
            <a:endParaRPr lang="en-US" altLang="zh-CN" sz="1200">
              <a:latin typeface="Consolas" panose="020B0609020204030204" pitchFamily="49" charset="0"/>
              <a:ea typeface="微软雅黑" panose="020B0503020204020204" pitchFamily="34" charset="-122"/>
            </a:endParaRPr>
          </a:p>
        </p:txBody>
      </p:sp>
      <p:cxnSp>
        <p:nvCxnSpPr>
          <p:cNvPr id="63" name="直接箭头连接符 62">
            <a:extLst>
              <a:ext uri="{FF2B5EF4-FFF2-40B4-BE49-F238E27FC236}">
                <a16:creationId xmlns:a16="http://schemas.microsoft.com/office/drawing/2014/main" id="{7B8D2484-0632-4474-BF29-5B75BCF8B75F}"/>
              </a:ext>
            </a:extLst>
          </p:cNvPr>
          <p:cNvCxnSpPr>
            <a:cxnSpLocks/>
          </p:cNvCxnSpPr>
          <p:nvPr/>
        </p:nvCxnSpPr>
        <p:spPr>
          <a:xfrm>
            <a:off x="4910358" y="1219785"/>
            <a:ext cx="4248000" cy="4248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DE79A97-FB22-4353-A3D7-F6DF02A2A47D}"/>
              </a:ext>
            </a:extLst>
          </p:cNvPr>
          <p:cNvCxnSpPr>
            <a:cxnSpLocks/>
          </p:cNvCxnSpPr>
          <p:nvPr/>
        </p:nvCxnSpPr>
        <p:spPr>
          <a:xfrm>
            <a:off x="5518767" y="1060057"/>
            <a:ext cx="4428000" cy="4428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A5DBB7-9F17-47D2-A913-3D9084E9F623}"/>
              </a:ext>
            </a:extLst>
          </p:cNvPr>
          <p:cNvCxnSpPr>
            <a:cxnSpLocks/>
          </p:cNvCxnSpPr>
          <p:nvPr/>
        </p:nvCxnSpPr>
        <p:spPr>
          <a:xfrm>
            <a:off x="4877990" y="1975785"/>
            <a:ext cx="3492000" cy="3492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CD4CFE5-60C5-4EF6-A04B-9BD2716CA9F4}"/>
              </a:ext>
            </a:extLst>
          </p:cNvPr>
          <p:cNvSpPr txBox="1"/>
          <p:nvPr/>
        </p:nvSpPr>
        <p:spPr>
          <a:xfrm>
            <a:off x="9694258" y="6104879"/>
            <a:ext cx="609462" cy="276999"/>
          </a:xfrm>
          <a:prstGeom prst="rect">
            <a:avLst/>
          </a:prstGeom>
          <a:noFill/>
        </p:spPr>
        <p:txBody>
          <a:bodyPr wrap="none" rtlCol="0">
            <a:spAutoFit/>
          </a:bodyPr>
          <a:lstStyle/>
          <a:p>
            <a:r>
              <a:rPr lang="en-US" altLang="zh-CN" sz="1200"/>
              <a:t>4-2=2</a:t>
            </a:r>
            <a:endParaRPr lang="zh-CN" altLang="en-US" sz="1200"/>
          </a:p>
        </p:txBody>
      </p:sp>
      <p:sp>
        <p:nvSpPr>
          <p:cNvPr id="18" name="文本框 17">
            <a:extLst>
              <a:ext uri="{FF2B5EF4-FFF2-40B4-BE49-F238E27FC236}">
                <a16:creationId xmlns:a16="http://schemas.microsoft.com/office/drawing/2014/main" id="{2119B71A-947A-4414-8AE2-BFA09571E7F4}"/>
              </a:ext>
            </a:extLst>
          </p:cNvPr>
          <p:cNvSpPr txBox="1"/>
          <p:nvPr/>
        </p:nvSpPr>
        <p:spPr>
          <a:xfrm>
            <a:off x="537726" y="2983436"/>
            <a:ext cx="3493586" cy="2308324"/>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要匹配</a:t>
            </a:r>
            <a:r>
              <a:rPr lang="en-US" altLang="zh-CN" sz="1200">
                <a:latin typeface="Consolas" panose="020B0609020204030204" pitchFamily="49" charset="0"/>
                <a:ea typeface="微软雅黑" panose="020B0503020204020204" pitchFamily="34" charset="-122"/>
              </a:rPr>
              <a:t>EDmax=2</a:t>
            </a:r>
            <a:r>
              <a:rPr lang="zh-CN" altLang="en-US" sz="1200">
                <a:latin typeface="Consolas" panose="020B0609020204030204" pitchFamily="49" charset="0"/>
                <a:ea typeface="微软雅黑" panose="020B0503020204020204" pitchFamily="34" charset="-122"/>
              </a:rPr>
              <a:t>的</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到</a:t>
            </a:r>
            <a:r>
              <a:rPr lang="en-US" altLang="zh-CN" sz="1200">
                <a:latin typeface="Consolas" panose="020B0609020204030204" pitchFamily="49" charset="0"/>
                <a:ea typeface="微软雅黑" panose="020B0503020204020204" pitchFamily="34" charset="-122"/>
              </a:rPr>
              <a:t>ref</a:t>
            </a:r>
            <a:r>
              <a:rPr lang="zh-CN" altLang="en-US" sz="1200">
                <a:latin typeface="Consolas" panose="020B0609020204030204" pitchFamily="49" charset="0"/>
                <a:ea typeface="微软雅黑" panose="020B0503020204020204" pitchFamily="34" charset="-122"/>
              </a:rPr>
              <a:t>上，但是考虑到长的</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，按照</a:t>
            </a:r>
            <a:r>
              <a:rPr lang="en-US" altLang="zh-CN" sz="1200">
                <a:latin typeface="Consolas" panose="020B0609020204030204" pitchFamily="49" charset="0"/>
                <a:ea typeface="微软雅黑" panose="020B0503020204020204" pitchFamily="34" charset="-122"/>
              </a:rPr>
              <a:t>ED&lt;=2</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EDmax=4</a:t>
            </a:r>
            <a:r>
              <a:rPr lang="zh-CN" altLang="en-US" sz="1200">
                <a:latin typeface="Consolas" panose="020B0609020204030204" pitchFamily="49" charset="0"/>
                <a:ea typeface="微软雅黑" panose="020B0503020204020204" pitchFamily="34" charset="-122"/>
              </a:rPr>
              <a:t>填动态规划表，即允许前后可能存在</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长的</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最后取表的最后一行中，</a:t>
            </a:r>
            <a:r>
              <a:rPr lang="en-US" altLang="zh-CN" sz="1200">
                <a:latin typeface="Consolas" panose="020B0609020204030204" pitchFamily="49" charset="0"/>
                <a:ea typeface="微软雅黑" panose="020B0503020204020204" pitchFamily="34" charset="-122"/>
              </a:rPr>
              <a:t>ED&lt;=2</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EDmax</a:t>
            </a:r>
            <a:r>
              <a:rPr lang="zh-CN" altLang="en-US" sz="1200">
                <a:latin typeface="Consolas" panose="020B0609020204030204" pitchFamily="49" charset="0"/>
                <a:ea typeface="微软雅黑" panose="020B0503020204020204" pitchFamily="34" charset="-122"/>
              </a:rPr>
              <a:t>范围内的矩阵点，减去其对角线偏移（即位于开头或末尾的可能</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长度），最后得到的结果中，满足</a:t>
            </a:r>
            <a:r>
              <a:rPr lang="en-US" altLang="zh-CN" sz="1200">
                <a:latin typeface="Consolas" panose="020B0609020204030204" pitchFamily="49" charset="0"/>
                <a:ea typeface="微软雅黑" panose="020B0503020204020204" pitchFamily="34" charset="-122"/>
              </a:rPr>
              <a:t>ED&lt;=EDmax</a:t>
            </a:r>
            <a:r>
              <a:rPr lang="zh-CN" altLang="en-US" sz="1200">
                <a:latin typeface="Consolas" panose="020B0609020204030204" pitchFamily="49" charset="0"/>
                <a:ea typeface="微软雅黑" panose="020B0503020204020204" pitchFamily="34" charset="-122"/>
              </a:rPr>
              <a:t>的且</a:t>
            </a:r>
            <a:r>
              <a:rPr lang="en-US" altLang="zh-CN" sz="1200">
                <a:latin typeface="Consolas" panose="020B0609020204030204" pitchFamily="49" charset="0"/>
                <a:ea typeface="微软雅黑" panose="020B0503020204020204" pitchFamily="34" charset="-122"/>
              </a:rPr>
              <a:t>ED</a:t>
            </a:r>
            <a:r>
              <a:rPr lang="zh-CN" altLang="en-US" sz="1200">
                <a:latin typeface="Consolas" panose="020B0609020204030204" pitchFamily="49" charset="0"/>
                <a:ea typeface="微软雅黑" panose="020B0503020204020204" pitchFamily="34" charset="-122"/>
              </a:rPr>
              <a:t>值最小的矩阵点就是匹配到的区段。</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（即便最后动态规划表的最后一行没有填上也可能得到结果）</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回溯生成</a:t>
            </a:r>
            <a:r>
              <a:rPr lang="en-US" altLang="zh-CN" sz="1200">
                <a:latin typeface="Consolas" panose="020B0609020204030204" pitchFamily="49" charset="0"/>
                <a:ea typeface="微软雅黑" panose="020B0503020204020204" pitchFamily="34" charset="-122"/>
              </a:rPr>
              <a:t>CIGAR</a:t>
            </a:r>
            <a:r>
              <a:rPr lang="zh-CN" altLang="en-US" sz="1200">
                <a:latin typeface="Consolas" panose="020B0609020204030204" pitchFamily="49" charset="0"/>
                <a:ea typeface="微软雅黑" panose="020B0503020204020204" pitchFamily="34" charset="-122"/>
              </a:rPr>
              <a:t>串时，可以根据</a:t>
            </a:r>
            <a:r>
              <a:rPr lang="en-US" altLang="zh-CN" sz="1200">
                <a:latin typeface="Consolas" panose="020B0609020204030204" pitchFamily="49" charset="0"/>
                <a:ea typeface="微软雅黑" panose="020B0503020204020204" pitchFamily="34" charset="-122"/>
              </a:rPr>
              <a:t>i-D</a:t>
            </a:r>
            <a:r>
              <a:rPr lang="zh-CN" altLang="en-US" sz="1200">
                <a:latin typeface="Consolas" panose="020B0609020204030204" pitchFamily="49" charset="0"/>
                <a:ea typeface="微软雅黑" panose="020B0503020204020204" pitchFamily="34" charset="-122"/>
              </a:rPr>
              <a:t>的值去掉前面的</a:t>
            </a:r>
            <a:r>
              <a:rPr lang="en-US" altLang="zh-CN" sz="1200">
                <a:latin typeface="Consolas" panose="020B0609020204030204" pitchFamily="49" charset="0"/>
                <a:ea typeface="微软雅黑" panose="020B0503020204020204" pitchFamily="34" charset="-122"/>
              </a:rPr>
              <a:t>i</a:t>
            </a:r>
            <a:r>
              <a:rPr lang="zh-CN" altLang="en-US" sz="1200">
                <a:latin typeface="Consolas" panose="020B0609020204030204" pitchFamily="49" charset="0"/>
                <a:ea typeface="微软雅黑" panose="020B0503020204020204" pitchFamily="34" charset="-122"/>
              </a:rPr>
              <a:t>个操作。</a:t>
            </a:r>
            <a:endParaRPr lang="en-US" altLang="zh-CN" sz="12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D6FB1CF7-305F-4DA4-9C07-221B3BAEABEE}"/>
              </a:ext>
            </a:extLst>
          </p:cNvPr>
          <p:cNvSpPr txBox="1"/>
          <p:nvPr/>
        </p:nvSpPr>
        <p:spPr>
          <a:xfrm>
            <a:off x="4578229" y="267696"/>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0-D</a:t>
            </a:r>
            <a:endParaRPr lang="zh-CN" altLang="en-US"/>
          </a:p>
        </p:txBody>
      </p:sp>
      <p:sp>
        <p:nvSpPr>
          <p:cNvPr id="20" name="文本框 19">
            <a:extLst>
              <a:ext uri="{FF2B5EF4-FFF2-40B4-BE49-F238E27FC236}">
                <a16:creationId xmlns:a16="http://schemas.microsoft.com/office/drawing/2014/main" id="{5D0A1DAD-8588-4957-9C06-C5DB5D655E03}"/>
              </a:ext>
            </a:extLst>
          </p:cNvPr>
          <p:cNvSpPr txBox="1"/>
          <p:nvPr/>
        </p:nvSpPr>
        <p:spPr>
          <a:xfrm>
            <a:off x="4989806" y="267696"/>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1-D</a:t>
            </a:r>
            <a:endParaRPr lang="zh-CN" altLang="en-US"/>
          </a:p>
        </p:txBody>
      </p:sp>
      <p:sp>
        <p:nvSpPr>
          <p:cNvPr id="21" name="文本框 20">
            <a:extLst>
              <a:ext uri="{FF2B5EF4-FFF2-40B4-BE49-F238E27FC236}">
                <a16:creationId xmlns:a16="http://schemas.microsoft.com/office/drawing/2014/main" id="{AB65F9F3-B5EE-4A60-A76B-976EBDADB496}"/>
              </a:ext>
            </a:extLst>
          </p:cNvPr>
          <p:cNvSpPr txBox="1"/>
          <p:nvPr/>
        </p:nvSpPr>
        <p:spPr>
          <a:xfrm>
            <a:off x="5401384" y="267696"/>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2-D</a:t>
            </a:r>
            <a:endParaRPr lang="zh-CN" altLang="en-US"/>
          </a:p>
        </p:txBody>
      </p:sp>
      <p:sp>
        <p:nvSpPr>
          <p:cNvPr id="22" name="文本框 21">
            <a:extLst>
              <a:ext uri="{FF2B5EF4-FFF2-40B4-BE49-F238E27FC236}">
                <a16:creationId xmlns:a16="http://schemas.microsoft.com/office/drawing/2014/main" id="{4FFEB0FE-3C7A-450F-8406-AB10085EAD78}"/>
              </a:ext>
            </a:extLst>
          </p:cNvPr>
          <p:cNvSpPr txBox="1"/>
          <p:nvPr/>
        </p:nvSpPr>
        <p:spPr>
          <a:xfrm>
            <a:off x="3832892" y="1000364"/>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0-D</a:t>
            </a:r>
            <a:endParaRPr lang="zh-CN" altLang="en-US"/>
          </a:p>
        </p:txBody>
      </p:sp>
      <p:sp>
        <p:nvSpPr>
          <p:cNvPr id="23" name="文本框 22">
            <a:extLst>
              <a:ext uri="{FF2B5EF4-FFF2-40B4-BE49-F238E27FC236}">
                <a16:creationId xmlns:a16="http://schemas.microsoft.com/office/drawing/2014/main" id="{0B2CD503-1866-40E3-963D-DE6904C5C4C4}"/>
              </a:ext>
            </a:extLst>
          </p:cNvPr>
          <p:cNvSpPr txBox="1"/>
          <p:nvPr/>
        </p:nvSpPr>
        <p:spPr>
          <a:xfrm>
            <a:off x="3832892" y="1397673"/>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1-D</a:t>
            </a:r>
            <a:endParaRPr lang="zh-CN" altLang="en-US"/>
          </a:p>
        </p:txBody>
      </p:sp>
      <p:sp>
        <p:nvSpPr>
          <p:cNvPr id="24" name="文本框 23">
            <a:extLst>
              <a:ext uri="{FF2B5EF4-FFF2-40B4-BE49-F238E27FC236}">
                <a16:creationId xmlns:a16="http://schemas.microsoft.com/office/drawing/2014/main" id="{33A797B4-4EDD-44DA-8E35-7D2FEE0D4D93}"/>
              </a:ext>
            </a:extLst>
          </p:cNvPr>
          <p:cNvSpPr txBox="1"/>
          <p:nvPr/>
        </p:nvSpPr>
        <p:spPr>
          <a:xfrm>
            <a:off x="3832892" y="1794981"/>
            <a:ext cx="439544" cy="276999"/>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2-D</a:t>
            </a:r>
            <a:endParaRPr lang="zh-CN" altLang="en-US"/>
          </a:p>
        </p:txBody>
      </p:sp>
      <p:sp>
        <p:nvSpPr>
          <p:cNvPr id="25" name="文本框 24">
            <a:extLst>
              <a:ext uri="{FF2B5EF4-FFF2-40B4-BE49-F238E27FC236}">
                <a16:creationId xmlns:a16="http://schemas.microsoft.com/office/drawing/2014/main" id="{4318A30F-AD84-47EA-AE5C-A9808A2EB31F}"/>
              </a:ext>
            </a:extLst>
          </p:cNvPr>
          <p:cNvSpPr txBox="1"/>
          <p:nvPr/>
        </p:nvSpPr>
        <p:spPr>
          <a:xfrm>
            <a:off x="6502516" y="203864"/>
            <a:ext cx="3191742" cy="276999"/>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i-D</a:t>
            </a:r>
            <a:r>
              <a:rPr lang="zh-CN" altLang="en-US" sz="1200">
                <a:latin typeface="Consolas" panose="020B0609020204030204" pitchFamily="49" charset="0"/>
                <a:ea typeface="微软雅黑" panose="020B0503020204020204" pitchFamily="34" charset="-122"/>
              </a:rPr>
              <a:t>表示从这点沿对角线的比对，偏移了</a:t>
            </a:r>
            <a:r>
              <a:rPr lang="en-US" altLang="zh-CN" sz="1200">
                <a:latin typeface="Consolas" panose="020B0609020204030204" pitchFamily="49" charset="0"/>
                <a:ea typeface="微软雅黑" panose="020B0503020204020204" pitchFamily="34" charset="-122"/>
              </a:rPr>
              <a:t>i</a:t>
            </a:r>
            <a:r>
              <a:rPr lang="zh-CN" altLang="en-US" sz="1200">
                <a:latin typeface="Consolas" panose="020B0609020204030204" pitchFamily="49" charset="0"/>
                <a:ea typeface="微软雅黑" panose="020B0503020204020204" pitchFamily="34" charset="-122"/>
              </a:rPr>
              <a:t>位</a:t>
            </a:r>
            <a:endParaRPr lang="en-US" altLang="zh-CN" sz="1200">
              <a:latin typeface="Consolas" panose="020B0609020204030204" pitchFamily="49" charset="0"/>
              <a:ea typeface="微软雅黑" panose="020B0503020204020204" pitchFamily="34" charset="-122"/>
            </a:endParaRPr>
          </a:p>
        </p:txBody>
      </p:sp>
      <p:sp>
        <p:nvSpPr>
          <p:cNvPr id="8" name="矩形 7">
            <a:extLst>
              <a:ext uri="{FF2B5EF4-FFF2-40B4-BE49-F238E27FC236}">
                <a16:creationId xmlns:a16="http://schemas.microsoft.com/office/drawing/2014/main" id="{8F63D90E-0787-4285-B929-94E2F1FAF44A}"/>
              </a:ext>
            </a:extLst>
          </p:cNvPr>
          <p:cNvSpPr/>
          <p:nvPr/>
        </p:nvSpPr>
        <p:spPr>
          <a:xfrm>
            <a:off x="537727" y="5515963"/>
            <a:ext cx="3493586" cy="1200329"/>
          </a:xfrm>
          <a:prstGeom prst="rect">
            <a:avLst/>
          </a:prstGeom>
          <a:noFill/>
        </p:spPr>
        <p:txBody>
          <a:bodyPr wrap="square" rtlCol="0">
            <a:spAutoFit/>
          </a:bodyPr>
          <a:lstStyle/>
          <a:p>
            <a:pPr defTabSz="360000"/>
            <a:r>
              <a:rPr lang="zh-CN" altLang="en-US" sz="1200">
                <a:latin typeface="Consolas" panose="020B0609020204030204" pitchFamily="49" charset="0"/>
                <a:ea typeface="微软雅黑" panose="020B0503020204020204" pitchFamily="34" charset="-122"/>
              </a:rPr>
              <a:t>图中黄色部分为按照</a:t>
            </a:r>
            <a:r>
              <a:rPr lang="en-US" altLang="zh-CN" sz="1200">
                <a:latin typeface="Consolas" panose="020B0609020204030204" pitchFamily="49" charset="0"/>
                <a:ea typeface="微软雅黑" panose="020B0503020204020204" pitchFamily="34" charset="-122"/>
              </a:rPr>
              <a:t>ED&lt;=2</a:t>
            </a:r>
            <a:r>
              <a:rPr lang="zh-CN" altLang="en-US" sz="1200">
                <a:latin typeface="Consolas" panose="020B0609020204030204" pitchFamily="49" charset="0"/>
                <a:ea typeface="微软雅黑" panose="020B0503020204020204" pitchFamily="34" charset="-122"/>
              </a:rPr>
              <a:t>填表时的边界；</a:t>
            </a:r>
            <a:endParaRPr lang="en-US" altLang="zh-CN" sz="1200">
              <a:latin typeface="Consolas" panose="020B0609020204030204" pitchFamily="49" charset="0"/>
              <a:ea typeface="微软雅黑" panose="020B0503020204020204" pitchFamily="34" charset="-122"/>
            </a:endParaRPr>
          </a:p>
          <a:p>
            <a:pPr defTabSz="360000"/>
            <a:r>
              <a:rPr lang="zh-CN" altLang="en-US" sz="1200">
                <a:latin typeface="Consolas" panose="020B0609020204030204" pitchFamily="49" charset="0"/>
                <a:ea typeface="微软雅黑" panose="020B0503020204020204" pitchFamily="34" charset="-122"/>
              </a:rPr>
              <a:t>黄色部分和橙色部分加起来，为按照</a:t>
            </a:r>
            <a:r>
              <a:rPr lang="en-US" altLang="zh-CN" sz="1200">
                <a:latin typeface="Consolas" panose="020B0609020204030204" pitchFamily="49" charset="0"/>
                <a:ea typeface="微软雅黑" panose="020B0503020204020204" pitchFamily="34" charset="-122"/>
              </a:rPr>
              <a:t>ED&lt;=4</a:t>
            </a:r>
            <a:r>
              <a:rPr lang="zh-CN" altLang="en-US" sz="1200">
                <a:latin typeface="Consolas" panose="020B0609020204030204" pitchFamily="49" charset="0"/>
                <a:ea typeface="微软雅黑" panose="020B0503020204020204" pitchFamily="34" charset="-122"/>
              </a:rPr>
              <a:t>填表时，比按照</a:t>
            </a:r>
            <a:r>
              <a:rPr lang="en-US" altLang="zh-CN" sz="1200">
                <a:latin typeface="Consolas" panose="020B0609020204030204" pitchFamily="49" charset="0"/>
                <a:ea typeface="微软雅黑" panose="020B0503020204020204" pitchFamily="34" charset="-122"/>
              </a:rPr>
              <a:t>ED&lt;=2</a:t>
            </a:r>
            <a:r>
              <a:rPr lang="zh-CN" altLang="en-US" sz="1200">
                <a:latin typeface="Consolas" panose="020B0609020204030204" pitchFamily="49" charset="0"/>
                <a:ea typeface="微软雅黑" panose="020B0503020204020204" pitchFamily="34" charset="-122"/>
              </a:rPr>
              <a:t>填表多填的部分；</a:t>
            </a:r>
            <a:endParaRPr lang="en-US" altLang="zh-CN" sz="1200">
              <a:latin typeface="Consolas" panose="020B0609020204030204" pitchFamily="49" charset="0"/>
              <a:ea typeface="微软雅黑" panose="020B0503020204020204" pitchFamily="34" charset="-122"/>
            </a:endParaRPr>
          </a:p>
          <a:p>
            <a:pPr defTabSz="360000"/>
            <a:r>
              <a:rPr lang="zh-CN" altLang="en-US" sz="1200">
                <a:latin typeface="Consolas" panose="020B0609020204030204" pitchFamily="49" charset="0"/>
                <a:ea typeface="微软雅黑" panose="020B0503020204020204" pitchFamily="34" charset="-122"/>
              </a:rPr>
              <a:t>绿色部分为按照</a:t>
            </a:r>
            <a:r>
              <a:rPr lang="en-US" altLang="zh-CN" sz="1200">
                <a:latin typeface="Consolas" panose="020B0609020204030204" pitchFamily="49" charset="0"/>
                <a:ea typeface="微软雅黑" panose="020B0503020204020204" pitchFamily="34" charset="-122"/>
              </a:rPr>
              <a:t>ED&lt;=4</a:t>
            </a:r>
            <a:r>
              <a:rPr lang="zh-CN" altLang="en-US" sz="1200">
                <a:latin typeface="Consolas" panose="020B0609020204030204" pitchFamily="49" charset="0"/>
                <a:ea typeface="微软雅黑" panose="020B0503020204020204" pitchFamily="34" charset="-122"/>
              </a:rPr>
              <a:t>填表时的边界；</a:t>
            </a:r>
            <a:endParaRPr lang="en-US" altLang="zh-CN" sz="1200">
              <a:latin typeface="Consolas" panose="020B0609020204030204" pitchFamily="49" charset="0"/>
              <a:ea typeface="微软雅黑" panose="020B0503020204020204" pitchFamily="34" charset="-122"/>
            </a:endParaRPr>
          </a:p>
          <a:p>
            <a:pPr defTabSz="360000"/>
            <a:r>
              <a:rPr lang="zh-CN" altLang="en-US" sz="1200">
                <a:latin typeface="Consolas" panose="020B0609020204030204" pitchFamily="49" charset="0"/>
                <a:ea typeface="微软雅黑" panose="020B0503020204020204" pitchFamily="34" charset="-122"/>
              </a:rPr>
              <a:t>红色部分为最后匹配成功的点，去掉开头</a:t>
            </a:r>
            <a:r>
              <a:rPr lang="en-US" altLang="zh-CN" sz="1200">
                <a:latin typeface="Consolas" panose="020B0609020204030204" pitchFamily="49" charset="0"/>
                <a:ea typeface="微软雅黑" panose="020B0503020204020204" pitchFamily="34" charset="-122"/>
              </a:rPr>
              <a:t>/</a:t>
            </a:r>
            <a:r>
              <a:rPr lang="zh-CN" altLang="en-US" sz="1200">
                <a:latin typeface="Consolas" panose="020B0609020204030204" pitchFamily="49" charset="0"/>
                <a:ea typeface="微软雅黑" panose="020B0503020204020204" pitchFamily="34" charset="-122"/>
              </a:rPr>
              <a:t>末尾的可能长</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后的真实</a:t>
            </a:r>
            <a:r>
              <a:rPr lang="en-US" altLang="zh-CN" sz="1200">
                <a:latin typeface="Consolas" panose="020B0609020204030204" pitchFamily="49" charset="0"/>
                <a:ea typeface="微软雅黑" panose="020B0503020204020204" pitchFamily="34" charset="-122"/>
              </a:rPr>
              <a:t>ED</a:t>
            </a:r>
            <a:r>
              <a:rPr lang="zh-CN" altLang="en-US" sz="1200">
                <a:latin typeface="Consolas" panose="020B0609020204030204" pitchFamily="49" charset="0"/>
                <a:ea typeface="微软雅黑" panose="020B0503020204020204" pitchFamily="34" charset="-122"/>
              </a:rPr>
              <a:t>值。</a:t>
            </a:r>
            <a:endParaRPr lang="en-US" altLang="zh-CN" sz="1200">
              <a:latin typeface="Consolas" panose="020B0609020204030204" pitchFamily="49" charset="0"/>
              <a:ea typeface="微软雅黑" panose="020B0503020204020204" pitchFamily="34" charset="-122"/>
            </a:endParaRPr>
          </a:p>
        </p:txBody>
      </p:sp>
      <p:cxnSp>
        <p:nvCxnSpPr>
          <p:cNvPr id="28" name="直接箭头连接符 27">
            <a:extLst>
              <a:ext uri="{FF2B5EF4-FFF2-40B4-BE49-F238E27FC236}">
                <a16:creationId xmlns:a16="http://schemas.microsoft.com/office/drawing/2014/main" id="{4AD72F0E-EF3E-4F9D-BD77-B0F355744BDC}"/>
              </a:ext>
            </a:extLst>
          </p:cNvPr>
          <p:cNvCxnSpPr>
            <a:cxnSpLocks/>
          </p:cNvCxnSpPr>
          <p:nvPr/>
        </p:nvCxnSpPr>
        <p:spPr>
          <a:xfrm flipH="1">
            <a:off x="6445872" y="1959601"/>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1C59EFE-11A4-457D-AC07-4E509EFEEA73}"/>
              </a:ext>
            </a:extLst>
          </p:cNvPr>
          <p:cNvCxnSpPr>
            <a:cxnSpLocks/>
          </p:cNvCxnSpPr>
          <p:nvPr/>
        </p:nvCxnSpPr>
        <p:spPr>
          <a:xfrm flipH="1" flipV="1">
            <a:off x="5607780" y="1147861"/>
            <a:ext cx="792000" cy="79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BDEEBDC-7A07-4F5F-8E69-4B2751381C56}"/>
              </a:ext>
            </a:extLst>
          </p:cNvPr>
          <p:cNvSpPr/>
          <p:nvPr/>
        </p:nvSpPr>
        <p:spPr>
          <a:xfrm>
            <a:off x="4578229" y="5759534"/>
            <a:ext cx="3492000" cy="923330"/>
          </a:xfrm>
          <a:prstGeom prst="rect">
            <a:avLst/>
          </a:prstGeom>
        </p:spPr>
        <p:txBody>
          <a:bodyPr wrap="square">
            <a:spAutoFit/>
          </a:bodyPr>
          <a:lstStyle/>
          <a:p>
            <a:pPr defTabSz="360000"/>
            <a:r>
              <a:rPr lang="en-US" altLang="zh-CN" b="1">
                <a:latin typeface="Consolas" panose="020B0609020204030204" pitchFamily="49" charset="0"/>
                <a:ea typeface="微软雅黑" panose="020B0503020204020204" pitchFamily="34" charset="-122"/>
              </a:rPr>
              <a:t>EDmax=2</a:t>
            </a:r>
          </a:p>
          <a:p>
            <a:pPr defTabSz="360000"/>
            <a:r>
              <a:rPr lang="en-US" altLang="zh-CN">
                <a:latin typeface="Consolas" panose="020B0609020204030204" pitchFamily="49" charset="0"/>
                <a:ea typeface="微软雅黑" panose="020B0503020204020204" pitchFamily="34" charset="-122"/>
              </a:rPr>
              <a:t>cc</a:t>
            </a:r>
            <a:r>
              <a:rPr lang="en-US" altLang="zh-CN" b="1">
                <a:latin typeface="Consolas" panose="020B0609020204030204" pitchFamily="49" charset="0"/>
                <a:ea typeface="微软雅黑" panose="020B0503020204020204" pitchFamily="34" charset="-122"/>
              </a:rPr>
              <a:t>agtcgc tgcgc</a:t>
            </a:r>
            <a:r>
              <a:rPr lang="en-US" altLang="zh-CN">
                <a:latin typeface="Consolas" panose="020B0609020204030204" pitchFamily="49" charset="0"/>
                <a:ea typeface="微软雅黑" panose="020B0503020204020204" pitchFamily="34" charset="-122"/>
              </a:rPr>
              <a:t>tt</a:t>
            </a:r>
          </a:p>
          <a:p>
            <a:pPr defTabSz="360000"/>
            <a:r>
              <a:rPr lang="en-US" altLang="zh-CN" b="1">
                <a:latin typeface="Consolas" panose="020B0609020204030204" pitchFamily="49" charset="0"/>
                <a:ea typeface="微软雅黑" panose="020B0503020204020204" pitchFamily="34" charset="-122"/>
              </a:rPr>
              <a:t>  ag cgcttgcgc</a:t>
            </a:r>
          </a:p>
        </p:txBody>
      </p:sp>
      <p:sp>
        <p:nvSpPr>
          <p:cNvPr id="26" name="文本框 25">
            <a:extLst>
              <a:ext uri="{FF2B5EF4-FFF2-40B4-BE49-F238E27FC236}">
                <a16:creationId xmlns:a16="http://schemas.microsoft.com/office/drawing/2014/main" id="{81DCE5C3-5993-4CE1-A74D-2FA72B7EC903}"/>
              </a:ext>
            </a:extLst>
          </p:cNvPr>
          <p:cNvSpPr txBox="1"/>
          <p:nvPr/>
        </p:nvSpPr>
        <p:spPr>
          <a:xfrm>
            <a:off x="1510929" y="1851645"/>
            <a:ext cx="9170142" cy="3154710"/>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19900"/>
              <a:t>wrong!</a:t>
            </a:r>
          </a:p>
        </p:txBody>
      </p:sp>
    </p:spTree>
    <p:extLst>
      <p:ext uri="{BB962C8B-B14F-4D97-AF65-F5344CB8AC3E}">
        <p14:creationId xmlns:p14="http://schemas.microsoft.com/office/powerpoint/2010/main" val="3432947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 name="表格 4">
            <a:extLst>
              <a:ext uri="{FF2B5EF4-FFF2-40B4-BE49-F238E27FC236}">
                <a16:creationId xmlns:a16="http://schemas.microsoft.com/office/drawing/2014/main" id="{AE7F04F2-BD50-48DC-8A8C-9C0C3DFCC8EC}"/>
              </a:ext>
            </a:extLst>
          </p:cNvPr>
          <p:cNvGraphicFramePr>
            <a:graphicFrameLocks noGrp="1"/>
          </p:cNvGraphicFramePr>
          <p:nvPr>
            <p:extLst>
              <p:ext uri="{D42A27DB-BD31-4B8C-83A1-F6EECF244321}">
                <p14:modId xmlns:p14="http://schemas.microsoft.com/office/powerpoint/2010/main" val="1397268572"/>
              </p:ext>
            </p:extLst>
          </p:nvPr>
        </p:nvGraphicFramePr>
        <p:xfrm>
          <a:off x="133468" y="110754"/>
          <a:ext cx="6732000" cy="5940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2890063184"/>
                    </a:ext>
                  </a:extLst>
                </a:gridCol>
                <a:gridCol w="396000">
                  <a:extLst>
                    <a:ext uri="{9D8B030D-6E8A-4147-A177-3AD203B41FA5}">
                      <a16:colId xmlns:a16="http://schemas.microsoft.com/office/drawing/2014/main" val="1993371966"/>
                    </a:ext>
                  </a:extLst>
                </a:gridCol>
                <a:gridCol w="396000">
                  <a:extLst>
                    <a:ext uri="{9D8B030D-6E8A-4147-A177-3AD203B41FA5}">
                      <a16:colId xmlns:a16="http://schemas.microsoft.com/office/drawing/2014/main" val="3839338732"/>
                    </a:ext>
                  </a:extLst>
                </a:gridCol>
                <a:gridCol w="396000">
                  <a:extLst>
                    <a:ext uri="{9D8B030D-6E8A-4147-A177-3AD203B41FA5}">
                      <a16:colId xmlns:a16="http://schemas.microsoft.com/office/drawing/2014/main" val="2765278569"/>
                    </a:ext>
                  </a:extLst>
                </a:gridCol>
                <a:gridCol w="396000">
                  <a:extLst>
                    <a:ext uri="{9D8B030D-6E8A-4147-A177-3AD203B41FA5}">
                      <a16:colId xmlns:a16="http://schemas.microsoft.com/office/drawing/2014/main" val="3622697071"/>
                    </a:ext>
                  </a:extLst>
                </a:gridCol>
                <a:gridCol w="396000">
                  <a:extLst>
                    <a:ext uri="{9D8B030D-6E8A-4147-A177-3AD203B41FA5}">
                      <a16:colId xmlns:a16="http://schemas.microsoft.com/office/drawing/2014/main" val="926603277"/>
                    </a:ext>
                  </a:extLst>
                </a:gridCol>
                <a:gridCol w="396000">
                  <a:extLst>
                    <a:ext uri="{9D8B030D-6E8A-4147-A177-3AD203B41FA5}">
                      <a16:colId xmlns:a16="http://schemas.microsoft.com/office/drawing/2014/main" val="884533519"/>
                    </a:ext>
                  </a:extLst>
                </a:gridCol>
                <a:gridCol w="396000">
                  <a:extLst>
                    <a:ext uri="{9D8B030D-6E8A-4147-A177-3AD203B41FA5}">
                      <a16:colId xmlns:a16="http://schemas.microsoft.com/office/drawing/2014/main" val="2964302018"/>
                    </a:ext>
                  </a:extLst>
                </a:gridCol>
                <a:gridCol w="396000">
                  <a:extLst>
                    <a:ext uri="{9D8B030D-6E8A-4147-A177-3AD203B41FA5}">
                      <a16:colId xmlns:a16="http://schemas.microsoft.com/office/drawing/2014/main" val="3220191734"/>
                    </a:ext>
                  </a:extLst>
                </a:gridCol>
                <a:gridCol w="396000">
                  <a:extLst>
                    <a:ext uri="{9D8B030D-6E8A-4147-A177-3AD203B41FA5}">
                      <a16:colId xmlns:a16="http://schemas.microsoft.com/office/drawing/2014/main" val="1143665314"/>
                    </a:ext>
                  </a:extLst>
                </a:gridCol>
                <a:gridCol w="396000">
                  <a:extLst>
                    <a:ext uri="{9D8B030D-6E8A-4147-A177-3AD203B41FA5}">
                      <a16:colId xmlns:a16="http://schemas.microsoft.com/office/drawing/2014/main" val="134528943"/>
                    </a:ext>
                  </a:extLst>
                </a:gridCol>
                <a:gridCol w="396000">
                  <a:extLst>
                    <a:ext uri="{9D8B030D-6E8A-4147-A177-3AD203B41FA5}">
                      <a16:colId xmlns:a16="http://schemas.microsoft.com/office/drawing/2014/main" val="2875805917"/>
                    </a:ext>
                  </a:extLst>
                </a:gridCol>
                <a:gridCol w="396000">
                  <a:extLst>
                    <a:ext uri="{9D8B030D-6E8A-4147-A177-3AD203B41FA5}">
                      <a16:colId xmlns:a16="http://schemas.microsoft.com/office/drawing/2014/main" val="1561925731"/>
                    </a:ext>
                  </a:extLst>
                </a:gridCol>
                <a:gridCol w="396000">
                  <a:extLst>
                    <a:ext uri="{9D8B030D-6E8A-4147-A177-3AD203B41FA5}">
                      <a16:colId xmlns:a16="http://schemas.microsoft.com/office/drawing/2014/main" val="281049120"/>
                    </a:ext>
                  </a:extLst>
                </a:gridCol>
                <a:gridCol w="396000">
                  <a:extLst>
                    <a:ext uri="{9D8B030D-6E8A-4147-A177-3AD203B41FA5}">
                      <a16:colId xmlns:a16="http://schemas.microsoft.com/office/drawing/2014/main" val="3067951797"/>
                    </a:ext>
                  </a:extLst>
                </a:gridCol>
                <a:gridCol w="396000">
                  <a:extLst>
                    <a:ext uri="{9D8B030D-6E8A-4147-A177-3AD203B41FA5}">
                      <a16:colId xmlns:a16="http://schemas.microsoft.com/office/drawing/2014/main" val="2407957503"/>
                    </a:ext>
                  </a:extLst>
                </a:gridCol>
                <a:gridCol w="396000">
                  <a:extLst>
                    <a:ext uri="{9D8B030D-6E8A-4147-A177-3AD203B41FA5}">
                      <a16:colId xmlns:a16="http://schemas.microsoft.com/office/drawing/2014/main" val="1352969326"/>
                    </a:ext>
                  </a:extLst>
                </a:gridCol>
              </a:tblGrid>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663440977"/>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693562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a</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92483228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0</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368948657"/>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14179872"/>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345832524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1</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07365187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2</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1486135815"/>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546156858"/>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4174730169"/>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20656291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t</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extLst>
                  <a:ext uri="{0D108BD9-81ED-4DB2-BD59-A6C34878D82A}">
                    <a16:rowId xmlns:a16="http://schemas.microsoft.com/office/drawing/2014/main" val="2400914600"/>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g</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extLst>
                  <a:ext uri="{0D108BD9-81ED-4DB2-BD59-A6C34878D82A}">
                    <a16:rowId xmlns:a16="http://schemas.microsoft.com/office/drawing/2014/main" val="1074908693"/>
                  </a:ext>
                </a:extLst>
              </a:tr>
              <a:tr h="396000">
                <a:tc>
                  <a:txBody>
                    <a:bodyPr/>
                    <a:lstStyle/>
                    <a:p>
                      <a:pPr marL="0" algn="ctr" defTabSz="914400" rtl="0" eaLnBrk="1" latinLnBrk="0" hangingPunct="1"/>
                      <a:r>
                        <a:rPr lang="en-US" altLang="zh-CN" sz="1800" kern="1200">
                          <a:solidFill>
                            <a:schemeClr val="tx1"/>
                          </a:solidFill>
                          <a:latin typeface="+mn-lt"/>
                          <a:ea typeface="+mn-ea"/>
                          <a:cs typeface="+mn-cs"/>
                        </a:rPr>
                        <a:t>c</a:t>
                      </a:r>
                      <a:endParaRPr lang="zh-CN" altLang="en-US" sz="1800" kern="120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kern="1200">
                          <a:solidFill>
                            <a:schemeClr val="tx1"/>
                          </a:solidFill>
                          <a:latin typeface="+mn-lt"/>
                          <a:ea typeface="+mn-ea"/>
                          <a:cs typeface="+mn-cs"/>
                        </a:rPr>
                        <a:t>5</a:t>
                      </a:r>
                      <a:endParaRPr lang="zh-CN" altLang="en-US" sz="1800" kern="1200">
                        <a:solidFill>
                          <a:schemeClr val="tx1"/>
                        </a:solidFill>
                        <a:latin typeface="+mn-lt"/>
                        <a:ea typeface="+mn-ea"/>
                        <a:cs typeface="+mn-cs"/>
                      </a:endParaRPr>
                    </a:p>
                  </a:txBody>
                  <a:tcPr>
                    <a:solidFill>
                      <a:srgbClr val="92D050"/>
                    </a:solidFill>
                  </a:tcPr>
                </a:tc>
                <a:tc>
                  <a:txBody>
                    <a:bodyPr/>
                    <a:lstStyle/>
                    <a:p>
                      <a:pPr marL="0" algn="ctr" defTabSz="914400" rtl="0" eaLnBrk="1" latinLnBrk="0" hangingPunct="1"/>
                      <a:r>
                        <a:rPr lang="en-US" altLang="zh-CN" sz="1800" kern="1200">
                          <a:solidFill>
                            <a:schemeClr val="tx1"/>
                          </a:solidFill>
                          <a:latin typeface="+mn-lt"/>
                          <a:ea typeface="+mn-ea"/>
                          <a:cs typeface="+mn-cs"/>
                        </a:rPr>
                        <a:t>4</a:t>
                      </a:r>
                      <a:endParaRPr lang="zh-CN" altLang="en-US" sz="1800" kern="120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823700"/>
                  </a:ext>
                </a:extLst>
              </a:tr>
              <a:tr h="396000">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endParaRPr lang="zh-CN" altLang="en-US" sz="1800" kern="120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kern="1200">
                          <a:solidFill>
                            <a:schemeClr val="tx1"/>
                          </a:solidFill>
                          <a:latin typeface="+mn-lt"/>
                          <a:ea typeface="+mn-ea"/>
                          <a:cs typeface="+mn-cs"/>
                        </a:rPr>
                        <a:t>3</a:t>
                      </a:r>
                      <a:endParaRPr lang="zh-CN" altLang="en-US" sz="18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14871487"/>
                  </a:ext>
                </a:extLst>
              </a:tr>
            </a:tbl>
          </a:graphicData>
        </a:graphic>
      </p:graphicFrame>
      <p:cxnSp>
        <p:nvCxnSpPr>
          <p:cNvPr id="122" name="直接箭头连接符 121">
            <a:extLst>
              <a:ext uri="{FF2B5EF4-FFF2-40B4-BE49-F238E27FC236}">
                <a16:creationId xmlns:a16="http://schemas.microsoft.com/office/drawing/2014/main" id="{3E1263B7-864E-466A-A4B2-3DBBA57C119C}"/>
              </a:ext>
            </a:extLst>
          </p:cNvPr>
          <p:cNvCxnSpPr>
            <a:cxnSpLocks/>
          </p:cNvCxnSpPr>
          <p:nvPr/>
        </p:nvCxnSpPr>
        <p:spPr>
          <a:xfrm flipH="1">
            <a:off x="9931384" y="1606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C985D30-B81A-4A09-A793-E26EE2BEAB96}"/>
              </a:ext>
            </a:extLst>
          </p:cNvPr>
          <p:cNvCxnSpPr>
            <a:cxnSpLocks/>
          </p:cNvCxnSpPr>
          <p:nvPr/>
        </p:nvCxnSpPr>
        <p:spPr>
          <a:xfrm>
            <a:off x="9980187" y="1311752"/>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FBB60ED-8FB1-4BDA-93F6-9C220760984C}"/>
              </a:ext>
            </a:extLst>
          </p:cNvPr>
          <p:cNvCxnSpPr>
            <a:cxnSpLocks/>
          </p:cNvCxnSpPr>
          <p:nvPr/>
        </p:nvCxnSpPr>
        <p:spPr>
          <a:xfrm flipH="1" flipV="1">
            <a:off x="10271636" y="1231229"/>
            <a:ext cx="0" cy="252000"/>
          </a:xfrm>
          <a:prstGeom prst="straightConnector1">
            <a:avLst/>
          </a:prstGeom>
          <a:ln w="19050" cmpd="sng">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E3E2A8FF-BB12-417A-A709-B02C99B448B0}"/>
              </a:ext>
            </a:extLst>
          </p:cNvPr>
          <p:cNvCxnSpPr>
            <a:cxnSpLocks/>
          </p:cNvCxnSpPr>
          <p:nvPr/>
        </p:nvCxnSpPr>
        <p:spPr>
          <a:xfrm>
            <a:off x="10019636" y="1231229"/>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900E2D9-CEC4-4D4A-BB38-C3EA0036CE1A}"/>
              </a:ext>
            </a:extLst>
          </p:cNvPr>
          <p:cNvCxnSpPr>
            <a:cxnSpLocks/>
          </p:cNvCxnSpPr>
          <p:nvPr/>
        </p:nvCxnSpPr>
        <p:spPr>
          <a:xfrm rot="5400000">
            <a:off x="9776238" y="1480165"/>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D10733F0-64D1-4E3F-AED2-F6CC87519172}"/>
              </a:ext>
            </a:extLst>
          </p:cNvPr>
          <p:cNvCxnSpPr>
            <a:cxnSpLocks/>
          </p:cNvCxnSpPr>
          <p:nvPr/>
        </p:nvCxnSpPr>
        <p:spPr>
          <a:xfrm flipH="1">
            <a:off x="10570655" y="1606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6DCB407-8460-4046-8942-46BEE8F14BE5}"/>
              </a:ext>
            </a:extLst>
          </p:cNvPr>
          <p:cNvCxnSpPr>
            <a:cxnSpLocks/>
          </p:cNvCxnSpPr>
          <p:nvPr/>
        </p:nvCxnSpPr>
        <p:spPr>
          <a:xfrm>
            <a:off x="10619458" y="1311752"/>
            <a:ext cx="252000" cy="25200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8A2DBBCE-3857-457E-A783-3B9E64723FD2}"/>
              </a:ext>
            </a:extLst>
          </p:cNvPr>
          <p:cNvCxnSpPr>
            <a:cxnSpLocks/>
          </p:cNvCxnSpPr>
          <p:nvPr/>
        </p:nvCxnSpPr>
        <p:spPr>
          <a:xfrm flipH="1" flipV="1">
            <a:off x="10910907" y="1231229"/>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0D9BC694-04C6-4249-B661-2D11BC8FBA9E}"/>
              </a:ext>
            </a:extLst>
          </p:cNvPr>
          <p:cNvCxnSpPr>
            <a:cxnSpLocks/>
          </p:cNvCxnSpPr>
          <p:nvPr/>
        </p:nvCxnSpPr>
        <p:spPr>
          <a:xfrm>
            <a:off x="10658907" y="1231229"/>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94E24735-49F2-4F47-A23B-AE6C1CB4772E}"/>
              </a:ext>
            </a:extLst>
          </p:cNvPr>
          <p:cNvCxnSpPr>
            <a:cxnSpLocks/>
          </p:cNvCxnSpPr>
          <p:nvPr/>
        </p:nvCxnSpPr>
        <p:spPr>
          <a:xfrm rot="5400000">
            <a:off x="10415509" y="1480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6E4412FF-4C08-475B-9BC0-419269E6582C}"/>
              </a:ext>
            </a:extLst>
          </p:cNvPr>
          <p:cNvCxnSpPr>
            <a:cxnSpLocks/>
          </p:cNvCxnSpPr>
          <p:nvPr/>
        </p:nvCxnSpPr>
        <p:spPr>
          <a:xfrm flipH="1">
            <a:off x="11225076" y="1603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029D4E9-B6FD-44E2-A23E-BD7DDF93B40B}"/>
              </a:ext>
            </a:extLst>
          </p:cNvPr>
          <p:cNvCxnSpPr>
            <a:cxnSpLocks/>
          </p:cNvCxnSpPr>
          <p:nvPr/>
        </p:nvCxnSpPr>
        <p:spPr>
          <a:xfrm rot="10800000">
            <a:off x="11225094" y="1251764"/>
            <a:ext cx="252000" cy="2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E0F176E1-0F65-43EC-916C-684E58BFDDE1}"/>
              </a:ext>
            </a:extLst>
          </p:cNvPr>
          <p:cNvCxnSpPr>
            <a:cxnSpLocks/>
          </p:cNvCxnSpPr>
          <p:nvPr/>
        </p:nvCxnSpPr>
        <p:spPr>
          <a:xfrm flipH="1" flipV="1">
            <a:off x="11565328" y="1228165"/>
            <a:ext cx="0" cy="252000"/>
          </a:xfrm>
          <a:prstGeom prst="straightConnector1">
            <a:avLst/>
          </a:prstGeom>
          <a:ln w="19050" cmpd="sng">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3505CC8-E098-4D17-92A2-5B6FAFA86F6C}"/>
              </a:ext>
            </a:extLst>
          </p:cNvPr>
          <p:cNvCxnSpPr>
            <a:cxnSpLocks/>
          </p:cNvCxnSpPr>
          <p:nvPr/>
        </p:nvCxnSpPr>
        <p:spPr>
          <a:xfrm>
            <a:off x="11313328" y="1228165"/>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9DCFA3F-D2AC-476B-AD04-537AB149CF58}"/>
              </a:ext>
            </a:extLst>
          </p:cNvPr>
          <p:cNvCxnSpPr>
            <a:cxnSpLocks/>
          </p:cNvCxnSpPr>
          <p:nvPr/>
        </p:nvCxnSpPr>
        <p:spPr>
          <a:xfrm rot="5400000">
            <a:off x="11069930" y="1477101"/>
            <a:ext cx="252000" cy="0"/>
          </a:xfrm>
          <a:prstGeom prst="straightConnector1">
            <a:avLst/>
          </a:prstGeom>
          <a:ln w="19050">
            <a:solidFill>
              <a:srgbClr val="BA43BD"/>
            </a:solidFill>
            <a:prstDash val="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4" name="直接箭头连接符 283">
            <a:extLst>
              <a:ext uri="{FF2B5EF4-FFF2-40B4-BE49-F238E27FC236}">
                <a16:creationId xmlns:a16="http://schemas.microsoft.com/office/drawing/2014/main" id="{92953535-CD45-4D03-8414-C0CB710A67ED}"/>
              </a:ext>
            </a:extLst>
          </p:cNvPr>
          <p:cNvCxnSpPr>
            <a:cxnSpLocks/>
          </p:cNvCxnSpPr>
          <p:nvPr/>
        </p:nvCxnSpPr>
        <p:spPr>
          <a:xfrm>
            <a:off x="427371" y="392342"/>
            <a:ext cx="1440000" cy="144000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86" name="椭圆 285">
            <a:extLst>
              <a:ext uri="{FF2B5EF4-FFF2-40B4-BE49-F238E27FC236}">
                <a16:creationId xmlns:a16="http://schemas.microsoft.com/office/drawing/2014/main" id="{02EEFDF7-4C45-4423-8493-F1D3F739793D}"/>
              </a:ext>
            </a:extLst>
          </p:cNvPr>
          <p:cNvSpPr/>
          <p:nvPr/>
        </p:nvSpPr>
        <p:spPr>
          <a:xfrm>
            <a:off x="1612992" y="1636483"/>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22" name="直接箭头连接符 321">
            <a:extLst>
              <a:ext uri="{FF2B5EF4-FFF2-40B4-BE49-F238E27FC236}">
                <a16:creationId xmlns:a16="http://schemas.microsoft.com/office/drawing/2014/main" id="{D872F50D-B984-4FCD-965A-9588195D0934}"/>
              </a:ext>
            </a:extLst>
          </p:cNvPr>
          <p:cNvCxnSpPr>
            <a:cxnSpLocks/>
          </p:cNvCxnSpPr>
          <p:nvPr/>
        </p:nvCxnSpPr>
        <p:spPr>
          <a:xfrm flipH="1">
            <a:off x="1579906" y="1385710"/>
            <a:ext cx="252000"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3" name="直接箭头连接符 322">
            <a:extLst>
              <a:ext uri="{FF2B5EF4-FFF2-40B4-BE49-F238E27FC236}">
                <a16:creationId xmlns:a16="http://schemas.microsoft.com/office/drawing/2014/main" id="{DDFB897C-ABFA-43A2-B5E1-A7C1903F0C6B}"/>
              </a:ext>
            </a:extLst>
          </p:cNvPr>
          <p:cNvCxnSpPr>
            <a:cxnSpLocks/>
          </p:cNvCxnSpPr>
          <p:nvPr/>
        </p:nvCxnSpPr>
        <p:spPr>
          <a:xfrm flipH="1" flipV="1">
            <a:off x="387921" y="288351"/>
            <a:ext cx="1152000" cy="115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3D15417-3D9F-4648-A380-08FD748ACD63}"/>
              </a:ext>
            </a:extLst>
          </p:cNvPr>
          <p:cNvCxnSpPr>
            <a:cxnSpLocks/>
          </p:cNvCxnSpPr>
          <p:nvPr/>
        </p:nvCxnSpPr>
        <p:spPr>
          <a:xfrm>
            <a:off x="2007051" y="1984450"/>
            <a:ext cx="252000" cy="25200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DE423C5D-FF24-4DA2-A82C-A14E866F8810}"/>
              </a:ext>
            </a:extLst>
          </p:cNvPr>
          <p:cNvSpPr/>
          <p:nvPr/>
        </p:nvSpPr>
        <p:spPr>
          <a:xfrm>
            <a:off x="1221781" y="1234810"/>
            <a:ext cx="570616" cy="512127"/>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9" name="直接箭头连接符 88">
            <a:extLst>
              <a:ext uri="{FF2B5EF4-FFF2-40B4-BE49-F238E27FC236}">
                <a16:creationId xmlns:a16="http://schemas.microsoft.com/office/drawing/2014/main" id="{6B080D8C-75DE-4C09-B752-4FE64FC4685C}"/>
              </a:ext>
            </a:extLst>
          </p:cNvPr>
          <p:cNvCxnSpPr>
            <a:cxnSpLocks/>
          </p:cNvCxnSpPr>
          <p:nvPr/>
        </p:nvCxnSpPr>
        <p:spPr>
          <a:xfrm>
            <a:off x="1616786" y="1578714"/>
            <a:ext cx="252000" cy="25200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F98B9EAB-88E1-4D51-8938-47DCAE6BFA01}"/>
              </a:ext>
            </a:extLst>
          </p:cNvPr>
          <p:cNvCxnSpPr>
            <a:cxnSpLocks/>
          </p:cNvCxnSpPr>
          <p:nvPr/>
        </p:nvCxnSpPr>
        <p:spPr>
          <a:xfrm>
            <a:off x="1656235" y="1498191"/>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C03965AD-5929-4C35-B39E-3F7CBFB378A4}"/>
              </a:ext>
            </a:extLst>
          </p:cNvPr>
          <p:cNvCxnSpPr>
            <a:cxnSpLocks/>
          </p:cNvCxnSpPr>
          <p:nvPr/>
        </p:nvCxnSpPr>
        <p:spPr>
          <a:xfrm rot="5400000">
            <a:off x="1412837" y="1747127"/>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DFA8D8CD-371D-4D01-820C-F502234F3554}"/>
              </a:ext>
            </a:extLst>
          </p:cNvPr>
          <p:cNvCxnSpPr>
            <a:cxnSpLocks/>
          </p:cNvCxnSpPr>
          <p:nvPr/>
        </p:nvCxnSpPr>
        <p:spPr>
          <a:xfrm>
            <a:off x="2005458" y="1984450"/>
            <a:ext cx="252000" cy="25200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B8911DB3-F829-46F5-A0F6-6BDBD766814A}"/>
              </a:ext>
            </a:extLst>
          </p:cNvPr>
          <p:cNvCxnSpPr>
            <a:cxnSpLocks/>
          </p:cNvCxnSpPr>
          <p:nvPr/>
        </p:nvCxnSpPr>
        <p:spPr>
          <a:xfrm>
            <a:off x="2044907" y="1903927"/>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A0E9EB1-4038-4277-B339-1C2CE740C86D}"/>
              </a:ext>
            </a:extLst>
          </p:cNvPr>
          <p:cNvCxnSpPr>
            <a:cxnSpLocks/>
          </p:cNvCxnSpPr>
          <p:nvPr/>
        </p:nvCxnSpPr>
        <p:spPr>
          <a:xfrm rot="5400000">
            <a:off x="1801509" y="2152863"/>
            <a:ext cx="252000" cy="0"/>
          </a:xfrm>
          <a:prstGeom prst="straightConnector1">
            <a:avLst/>
          </a:prstGeom>
          <a:ln w="19050">
            <a:solidFill>
              <a:srgbClr val="00B05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05CC8D1B-57A6-43B2-B0FD-6FE27A752445}"/>
              </a:ext>
            </a:extLst>
          </p:cNvPr>
          <p:cNvCxnSpPr>
            <a:cxnSpLocks/>
          </p:cNvCxnSpPr>
          <p:nvPr/>
        </p:nvCxnSpPr>
        <p:spPr>
          <a:xfrm>
            <a:off x="2401314" y="1984450"/>
            <a:ext cx="1080000" cy="1080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97" name="椭圆 96">
            <a:extLst>
              <a:ext uri="{FF2B5EF4-FFF2-40B4-BE49-F238E27FC236}">
                <a16:creationId xmlns:a16="http://schemas.microsoft.com/office/drawing/2014/main" id="{37D583F6-70FD-4EE7-96EE-C698C769EA5A}"/>
              </a:ext>
            </a:extLst>
          </p:cNvPr>
          <p:cNvSpPr/>
          <p:nvPr/>
        </p:nvSpPr>
        <p:spPr>
          <a:xfrm>
            <a:off x="3214160" y="2833469"/>
            <a:ext cx="570616" cy="512127"/>
          </a:xfrm>
          <a:prstGeom prst="ellipse">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8" name="直接箭头连接符 97">
            <a:extLst>
              <a:ext uri="{FF2B5EF4-FFF2-40B4-BE49-F238E27FC236}">
                <a16:creationId xmlns:a16="http://schemas.microsoft.com/office/drawing/2014/main" id="{DA4747E8-3ECB-4E14-9960-F8C7F0AE7F1D}"/>
              </a:ext>
            </a:extLst>
          </p:cNvPr>
          <p:cNvCxnSpPr>
            <a:cxnSpLocks/>
          </p:cNvCxnSpPr>
          <p:nvPr/>
        </p:nvCxnSpPr>
        <p:spPr>
          <a:xfrm>
            <a:off x="3223789" y="2805802"/>
            <a:ext cx="252000" cy="25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3FEC01AC-28D9-48EC-AFB9-D706F410D2EA}"/>
              </a:ext>
            </a:extLst>
          </p:cNvPr>
          <p:cNvCxnSpPr>
            <a:cxnSpLocks/>
          </p:cNvCxnSpPr>
          <p:nvPr/>
        </p:nvCxnSpPr>
        <p:spPr>
          <a:xfrm>
            <a:off x="3263238" y="2725279"/>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78F2577E-6EBB-420D-9D57-09EE3F464901}"/>
              </a:ext>
            </a:extLst>
          </p:cNvPr>
          <p:cNvCxnSpPr>
            <a:cxnSpLocks/>
          </p:cNvCxnSpPr>
          <p:nvPr/>
        </p:nvCxnSpPr>
        <p:spPr>
          <a:xfrm rot="5400000">
            <a:off x="3019840" y="2974215"/>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951E073E-0871-47FD-8B34-ABF7C9C1C0F3}"/>
              </a:ext>
            </a:extLst>
          </p:cNvPr>
          <p:cNvCxnSpPr>
            <a:cxnSpLocks/>
          </p:cNvCxnSpPr>
          <p:nvPr/>
        </p:nvCxnSpPr>
        <p:spPr>
          <a:xfrm>
            <a:off x="3601095" y="3176998"/>
            <a:ext cx="252000" cy="25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82762F24-7330-40B6-A089-8EE6D2D66A3D}"/>
              </a:ext>
            </a:extLst>
          </p:cNvPr>
          <p:cNvCxnSpPr>
            <a:cxnSpLocks/>
          </p:cNvCxnSpPr>
          <p:nvPr/>
        </p:nvCxnSpPr>
        <p:spPr>
          <a:xfrm>
            <a:off x="3640544" y="3096475"/>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3729E4BB-4D35-41F9-8B6C-49EE3BFA00D0}"/>
              </a:ext>
            </a:extLst>
          </p:cNvPr>
          <p:cNvCxnSpPr>
            <a:cxnSpLocks/>
          </p:cNvCxnSpPr>
          <p:nvPr/>
        </p:nvCxnSpPr>
        <p:spPr>
          <a:xfrm rot="5400000">
            <a:off x="3397146" y="3345411"/>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86492928-2319-4740-AB2E-8B5F4E62DC94}"/>
              </a:ext>
            </a:extLst>
          </p:cNvPr>
          <p:cNvSpPr/>
          <p:nvPr/>
        </p:nvSpPr>
        <p:spPr>
          <a:xfrm>
            <a:off x="3610280" y="3215347"/>
            <a:ext cx="570616" cy="512127"/>
          </a:xfrm>
          <a:prstGeom prst="ellipse">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5" name="直接箭头连接符 104">
            <a:extLst>
              <a:ext uri="{FF2B5EF4-FFF2-40B4-BE49-F238E27FC236}">
                <a16:creationId xmlns:a16="http://schemas.microsoft.com/office/drawing/2014/main" id="{4AD760FC-3303-4287-8E3B-B2831FF7DD84}"/>
              </a:ext>
            </a:extLst>
          </p:cNvPr>
          <p:cNvCxnSpPr>
            <a:cxnSpLocks/>
          </p:cNvCxnSpPr>
          <p:nvPr/>
        </p:nvCxnSpPr>
        <p:spPr>
          <a:xfrm flipH="1" flipV="1">
            <a:off x="4371384" y="3083064"/>
            <a:ext cx="2232000" cy="223200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AE903526-236E-43A7-9534-E35DCA7FBBED}"/>
              </a:ext>
            </a:extLst>
          </p:cNvPr>
          <p:cNvCxnSpPr>
            <a:cxnSpLocks/>
          </p:cNvCxnSpPr>
          <p:nvPr/>
        </p:nvCxnSpPr>
        <p:spPr>
          <a:xfrm flipH="1" flipV="1">
            <a:off x="3520873" y="3014384"/>
            <a:ext cx="671101" cy="0"/>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924F407A-7F21-42CE-95B4-6F433C07C8C3}"/>
              </a:ext>
            </a:extLst>
          </p:cNvPr>
          <p:cNvCxnSpPr>
            <a:cxnSpLocks/>
          </p:cNvCxnSpPr>
          <p:nvPr/>
        </p:nvCxnSpPr>
        <p:spPr>
          <a:xfrm flipH="1" flipV="1">
            <a:off x="1957259" y="1456139"/>
            <a:ext cx="1512000" cy="1511551"/>
          </a:xfrm>
          <a:prstGeom prst="straightConnector1">
            <a:avLst/>
          </a:prstGeom>
          <a:ln w="19050">
            <a:solidFill>
              <a:srgbClr val="BA43BD"/>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573A3B3B-901E-4464-BB65-C4924D54B346}"/>
              </a:ext>
            </a:extLst>
          </p:cNvPr>
          <p:cNvCxnSpPr>
            <a:cxnSpLocks/>
          </p:cNvCxnSpPr>
          <p:nvPr/>
        </p:nvCxnSpPr>
        <p:spPr>
          <a:xfrm>
            <a:off x="4008526" y="3589103"/>
            <a:ext cx="252000" cy="25200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431DCD14-D1A0-4A0F-B78A-E81120869803}"/>
              </a:ext>
            </a:extLst>
          </p:cNvPr>
          <p:cNvCxnSpPr>
            <a:cxnSpLocks/>
          </p:cNvCxnSpPr>
          <p:nvPr/>
        </p:nvCxnSpPr>
        <p:spPr>
          <a:xfrm>
            <a:off x="4039883" y="3508580"/>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BD7F622-A38F-498D-9EE0-796BCB0C1FE6}"/>
              </a:ext>
            </a:extLst>
          </p:cNvPr>
          <p:cNvCxnSpPr>
            <a:cxnSpLocks/>
          </p:cNvCxnSpPr>
          <p:nvPr/>
        </p:nvCxnSpPr>
        <p:spPr>
          <a:xfrm rot="5400000">
            <a:off x="3788393" y="3757516"/>
            <a:ext cx="252000" cy="0"/>
          </a:xfrm>
          <a:prstGeom prst="straightConnector1">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11" name="椭圆 110">
            <a:extLst>
              <a:ext uri="{FF2B5EF4-FFF2-40B4-BE49-F238E27FC236}">
                <a16:creationId xmlns:a16="http://schemas.microsoft.com/office/drawing/2014/main" id="{1BD060E3-F8F0-499C-85FB-0E6B1912FA77}"/>
              </a:ext>
            </a:extLst>
          </p:cNvPr>
          <p:cNvSpPr/>
          <p:nvPr/>
        </p:nvSpPr>
        <p:spPr>
          <a:xfrm>
            <a:off x="2813667" y="2430185"/>
            <a:ext cx="570616" cy="512127"/>
          </a:xfrm>
          <a:prstGeom prst="ellipse">
            <a:avLst/>
          </a:prstGeom>
          <a:ln w="19050">
            <a:solidFill>
              <a:srgbClr val="FFC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2" name="直接箭头连接符 111">
            <a:extLst>
              <a:ext uri="{FF2B5EF4-FFF2-40B4-BE49-F238E27FC236}">
                <a16:creationId xmlns:a16="http://schemas.microsoft.com/office/drawing/2014/main" id="{0CF7B6B5-A9CB-4533-A9C7-F7042BC21137}"/>
              </a:ext>
            </a:extLst>
          </p:cNvPr>
          <p:cNvCxnSpPr>
            <a:cxnSpLocks/>
          </p:cNvCxnSpPr>
          <p:nvPr/>
        </p:nvCxnSpPr>
        <p:spPr>
          <a:xfrm>
            <a:off x="4013871" y="3985413"/>
            <a:ext cx="1440000" cy="144000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BBA102C7-EA3F-4D37-B6B7-A00A99BF8F4F}"/>
              </a:ext>
            </a:extLst>
          </p:cNvPr>
          <p:cNvCxnSpPr>
            <a:cxnSpLocks/>
          </p:cNvCxnSpPr>
          <p:nvPr/>
        </p:nvCxnSpPr>
        <p:spPr>
          <a:xfrm>
            <a:off x="4385336" y="3963044"/>
            <a:ext cx="1440000" cy="144000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F76AD12D-DF63-49AA-B8B0-735C01BF6192}"/>
              </a:ext>
            </a:extLst>
          </p:cNvPr>
          <p:cNvCxnSpPr>
            <a:cxnSpLocks/>
          </p:cNvCxnSpPr>
          <p:nvPr/>
        </p:nvCxnSpPr>
        <p:spPr>
          <a:xfrm>
            <a:off x="4412409" y="3605897"/>
            <a:ext cx="252000" cy="25200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CB8E9D3A-6E7B-4CBC-8CFE-9EA12DC238A7}"/>
              </a:ext>
            </a:extLst>
          </p:cNvPr>
          <p:cNvCxnSpPr>
            <a:cxnSpLocks/>
          </p:cNvCxnSpPr>
          <p:nvPr/>
        </p:nvCxnSpPr>
        <p:spPr>
          <a:xfrm>
            <a:off x="4443766" y="3525374"/>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35024BE-3E88-4B1A-A0CE-942DE0A3CE22}"/>
              </a:ext>
            </a:extLst>
          </p:cNvPr>
          <p:cNvCxnSpPr>
            <a:cxnSpLocks/>
          </p:cNvCxnSpPr>
          <p:nvPr/>
        </p:nvCxnSpPr>
        <p:spPr>
          <a:xfrm rot="5400000">
            <a:off x="4192276" y="3774310"/>
            <a:ext cx="252000" cy="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8A133322-458A-4390-A97F-B47000E58C87}"/>
              </a:ext>
            </a:extLst>
          </p:cNvPr>
          <p:cNvSpPr/>
          <p:nvPr/>
        </p:nvSpPr>
        <p:spPr>
          <a:xfrm>
            <a:off x="3997421" y="3214321"/>
            <a:ext cx="570616" cy="512127"/>
          </a:xfrm>
          <a:prstGeom prst="ellipse">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8" name="直接箭头连接符 117">
            <a:extLst>
              <a:ext uri="{FF2B5EF4-FFF2-40B4-BE49-F238E27FC236}">
                <a16:creationId xmlns:a16="http://schemas.microsoft.com/office/drawing/2014/main" id="{AB0FF955-93FF-44E8-ADDD-4AA48F592CC7}"/>
              </a:ext>
            </a:extLst>
          </p:cNvPr>
          <p:cNvCxnSpPr>
            <a:cxnSpLocks/>
          </p:cNvCxnSpPr>
          <p:nvPr/>
        </p:nvCxnSpPr>
        <p:spPr>
          <a:xfrm>
            <a:off x="4779504" y="3570718"/>
            <a:ext cx="1872000" cy="1872000"/>
          </a:xfrm>
          <a:prstGeom prst="straightConnector1">
            <a:avLst/>
          </a:prstGeom>
          <a:ln w="19050">
            <a:solidFill>
              <a:srgbClr val="FF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5A354410-7E36-45A4-B485-39B590B5CC03}"/>
              </a:ext>
            </a:extLst>
          </p:cNvPr>
          <p:cNvSpPr txBox="1"/>
          <p:nvPr/>
        </p:nvSpPr>
        <p:spPr>
          <a:xfrm>
            <a:off x="7213409" y="1903927"/>
            <a:ext cx="4263667" cy="646331"/>
          </a:xfrm>
          <a:prstGeom prst="rect">
            <a:avLst/>
          </a:prstGeom>
          <a:noFill/>
        </p:spPr>
        <p:txBody>
          <a:bodyPr wrap="square" rtlCol="0">
            <a:spAutoFit/>
          </a:bodyPr>
          <a:lstStyle/>
          <a:p>
            <a:pPr algn="ctr"/>
            <a:r>
              <a:rPr lang="en-US" altLang="zh-CN">
                <a:latin typeface="Consolas" panose="020B0609020204030204" pitchFamily="49" charset="0"/>
              </a:rPr>
              <a:t>another example</a:t>
            </a:r>
          </a:p>
          <a:p>
            <a:pPr algn="ctr"/>
            <a:r>
              <a:rPr lang="en-US" altLang="zh-CN">
                <a:latin typeface="Consolas" panose="020B0609020204030204" pitchFamily="49" charset="0"/>
              </a:rPr>
              <a:t>(no long indels at both ends)</a:t>
            </a:r>
          </a:p>
        </p:txBody>
      </p:sp>
      <p:sp>
        <p:nvSpPr>
          <p:cNvPr id="121" name="文本框 120">
            <a:extLst>
              <a:ext uri="{FF2B5EF4-FFF2-40B4-BE49-F238E27FC236}">
                <a16:creationId xmlns:a16="http://schemas.microsoft.com/office/drawing/2014/main" id="{4DC05F11-EF23-444F-A96C-4DAEA7CA66F6}"/>
              </a:ext>
            </a:extLst>
          </p:cNvPr>
          <p:cNvSpPr txBox="1"/>
          <p:nvPr/>
        </p:nvSpPr>
        <p:spPr>
          <a:xfrm>
            <a:off x="2848747" y="6307104"/>
            <a:ext cx="3631324" cy="369332"/>
          </a:xfrm>
          <a:prstGeom prst="rect">
            <a:avLst/>
          </a:prstGeom>
          <a:noFill/>
        </p:spPr>
        <p:txBody>
          <a:bodyPr wrap="square" rtlCol="0">
            <a:spAutoFit/>
          </a:bodyPr>
          <a:lstStyle/>
          <a:p>
            <a:r>
              <a:rPr lang="en-US" altLang="zh-CN">
                <a:latin typeface="Consolas" panose="020B0609020204030204" pitchFamily="49" charset="0"/>
              </a:rPr>
              <a:t>6M&lt;-2D&lt;-4M&lt;-1D&lt;-2M</a:t>
            </a:r>
            <a:endParaRPr lang="zh-CN" altLang="en-US">
              <a:latin typeface="Consolas" panose="020B0609020204030204" pitchFamily="49" charset="0"/>
            </a:endParaRPr>
          </a:p>
        </p:txBody>
      </p:sp>
      <p:sp>
        <p:nvSpPr>
          <p:cNvPr id="138" name="文本框 137">
            <a:extLst>
              <a:ext uri="{FF2B5EF4-FFF2-40B4-BE49-F238E27FC236}">
                <a16:creationId xmlns:a16="http://schemas.microsoft.com/office/drawing/2014/main" id="{EAD7F6B2-E1AE-486A-B3D0-E339A192C097}"/>
              </a:ext>
            </a:extLst>
          </p:cNvPr>
          <p:cNvSpPr txBox="1"/>
          <p:nvPr/>
        </p:nvSpPr>
        <p:spPr>
          <a:xfrm>
            <a:off x="155046" y="6011823"/>
            <a:ext cx="2214117" cy="646331"/>
          </a:xfrm>
          <a:prstGeom prst="rect">
            <a:avLst/>
          </a:prstGeom>
          <a:noFill/>
        </p:spPr>
        <p:txBody>
          <a:bodyPr wrap="square" rtlCol="0">
            <a:spAutoFit/>
          </a:bodyPr>
          <a:lstStyle/>
          <a:p>
            <a:r>
              <a:rPr lang="en-US" altLang="zh-CN">
                <a:latin typeface="Consolas" panose="020B0609020204030204" pitchFamily="49" charset="0"/>
              </a:rPr>
              <a:t>agtcgccgctgctgc</a:t>
            </a:r>
          </a:p>
          <a:p>
            <a:r>
              <a:rPr lang="en-US" altLang="zh-CN">
                <a:latin typeface="Consolas" panose="020B0609020204030204" pitchFamily="49" charset="0"/>
              </a:rPr>
              <a:t>ag cgct  tgctgc</a:t>
            </a:r>
            <a:endParaRPr lang="zh-CN" altLang="en-US">
              <a:latin typeface="Consolas" panose="020B0609020204030204" pitchFamily="49" charset="0"/>
            </a:endParaRPr>
          </a:p>
        </p:txBody>
      </p:sp>
      <p:sp>
        <p:nvSpPr>
          <p:cNvPr id="65" name="矩形 64">
            <a:extLst>
              <a:ext uri="{FF2B5EF4-FFF2-40B4-BE49-F238E27FC236}">
                <a16:creationId xmlns:a16="http://schemas.microsoft.com/office/drawing/2014/main" id="{0F3C51AA-26CC-4E6F-ABD5-FED0C3341416}"/>
              </a:ext>
            </a:extLst>
          </p:cNvPr>
          <p:cNvSpPr/>
          <p:nvPr/>
        </p:nvSpPr>
        <p:spPr>
          <a:xfrm>
            <a:off x="7054068" y="2656667"/>
            <a:ext cx="4806678" cy="646331"/>
          </a:xfrm>
          <a:prstGeom prst="rect">
            <a:avLst/>
          </a:prstGeom>
          <a:noFill/>
        </p:spPr>
        <p:txBody>
          <a:bodyPr wrap="square" rtlCol="0">
            <a:spAutoFit/>
          </a:bodyPr>
          <a:lstStyle/>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两个串的整体</a:t>
            </a:r>
            <a:r>
              <a:rPr lang="en-US" altLang="zh-CN" sz="1200">
                <a:latin typeface="Consolas" panose="020B0609020204030204" pitchFamily="49" charset="0"/>
                <a:ea typeface="微软雅黑" panose="020B0503020204020204" pitchFamily="34" charset="-122"/>
              </a:rPr>
              <a:t>ED=4</a:t>
            </a:r>
            <a:r>
              <a:rPr lang="zh-CN" altLang="en-US" sz="1200">
                <a:latin typeface="Consolas" panose="020B0609020204030204" pitchFamily="49" charset="0"/>
                <a:ea typeface="微软雅黑" panose="020B0503020204020204" pitchFamily="34" charset="-122"/>
              </a:rPr>
              <a:t>，但是如果设置</a:t>
            </a:r>
            <a:r>
              <a:rPr lang="en-US" altLang="zh-CN" sz="1200">
                <a:latin typeface="Consolas" panose="020B0609020204030204" pitchFamily="49" charset="0"/>
                <a:ea typeface="微软雅黑" panose="020B0503020204020204" pitchFamily="34" charset="-122"/>
              </a:rPr>
              <a:t>ED=2</a:t>
            </a:r>
            <a:r>
              <a:rPr lang="zh-CN" altLang="en-US" sz="1200">
                <a:latin typeface="Consolas" panose="020B0609020204030204" pitchFamily="49" charset="0"/>
                <a:ea typeface="微软雅黑" panose="020B0503020204020204" pitchFamily="34" charset="-122"/>
              </a:rPr>
              <a:t>，要</a:t>
            </a:r>
            <a:r>
              <a:rPr lang="zh-CN" altLang="en-US" sz="1200" b="1">
                <a:latin typeface="Consolas" panose="020B0609020204030204" pitchFamily="49" charset="0"/>
                <a:ea typeface="微软雅黑" panose="020B0503020204020204" pitchFamily="34" charset="-122"/>
              </a:rPr>
              <a:t>在</a:t>
            </a:r>
            <a:r>
              <a:rPr lang="en-US" altLang="zh-CN" sz="1200" b="1">
                <a:latin typeface="Consolas" panose="020B0609020204030204" pitchFamily="49" charset="0"/>
                <a:ea typeface="微软雅黑" panose="020B0503020204020204" pitchFamily="34" charset="-122"/>
              </a:rPr>
              <a:t>strColumn</a:t>
            </a:r>
            <a:r>
              <a:rPr lang="zh-CN" altLang="en-US" sz="1200" b="1">
                <a:latin typeface="Consolas" panose="020B0609020204030204" pitchFamily="49" charset="0"/>
                <a:ea typeface="微软雅黑" panose="020B0503020204020204" pitchFamily="34" charset="-122"/>
              </a:rPr>
              <a:t>中</a:t>
            </a:r>
            <a:r>
              <a:rPr lang="zh-CN" altLang="en-US" sz="1200">
                <a:latin typeface="Consolas" panose="020B0609020204030204" pitchFamily="49" charset="0"/>
                <a:ea typeface="微软雅黑" panose="020B0503020204020204" pitchFamily="34" charset="-122"/>
              </a:rPr>
              <a:t>找到一个</a:t>
            </a:r>
            <a:r>
              <a:rPr lang="en-US" altLang="zh-CN" sz="1200">
                <a:latin typeface="Consolas" panose="020B0609020204030204" pitchFamily="49" charset="0"/>
                <a:ea typeface="微软雅黑" panose="020B0503020204020204" pitchFamily="34" charset="-122"/>
              </a:rPr>
              <a:t>strRow</a:t>
            </a:r>
            <a:r>
              <a:rPr lang="zh-CN" altLang="en-US" sz="1200">
                <a:latin typeface="Consolas" panose="020B0609020204030204" pitchFamily="49" charset="0"/>
                <a:ea typeface="微软雅黑" panose="020B0503020204020204" pitchFamily="34" charset="-122"/>
              </a:rPr>
              <a:t>的</a:t>
            </a:r>
            <a:r>
              <a:rPr lang="en-US" altLang="zh-CN" sz="1200">
                <a:latin typeface="Consolas" panose="020B0609020204030204" pitchFamily="49" charset="0"/>
                <a:ea typeface="微软雅黑" panose="020B0503020204020204" pitchFamily="34" charset="-122"/>
              </a:rPr>
              <a:t>ED&lt;=2</a:t>
            </a:r>
            <a:r>
              <a:rPr lang="zh-CN" altLang="en-US" sz="1200">
                <a:latin typeface="Consolas" panose="020B0609020204030204" pitchFamily="49" charset="0"/>
                <a:ea typeface="微软雅黑" panose="020B0503020204020204" pitchFamily="34" charset="-122"/>
              </a:rPr>
              <a:t>的部分，过程如图。</a:t>
            </a:r>
            <a:endParaRPr lang="en-US" altLang="zh-CN" sz="1200">
              <a:latin typeface="Consolas" panose="020B0609020204030204" pitchFamily="49" charset="0"/>
              <a:ea typeface="微软雅黑" panose="020B0503020204020204" pitchFamily="34" charset="-122"/>
            </a:endParaRPr>
          </a:p>
          <a:p>
            <a:pPr defTabSz="360000"/>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（本图中不再做详细颜色区块）</a:t>
            </a:r>
            <a:endParaRPr lang="en-US" altLang="zh-CN" sz="1200">
              <a:latin typeface="Consolas" panose="020B0609020204030204" pitchFamily="49" charset="0"/>
              <a:ea typeface="微软雅黑" panose="020B0503020204020204" pitchFamily="34" charset="-122"/>
            </a:endParaRPr>
          </a:p>
        </p:txBody>
      </p:sp>
      <p:cxnSp>
        <p:nvCxnSpPr>
          <p:cNvPr id="66" name="直接箭头连接符 65">
            <a:extLst>
              <a:ext uri="{FF2B5EF4-FFF2-40B4-BE49-F238E27FC236}">
                <a16:creationId xmlns:a16="http://schemas.microsoft.com/office/drawing/2014/main" id="{9097728B-E0E7-45D2-B67F-E4F4B4300371}"/>
              </a:ext>
            </a:extLst>
          </p:cNvPr>
          <p:cNvCxnSpPr>
            <a:cxnSpLocks/>
          </p:cNvCxnSpPr>
          <p:nvPr/>
        </p:nvCxnSpPr>
        <p:spPr>
          <a:xfrm>
            <a:off x="756924" y="790575"/>
            <a:ext cx="4680000" cy="4680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FA91A5D5-BA65-408E-9A43-2B491D5103C1}"/>
              </a:ext>
            </a:extLst>
          </p:cNvPr>
          <p:cNvCxnSpPr>
            <a:cxnSpLocks/>
          </p:cNvCxnSpPr>
          <p:nvPr/>
        </p:nvCxnSpPr>
        <p:spPr>
          <a:xfrm>
            <a:off x="1592259" y="778902"/>
            <a:ext cx="4680000" cy="4680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B9585FF7-E568-48C9-B8AB-A481902387BE}"/>
              </a:ext>
            </a:extLst>
          </p:cNvPr>
          <p:cNvCxnSpPr>
            <a:cxnSpLocks/>
          </p:cNvCxnSpPr>
          <p:nvPr/>
        </p:nvCxnSpPr>
        <p:spPr>
          <a:xfrm>
            <a:off x="800096" y="1582667"/>
            <a:ext cx="3888000" cy="3888000"/>
          </a:xfrm>
          <a:prstGeom prst="straightConnector1">
            <a:avLst/>
          </a:prstGeom>
          <a:ln w="19050">
            <a:solidFill>
              <a:srgbClr val="00206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8C329EE-66F6-4313-A9FF-414262625D0B}"/>
              </a:ext>
            </a:extLst>
          </p:cNvPr>
          <p:cNvSpPr txBox="1"/>
          <p:nvPr/>
        </p:nvSpPr>
        <p:spPr>
          <a:xfrm>
            <a:off x="1510929" y="1851645"/>
            <a:ext cx="9170142" cy="3154710"/>
          </a:xfrm>
          <a:prstGeom prst="rect">
            <a:avLst/>
          </a:prstGeom>
          <a:noFill/>
        </p:spPr>
        <p:txBody>
          <a:bodyPr wrap="square" rtlCol="0">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19900"/>
              <a:t>wrong!</a:t>
            </a:r>
          </a:p>
        </p:txBody>
      </p:sp>
    </p:spTree>
    <p:extLst>
      <p:ext uri="{BB962C8B-B14F-4D97-AF65-F5344CB8AC3E}">
        <p14:creationId xmlns:p14="http://schemas.microsoft.com/office/powerpoint/2010/main" val="17835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4E2B54-25B2-4E40-951B-EA6C4D1DFFC8}"/>
              </a:ext>
            </a:extLst>
          </p:cNvPr>
          <p:cNvPicPr>
            <a:picLocks noChangeAspect="1"/>
          </p:cNvPicPr>
          <p:nvPr/>
        </p:nvPicPr>
        <p:blipFill>
          <a:blip r:embed="rId2"/>
          <a:stretch>
            <a:fillRect/>
          </a:stretch>
        </p:blipFill>
        <p:spPr>
          <a:xfrm>
            <a:off x="983958" y="0"/>
            <a:ext cx="3948799" cy="6858000"/>
          </a:xfrm>
          <a:prstGeom prst="rect">
            <a:avLst/>
          </a:prstGeom>
        </p:spPr>
      </p:pic>
      <p:sp>
        <p:nvSpPr>
          <p:cNvPr id="3" name="文本框 2">
            <a:extLst>
              <a:ext uri="{FF2B5EF4-FFF2-40B4-BE49-F238E27FC236}">
                <a16:creationId xmlns:a16="http://schemas.microsoft.com/office/drawing/2014/main" id="{B1E5AB81-117D-46E3-BDF2-3414C993F6EC}"/>
              </a:ext>
            </a:extLst>
          </p:cNvPr>
          <p:cNvSpPr txBox="1"/>
          <p:nvPr/>
        </p:nvSpPr>
        <p:spPr>
          <a:xfrm>
            <a:off x="4932757" y="102719"/>
            <a:ext cx="2439087" cy="400110"/>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2000"/>
              <a:t>SNAP</a:t>
            </a:r>
            <a:r>
              <a:rPr lang="zh-CN" altLang="en-US" sz="2000"/>
              <a:t>的具体步骤</a:t>
            </a:r>
            <a:endParaRPr lang="en-US" altLang="zh-CN" sz="2000"/>
          </a:p>
        </p:txBody>
      </p:sp>
      <p:sp>
        <p:nvSpPr>
          <p:cNvPr id="4" name="文本框 3">
            <a:extLst>
              <a:ext uri="{FF2B5EF4-FFF2-40B4-BE49-F238E27FC236}">
                <a16:creationId xmlns:a16="http://schemas.microsoft.com/office/drawing/2014/main" id="{60A208DD-4087-4563-9F23-E0B8BEBE447D}"/>
              </a:ext>
            </a:extLst>
          </p:cNvPr>
          <p:cNvSpPr txBox="1"/>
          <p:nvPr/>
        </p:nvSpPr>
        <p:spPr>
          <a:xfrm>
            <a:off x="4932757" y="605548"/>
            <a:ext cx="7164836" cy="1384995"/>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a:t>“零部件”</a:t>
            </a:r>
            <a:endParaRPr lang="en-US" altLang="zh-CN"/>
          </a:p>
          <a:p>
            <a:r>
              <a:rPr lang="en-US" altLang="zh-CN"/>
              <a:t>	1. AVL</a:t>
            </a:r>
            <a:r>
              <a:rPr lang="zh-CN" altLang="en-US"/>
              <a:t> </a:t>
            </a:r>
            <a:r>
              <a:rPr lang="en-US" altLang="zh-CN"/>
              <a:t>Tree</a:t>
            </a:r>
          </a:p>
          <a:p>
            <a:r>
              <a:rPr lang="en-US" altLang="zh-CN"/>
              <a:t>	2. Queue</a:t>
            </a:r>
          </a:p>
          <a:p>
            <a:r>
              <a:rPr lang="en-US" altLang="zh-CN"/>
              <a:t>	3. HashTable</a:t>
            </a:r>
          </a:p>
          <a:p>
            <a:r>
              <a:rPr lang="en-US" altLang="zh-CN"/>
              <a:t>	4. EditDistance &amp; CIGAR</a:t>
            </a:r>
          </a:p>
          <a:p>
            <a:r>
              <a:rPr lang="en-US" altLang="zh-CN"/>
              <a:t>	5. Hex-coding of Reference DNA</a:t>
            </a:r>
          </a:p>
          <a:p>
            <a:r>
              <a:rPr lang="en-US" altLang="zh-CN"/>
              <a:t>	6. fastq file &amp; fna file loading Tools</a:t>
            </a:r>
          </a:p>
        </p:txBody>
      </p:sp>
      <p:sp>
        <p:nvSpPr>
          <p:cNvPr id="5" name="文本框 4">
            <a:extLst>
              <a:ext uri="{FF2B5EF4-FFF2-40B4-BE49-F238E27FC236}">
                <a16:creationId xmlns:a16="http://schemas.microsoft.com/office/drawing/2014/main" id="{E101BF42-BF3B-4DF9-A2D8-93DB63D12269}"/>
              </a:ext>
            </a:extLst>
          </p:cNvPr>
          <p:cNvSpPr txBox="1"/>
          <p:nvPr/>
        </p:nvSpPr>
        <p:spPr>
          <a:xfrm>
            <a:off x="4932757" y="2093262"/>
            <a:ext cx="7164836" cy="4524315"/>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4. </a:t>
            </a:r>
            <a:r>
              <a:rPr lang="zh-CN" altLang="en-US"/>
              <a:t>具体针对某个</a:t>
            </a:r>
            <a:r>
              <a:rPr lang="en-US" altLang="zh-CN"/>
              <a:t>read</a:t>
            </a:r>
            <a:r>
              <a:rPr lang="zh-CN" altLang="en-US"/>
              <a:t>的所有</a:t>
            </a:r>
            <a:r>
              <a:rPr lang="en-US" altLang="zh-CN"/>
              <a:t>seed</a:t>
            </a:r>
            <a:r>
              <a:rPr lang="zh-CN" altLang="en-US"/>
              <a:t>的处理</a:t>
            </a:r>
            <a:endParaRPr lang="en-US" altLang="zh-CN"/>
          </a:p>
          <a:p>
            <a:r>
              <a:rPr lang="en-US" altLang="zh-CN"/>
              <a:t>	d_max</a:t>
            </a:r>
            <a:r>
              <a:rPr lang="zh-CN" altLang="en-US"/>
              <a:t>为最大可允许</a:t>
            </a:r>
            <a:r>
              <a:rPr lang="en-US" altLang="zh-CN"/>
              <a:t>edit-distance(ED)</a:t>
            </a:r>
            <a:r>
              <a:rPr lang="zh-CN" altLang="en-US"/>
              <a:t>值。</a:t>
            </a:r>
            <a:endParaRPr lang="en-US" altLang="zh-CN"/>
          </a:p>
          <a:p>
            <a:r>
              <a:rPr lang="en-US" altLang="zh-CN"/>
              <a:t>	</a:t>
            </a:r>
            <a:r>
              <a:rPr lang="zh-CN" altLang="en-US"/>
              <a:t>对一条</a:t>
            </a:r>
            <a:r>
              <a:rPr lang="en-US" altLang="zh-CN"/>
              <a:t>read</a:t>
            </a:r>
            <a:r>
              <a:rPr lang="zh-CN" altLang="en-US"/>
              <a:t>，配置一个</a:t>
            </a:r>
            <a:r>
              <a:rPr lang="en-US" altLang="zh-CN"/>
              <a:t>AVL tree</a:t>
            </a:r>
            <a:r>
              <a:rPr lang="zh-CN" altLang="en-US"/>
              <a:t>，初始化最优</a:t>
            </a:r>
            <a:r>
              <a:rPr lang="en-US" altLang="zh-CN"/>
              <a:t>ED</a:t>
            </a:r>
            <a:r>
              <a:rPr lang="zh-CN" altLang="en-US"/>
              <a:t>值</a:t>
            </a:r>
            <a:r>
              <a:rPr lang="en-US" altLang="zh-CN"/>
              <a:t>d_best = </a:t>
            </a:r>
            <a:r>
              <a:rPr lang="zh-CN" altLang="en-US"/>
              <a:t>∞，次优</a:t>
            </a:r>
            <a:r>
              <a:rPr lang="en-US" altLang="zh-CN"/>
              <a:t>ED</a:t>
            </a:r>
            <a:r>
              <a:rPr lang="zh-CN" altLang="en-US"/>
              <a:t>值</a:t>
            </a:r>
            <a:r>
              <a:rPr lang="en-US" altLang="zh-CN"/>
              <a:t>d_second = </a:t>
            </a:r>
            <a:r>
              <a:rPr lang="zh-CN" altLang="en-US"/>
              <a:t>∞。</a:t>
            </a:r>
            <a:endParaRPr lang="en-US" altLang="zh-CN"/>
          </a:p>
          <a:p>
            <a:r>
              <a:rPr lang="en-US" altLang="zh-CN"/>
              <a:t>	loop{</a:t>
            </a: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处理</a:t>
            </a:r>
            <a:r>
              <a:rPr lang="en-US" altLang="zh-CN" sz="1200">
                <a:latin typeface="Consolas" panose="020B0609020204030204" pitchFamily="49" charset="0"/>
                <a:ea typeface="微软雅黑" panose="020B0503020204020204" pitchFamily="34" charset="-122"/>
              </a:rPr>
              <a:t>seed_i</a:t>
            </a:r>
            <a:r>
              <a:rPr lang="zh-CN" altLang="en-US" sz="1200">
                <a:latin typeface="Consolas" panose="020B0609020204030204" pitchFamily="49" charset="0"/>
                <a:ea typeface="微软雅黑" panose="020B0503020204020204" pitchFamily="34" charset="-122"/>
              </a:rPr>
              <a:t>时，利用</a:t>
            </a:r>
            <a:r>
              <a:rPr lang="en-US" altLang="zh-CN" sz="1200">
                <a:latin typeface="Consolas" panose="020B0609020204030204" pitchFamily="49" charset="0"/>
                <a:ea typeface="微软雅黑" panose="020B0503020204020204" pitchFamily="34" charset="-122"/>
              </a:rPr>
              <a:t>HashTable</a:t>
            </a:r>
            <a:r>
              <a:rPr lang="zh-CN" altLang="en-US" sz="1200">
                <a:latin typeface="Consolas" panose="020B0609020204030204" pitchFamily="49" charset="0"/>
                <a:ea typeface="微软雅黑" panose="020B0503020204020204" pitchFamily="34" charset="-122"/>
              </a:rPr>
              <a:t>找出精确匹配</a:t>
            </a:r>
            <a:r>
              <a:rPr lang="en-US" altLang="zh-CN" sz="1200">
                <a:latin typeface="Consolas" panose="020B0609020204030204" pitchFamily="49" charset="0"/>
                <a:ea typeface="微软雅黑" panose="020B0503020204020204" pitchFamily="34" charset="-122"/>
              </a:rPr>
              <a:t>seed_i</a:t>
            </a:r>
            <a:r>
              <a:rPr lang="zh-CN" altLang="en-US" sz="1200">
                <a:latin typeface="Consolas" panose="020B0609020204030204" pitchFamily="49" charset="0"/>
                <a:ea typeface="微软雅黑" panose="020B0503020204020204" pitchFamily="34" charset="-122"/>
              </a:rPr>
              <a:t>的所有</a:t>
            </a:r>
            <a:r>
              <a:rPr lang="en-US" altLang="zh-CN" sz="1200">
                <a:latin typeface="Consolas" panose="020B0609020204030204" pitchFamily="49" charset="0"/>
                <a:ea typeface="微软雅黑" panose="020B0503020204020204" pitchFamily="34" charset="-122"/>
              </a:rPr>
              <a:t>location</a:t>
            </a:r>
            <a:r>
              <a:rPr lang="zh-CN" altLang="en-US" sz="1200">
                <a:latin typeface="Consolas" panose="020B0609020204030204" pitchFamily="49" charset="0"/>
                <a:ea typeface="微软雅黑" panose="020B0503020204020204" pitchFamily="34" charset="-122"/>
              </a:rPr>
              <a:t>，然后把这些</a:t>
            </a:r>
            <a:r>
              <a:rPr lang="en-US" altLang="zh-CN" sz="1200">
                <a:latin typeface="Consolas" panose="020B0609020204030204" pitchFamily="49" charset="0"/>
                <a:ea typeface="微软雅黑" panose="020B0503020204020204" pitchFamily="34" charset="-122"/>
              </a:rPr>
              <a:t>location</a:t>
            </a:r>
            <a:r>
              <a:rPr lang="zh-CN" altLang="en-US" sz="1200">
                <a:latin typeface="Consolas" panose="020B0609020204030204" pitchFamily="49" charset="0"/>
                <a:ea typeface="微软雅黑" panose="020B0503020204020204" pitchFamily="34" charset="-122"/>
              </a:rPr>
              <a:t>插入到</a:t>
            </a:r>
            <a:r>
              <a:rPr lang="en-US" altLang="zh-CN" sz="1200">
                <a:latin typeface="Consolas" panose="020B0609020204030204" pitchFamily="49" charset="0"/>
                <a:ea typeface="微软雅黑" panose="020B0503020204020204" pitchFamily="34" charset="-122"/>
              </a:rPr>
              <a:t>AVL tree</a:t>
            </a:r>
            <a:r>
              <a:rPr lang="zh-CN" altLang="en-US" sz="1200">
                <a:latin typeface="Consolas" panose="020B0609020204030204" pitchFamily="49" charset="0"/>
                <a:ea typeface="微软雅黑" panose="020B0503020204020204" pitchFamily="34" charset="-122"/>
              </a:rPr>
              <a:t>中，或是将其在</a:t>
            </a:r>
            <a:r>
              <a:rPr lang="en-US" altLang="zh-CN" sz="1200">
                <a:latin typeface="Consolas" panose="020B0609020204030204" pitchFamily="49" charset="0"/>
                <a:ea typeface="微软雅黑" panose="020B0503020204020204" pitchFamily="34" charset="-122"/>
              </a:rPr>
              <a:t>AVL tree</a:t>
            </a:r>
            <a:r>
              <a:rPr lang="zh-CN" altLang="en-US" sz="1200">
                <a:latin typeface="Consolas" panose="020B0609020204030204" pitchFamily="49" charset="0"/>
                <a:ea typeface="微软雅黑" panose="020B0503020204020204" pitchFamily="34" charset="-122"/>
              </a:rPr>
              <a:t>中的节点对应的数据值</a:t>
            </a:r>
            <a:r>
              <a:rPr lang="en-US" altLang="zh-CN" sz="1200">
                <a:latin typeface="Consolas" panose="020B0609020204030204" pitchFamily="49" charset="0"/>
                <a:ea typeface="微软雅黑" panose="020B0503020204020204" pitchFamily="34" charset="-122"/>
              </a:rPr>
              <a:t>seedCount</a:t>
            </a:r>
            <a:r>
              <a:rPr lang="zh-CN" altLang="en-US" sz="1200">
                <a:latin typeface="Consolas" panose="020B0609020204030204" pitchFamily="49" charset="0"/>
                <a:ea typeface="微软雅黑" panose="020B0503020204020204" pitchFamily="34" charset="-122"/>
              </a:rPr>
              <a:t>加</a:t>
            </a:r>
            <a:r>
              <a:rPr lang="en-US" altLang="zh-CN" sz="1200">
                <a:latin typeface="Consolas" panose="020B0609020204030204" pitchFamily="49" charset="0"/>
                <a:ea typeface="微软雅黑" panose="020B0503020204020204" pitchFamily="34" charset="-122"/>
              </a:rPr>
              <a:t>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之后遍历</a:t>
            </a:r>
            <a:r>
              <a:rPr lang="en-US" altLang="zh-CN" sz="1200">
                <a:latin typeface="Consolas" panose="020B0609020204030204" pitchFamily="49" charset="0"/>
                <a:ea typeface="微软雅黑" panose="020B0503020204020204" pitchFamily="34" charset="-122"/>
              </a:rPr>
              <a:t>AVL tree</a:t>
            </a:r>
            <a:r>
              <a:rPr lang="zh-CN" altLang="en-US" sz="1200">
                <a:latin typeface="Consolas" panose="020B0609020204030204" pitchFamily="49" charset="0"/>
                <a:ea typeface="微软雅黑" panose="020B0503020204020204" pitchFamily="34" charset="-122"/>
              </a:rPr>
              <a:t>，找出其中</a:t>
            </a:r>
            <a:r>
              <a:rPr lang="en-US" altLang="zh-CN" sz="1200">
                <a:latin typeface="Consolas" panose="020B0609020204030204" pitchFamily="49" charset="0"/>
                <a:ea typeface="微软雅黑" panose="020B0503020204020204" pitchFamily="34" charset="-122"/>
              </a:rPr>
              <a:t>seedCount</a:t>
            </a:r>
            <a:r>
              <a:rPr lang="zh-CN" altLang="en-US" sz="1200">
                <a:latin typeface="Consolas" panose="020B0609020204030204" pitchFamily="49" charset="0"/>
                <a:ea typeface="微软雅黑" panose="020B0503020204020204" pitchFamily="34" charset="-122"/>
              </a:rPr>
              <a:t>最大的节点对应的</a:t>
            </a:r>
            <a:r>
              <a:rPr lang="en-US" altLang="zh-CN" sz="1200">
                <a:latin typeface="Consolas" panose="020B0609020204030204" pitchFamily="49" charset="0"/>
                <a:ea typeface="微软雅黑" panose="020B0503020204020204" pitchFamily="34" charset="-122"/>
              </a:rPr>
              <a:t>location</a:t>
            </a:r>
            <a:r>
              <a:rPr lang="zh-CN" altLang="en-US" sz="1200">
                <a:latin typeface="Consolas" panose="020B0609020204030204" pitchFamily="49" charset="0"/>
                <a:ea typeface="微软雅黑" panose="020B0503020204020204" pitchFamily="34" charset="-122"/>
              </a:rPr>
              <a:t>（可能有多个）。</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（接下来是利用前一轮的比对结果，加速比对的处理）</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如果此时的</a:t>
            </a:r>
            <a:r>
              <a:rPr lang="en-US" altLang="zh-CN" sz="1200">
                <a:latin typeface="Consolas" panose="020B0609020204030204" pitchFamily="49" charset="0"/>
                <a:ea typeface="微软雅黑" panose="020B0503020204020204" pitchFamily="34" charset="-122"/>
              </a:rPr>
              <a:t>d_best &gt; d_max</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d_limit = d_max + c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或者，如果</a:t>
            </a:r>
            <a:r>
              <a:rPr lang="en-US" altLang="zh-CN" sz="1200">
                <a:latin typeface="Consolas" panose="020B0609020204030204" pitchFamily="49" charset="0"/>
                <a:ea typeface="微软雅黑" panose="020B0503020204020204" pitchFamily="34" charset="-122"/>
              </a:rPr>
              <a:t>d_second </a:t>
            </a:r>
            <a:r>
              <a:rPr lang="zh-CN" altLang="en-US" sz="1200">
                <a:latin typeface="Consolas" panose="020B0609020204030204" pitchFamily="49" charset="0"/>
                <a:ea typeface="微软雅黑" panose="020B0503020204020204" pitchFamily="34" charset="-122"/>
              </a:rPr>
              <a:t>≥ </a:t>
            </a:r>
            <a:r>
              <a:rPr lang="en-US" altLang="zh-CN" sz="1200">
                <a:latin typeface="Consolas" panose="020B0609020204030204" pitchFamily="49" charset="0"/>
                <a:ea typeface="微软雅黑" panose="020B0503020204020204" pitchFamily="34" charset="-122"/>
              </a:rPr>
              <a:t>d_best + c</a:t>
            </a:r>
            <a:r>
              <a:rPr lang="zh-CN" altLang="en-US" sz="1200">
                <a:latin typeface="Consolas" panose="020B0609020204030204" pitchFamily="49" charset="0"/>
                <a:ea typeface="微软雅黑" panose="020B0503020204020204" pitchFamily="34" charset="-122"/>
              </a:rPr>
              <a:t>，</a:t>
            </a:r>
            <a:r>
              <a:rPr lang="en-US" altLang="zh-CN" sz="1200">
                <a:latin typeface="Consolas" panose="020B0609020204030204" pitchFamily="49" charset="0"/>
                <a:ea typeface="微软雅黑" panose="020B0503020204020204" pitchFamily="34" charset="-122"/>
              </a:rPr>
              <a:t>d_limit = d_best + c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其它情况下，</a:t>
            </a:r>
            <a:r>
              <a:rPr lang="en-US" altLang="zh-CN" sz="1200">
                <a:latin typeface="Consolas" panose="020B0609020204030204" pitchFamily="49" charset="0"/>
                <a:ea typeface="微软雅黑" panose="020B0503020204020204" pitchFamily="34" charset="-122"/>
              </a:rPr>
              <a:t>d_limit = d_best - 1</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然后，计算所有</a:t>
            </a:r>
            <a:r>
              <a:rPr lang="en-US" altLang="zh-CN" sz="1200">
                <a:latin typeface="Consolas" panose="020B0609020204030204" pitchFamily="49" charset="0"/>
                <a:ea typeface="微软雅黑" panose="020B0503020204020204" pitchFamily="34" charset="-122"/>
              </a:rPr>
              <a:t>location</a:t>
            </a:r>
            <a:r>
              <a:rPr lang="zh-CN" altLang="en-US" sz="1200">
                <a:latin typeface="Consolas" panose="020B0609020204030204" pitchFamily="49" charset="0"/>
                <a:ea typeface="微软雅黑" panose="020B0503020204020204" pitchFamily="34" charset="-122"/>
              </a:rPr>
              <a:t>在</a:t>
            </a:r>
            <a:r>
              <a:rPr lang="en-US" altLang="zh-CN" sz="1200">
                <a:latin typeface="Consolas" panose="020B0609020204030204" pitchFamily="49" charset="0"/>
                <a:ea typeface="微软雅黑" panose="020B0503020204020204" pitchFamily="34" charset="-122"/>
              </a:rPr>
              <a:t>d_limit</a:t>
            </a:r>
            <a:r>
              <a:rPr lang="zh-CN" altLang="en-US" sz="1200">
                <a:latin typeface="Consolas" panose="020B0609020204030204" pitchFamily="49" charset="0"/>
                <a:ea typeface="微软雅黑" panose="020B0503020204020204" pitchFamily="34" charset="-122"/>
              </a:rPr>
              <a:t>限制内的</a:t>
            </a:r>
            <a:r>
              <a:rPr lang="en-US" altLang="zh-CN" sz="1200">
                <a:latin typeface="Consolas" panose="020B0609020204030204" pitchFamily="49" charset="0"/>
                <a:ea typeface="微软雅黑" panose="020B0503020204020204" pitchFamily="34" charset="-122"/>
              </a:rPr>
              <a:t>bestED</a:t>
            </a:r>
            <a:r>
              <a:rPr lang="zh-CN" altLang="en-US" sz="1200">
                <a:latin typeface="Consolas" panose="020B0609020204030204" pitchFamily="49" charset="0"/>
                <a:ea typeface="微软雅黑" panose="020B0503020204020204" pitchFamily="34" charset="-122"/>
              </a:rPr>
              <a:t>值（计算的过程中要考虑到</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开头或末尾可能存在长的</a:t>
            </a:r>
            <a:r>
              <a:rPr lang="en-US" altLang="zh-CN" sz="1200">
                <a:latin typeface="Consolas" panose="020B0609020204030204" pitchFamily="49" charset="0"/>
                <a:ea typeface="微软雅黑" panose="020B0503020204020204" pitchFamily="34" charset="-122"/>
              </a:rPr>
              <a:t>indel</a:t>
            </a:r>
            <a:r>
              <a:rPr lang="zh-CN" altLang="en-US" sz="1200">
                <a:latin typeface="Consolas" panose="020B0609020204030204" pitchFamily="49" charset="0"/>
                <a:ea typeface="微软雅黑" panose="020B0503020204020204" pitchFamily="34" charset="-122"/>
              </a:rPr>
              <a:t>的可能性，重复计算</a:t>
            </a:r>
            <a:r>
              <a:rPr lang="en-US" altLang="zh-CN" sz="1200">
                <a:latin typeface="Consolas" panose="020B0609020204030204" pitchFamily="49" charset="0"/>
                <a:ea typeface="微软雅黑" panose="020B0503020204020204" pitchFamily="34" charset="-122"/>
              </a:rPr>
              <a:t>(d_max+1)</a:t>
            </a:r>
            <a:r>
              <a:rPr lang="zh-CN" altLang="en-US" sz="1200">
                <a:latin typeface="Consolas" panose="020B0609020204030204" pitchFamily="49" charset="0"/>
                <a:ea typeface="微软雅黑" panose="020B0503020204020204" pitchFamily="34" charset="-122"/>
              </a:rPr>
              <a:t>次</a:t>
            </a:r>
            <a:r>
              <a:rPr lang="en-US" altLang="zh-CN" sz="1200">
                <a:latin typeface="Consolas" panose="020B0609020204030204" pitchFamily="49" charset="0"/>
                <a:ea typeface="微软雅黑" panose="020B0503020204020204" pitchFamily="34" charset="-122"/>
              </a:rPr>
              <a:t>bestED</a:t>
            </a:r>
            <a:r>
              <a:rPr lang="zh-CN" altLang="en-US" sz="1200">
                <a:latin typeface="Consolas" panose="020B0609020204030204" pitchFamily="49" charset="0"/>
                <a:ea typeface="微软雅黑" panose="020B0503020204020204" pitchFamily="34" charset="-122"/>
              </a:rPr>
              <a:t>值，取最优的作为结果），更新</a:t>
            </a:r>
            <a:r>
              <a:rPr lang="en-US" altLang="zh-CN" sz="1200">
                <a:latin typeface="Consolas" panose="020B0609020204030204" pitchFamily="49" charset="0"/>
                <a:ea typeface="微软雅黑" panose="020B0503020204020204" pitchFamily="34" charset="-122"/>
              </a:rPr>
              <a:t>d_best</a:t>
            </a:r>
            <a:r>
              <a:rPr lang="zh-CN" altLang="en-US" sz="1200">
                <a:latin typeface="Consolas" panose="020B0609020204030204" pitchFamily="49" charset="0"/>
                <a:ea typeface="微软雅黑" panose="020B0503020204020204" pitchFamily="34" charset="-122"/>
              </a:rPr>
              <a:t>和</a:t>
            </a:r>
            <a:r>
              <a:rPr lang="en-US" altLang="zh-CN" sz="1200">
                <a:latin typeface="Consolas" panose="020B0609020204030204" pitchFamily="49" charset="0"/>
                <a:ea typeface="微软雅黑" panose="020B0503020204020204" pitchFamily="34" charset="-122"/>
              </a:rPr>
              <a:t>d_second</a:t>
            </a:r>
            <a:r>
              <a:rPr lang="zh-CN" altLang="en-US" sz="1200">
                <a:latin typeface="Consolas" panose="020B0609020204030204" pitchFamily="49" charset="0"/>
                <a:ea typeface="微软雅黑" panose="020B0503020204020204" pitchFamily="34" charset="-122"/>
              </a:rPr>
              <a:t>。（找不到更小的</a:t>
            </a:r>
            <a:r>
              <a:rPr lang="en-US" altLang="zh-CN" sz="1200">
                <a:latin typeface="Consolas" panose="020B0609020204030204" pitchFamily="49" charset="0"/>
                <a:ea typeface="微软雅黑" panose="020B0503020204020204" pitchFamily="34" charset="-122"/>
              </a:rPr>
              <a:t>d</a:t>
            </a:r>
            <a:r>
              <a:rPr lang="zh-CN" altLang="en-US" sz="1200">
                <a:latin typeface="Consolas" panose="020B0609020204030204" pitchFamily="49" charset="0"/>
                <a:ea typeface="微软雅黑" panose="020B0503020204020204" pitchFamily="34" charset="-122"/>
              </a:rPr>
              <a:t>就不更新）</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如果</a:t>
            </a:r>
            <a:r>
              <a:rPr lang="en-US" altLang="zh-CN" sz="1200">
                <a:latin typeface="Consolas" panose="020B0609020204030204" pitchFamily="49" charset="0"/>
                <a:ea typeface="微软雅黑" panose="020B0503020204020204" pitchFamily="34" charset="-122"/>
              </a:rPr>
              <a:t>d_best &lt; c &amp;&amp; d_second &lt; d_best + c</a:t>
            </a:r>
            <a:r>
              <a:rPr lang="zh-CN" altLang="en-US" sz="1200">
                <a:latin typeface="Consolas" panose="020B0609020204030204" pitchFamily="49" charset="0"/>
                <a:ea typeface="微软雅黑" panose="020B0503020204020204" pitchFamily="34" charset="-122"/>
              </a:rPr>
              <a:t>，则表示这条</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有多条（</a:t>
            </a:r>
            <a:r>
              <a:rPr lang="en-US" altLang="zh-CN" sz="1200">
                <a:latin typeface="Consolas" panose="020B0609020204030204" pitchFamily="49" charset="0"/>
                <a:ea typeface="微软雅黑" panose="020B0503020204020204" pitchFamily="34" charset="-122"/>
              </a:rPr>
              <a:t>2</a:t>
            </a:r>
            <a:r>
              <a:rPr lang="zh-CN" altLang="en-US" sz="1200">
                <a:latin typeface="Consolas" panose="020B0609020204030204" pitchFamily="49" charset="0"/>
                <a:ea typeface="微软雅黑" panose="020B0503020204020204" pitchFamily="34" charset="-122"/>
              </a:rPr>
              <a:t>条）匹配结果；</a:t>
            </a:r>
            <a:endParaRPr lang="en-US" altLang="zh-CN" sz="1200">
              <a:latin typeface="Consolas" panose="020B0609020204030204" pitchFamily="49" charset="0"/>
              <a:ea typeface="微软雅黑" panose="020B0503020204020204" pitchFamily="34" charset="-122"/>
            </a:endParaRPr>
          </a:p>
          <a:p>
            <a:pPr lvl="1"/>
            <a:r>
              <a:rPr lang="en-US" altLang="zh-CN" sz="1200">
                <a:latin typeface="Consolas" panose="020B0609020204030204" pitchFamily="49" charset="0"/>
                <a:ea typeface="微软雅黑" panose="020B0503020204020204" pitchFamily="34" charset="-122"/>
              </a:rPr>
              <a:t>	</a:t>
            </a:r>
            <a:r>
              <a:rPr lang="zh-CN" altLang="en-US" sz="1200">
                <a:latin typeface="Consolas" panose="020B0609020204030204" pitchFamily="49" charset="0"/>
                <a:ea typeface="微软雅黑" panose="020B0503020204020204" pitchFamily="34" charset="-122"/>
              </a:rPr>
              <a:t>或者，如果 </a:t>
            </a:r>
            <a:r>
              <a:rPr lang="en-US" altLang="zh-CN" sz="1200">
                <a:latin typeface="Consolas" panose="020B0609020204030204" pitchFamily="49" charset="0"/>
                <a:ea typeface="微软雅黑" panose="020B0503020204020204" pitchFamily="34" charset="-122"/>
              </a:rPr>
              <a:t>#(non-overlapping seeds tested) </a:t>
            </a:r>
            <a:r>
              <a:rPr lang="zh-CN" altLang="en-US" sz="1200">
                <a:latin typeface="Consolas" panose="020B0609020204030204" pitchFamily="49" charset="0"/>
                <a:ea typeface="微软雅黑" panose="020B0503020204020204" pitchFamily="34" charset="-122"/>
              </a:rPr>
              <a:t>≥ </a:t>
            </a:r>
            <a:r>
              <a:rPr lang="en-US" altLang="zh-CN" sz="1200">
                <a:latin typeface="Consolas" panose="020B0609020204030204" pitchFamily="49" charset="0"/>
                <a:ea typeface="微软雅黑" panose="020B0503020204020204" pitchFamily="34" charset="-122"/>
              </a:rPr>
              <a:t>d_best + c</a:t>
            </a:r>
            <a:r>
              <a:rPr lang="zh-CN" altLang="en-US" sz="1200">
                <a:latin typeface="Consolas" panose="020B0609020204030204" pitchFamily="49" charset="0"/>
                <a:ea typeface="微软雅黑" panose="020B0503020204020204" pitchFamily="34" charset="-122"/>
              </a:rPr>
              <a:t>，可以不进行对剩余</a:t>
            </a:r>
            <a:r>
              <a:rPr lang="en-US" altLang="zh-CN" sz="1200">
                <a:latin typeface="Consolas" panose="020B0609020204030204" pitchFamily="49" charset="0"/>
                <a:ea typeface="微软雅黑" panose="020B0503020204020204" pitchFamily="34" charset="-122"/>
              </a:rPr>
              <a:t>seed</a:t>
            </a:r>
            <a:r>
              <a:rPr lang="zh-CN" altLang="en-US" sz="1200">
                <a:latin typeface="Consolas" panose="020B0609020204030204" pitchFamily="49" charset="0"/>
                <a:ea typeface="微软雅黑" panose="020B0503020204020204" pitchFamily="34" charset="-122"/>
              </a:rPr>
              <a:t>的处理，直接得出这条</a:t>
            </a:r>
            <a:r>
              <a:rPr lang="en-US" altLang="zh-CN" sz="1200">
                <a:latin typeface="Consolas" panose="020B0609020204030204" pitchFamily="49" charset="0"/>
                <a:ea typeface="微软雅黑" panose="020B0503020204020204" pitchFamily="34" charset="-122"/>
              </a:rPr>
              <a:t>read</a:t>
            </a:r>
            <a:r>
              <a:rPr lang="zh-CN" altLang="en-US" sz="1200">
                <a:latin typeface="Consolas" panose="020B0609020204030204" pitchFamily="49" charset="0"/>
                <a:ea typeface="微软雅黑" panose="020B0503020204020204" pitchFamily="34" charset="-122"/>
              </a:rPr>
              <a:t>的比对结果。（假设已经测试了</a:t>
            </a:r>
            <a:r>
              <a:rPr lang="en-US" altLang="zh-CN" sz="1200">
                <a:latin typeface="Consolas" panose="020B0609020204030204" pitchFamily="49" charset="0"/>
                <a:ea typeface="微软雅黑" panose="020B0503020204020204" pitchFamily="34" charset="-122"/>
              </a:rPr>
              <a:t>t</a:t>
            </a:r>
            <a:r>
              <a:rPr lang="zh-CN" altLang="en-US" sz="1200">
                <a:latin typeface="Consolas" panose="020B0609020204030204" pitchFamily="49" charset="0"/>
                <a:ea typeface="微软雅黑" panose="020B0503020204020204" pitchFamily="34" charset="-122"/>
              </a:rPr>
              <a:t>条</a:t>
            </a:r>
            <a:r>
              <a:rPr lang="en-US" altLang="zh-CN" sz="1200">
                <a:latin typeface="Consolas" panose="020B0609020204030204" pitchFamily="49" charset="0"/>
                <a:ea typeface="微软雅黑" panose="020B0503020204020204" pitchFamily="34" charset="-122"/>
              </a:rPr>
              <a:t>seed</a:t>
            </a:r>
            <a:r>
              <a:rPr lang="zh-CN" altLang="en-US" sz="1200">
                <a:latin typeface="Consolas" panose="020B0609020204030204" pitchFamily="49" charset="0"/>
                <a:ea typeface="微软雅黑" panose="020B0503020204020204" pitchFamily="34" charset="-122"/>
              </a:rPr>
              <a:t>，则剩下所有没有找到</a:t>
            </a:r>
            <a:r>
              <a:rPr lang="en-US" altLang="zh-CN" sz="1200">
                <a:latin typeface="Consolas" panose="020B0609020204030204" pitchFamily="49" charset="0"/>
                <a:ea typeface="微软雅黑" panose="020B0503020204020204" pitchFamily="34" charset="-122"/>
              </a:rPr>
              <a:t>hit</a:t>
            </a:r>
            <a:r>
              <a:rPr lang="zh-CN" altLang="en-US" sz="1200">
                <a:latin typeface="Consolas" panose="020B0609020204030204" pitchFamily="49" charset="0"/>
                <a:ea typeface="微软雅黑" panose="020B0503020204020204" pitchFamily="34" charset="-122"/>
              </a:rPr>
              <a:t>的</a:t>
            </a:r>
            <a:r>
              <a:rPr lang="en-US" altLang="zh-CN" sz="1200">
                <a:latin typeface="Consolas" panose="020B0609020204030204" pitchFamily="49" charset="0"/>
                <a:ea typeface="微软雅黑" panose="020B0503020204020204" pitchFamily="34" charset="-122"/>
              </a:rPr>
              <a:t>position</a:t>
            </a:r>
            <a:r>
              <a:rPr lang="zh-CN" altLang="en-US" sz="1200">
                <a:latin typeface="Consolas" panose="020B0609020204030204" pitchFamily="49" charset="0"/>
                <a:ea typeface="微软雅黑" panose="020B0503020204020204" pitchFamily="34" charset="-122"/>
              </a:rPr>
              <a:t>一定满足</a:t>
            </a:r>
            <a:r>
              <a:rPr lang="en-US" altLang="zh-CN" sz="1200">
                <a:latin typeface="Consolas" panose="020B0609020204030204" pitchFamily="49" charset="0"/>
                <a:ea typeface="微软雅黑" panose="020B0503020204020204" pitchFamily="34" charset="-122"/>
              </a:rPr>
              <a:t>ED&gt;t</a:t>
            </a:r>
            <a:r>
              <a:rPr lang="zh-CN" altLang="en-US" sz="1200">
                <a:latin typeface="Consolas" panose="020B0609020204030204" pitchFamily="49" charset="0"/>
                <a:ea typeface="微软雅黑" panose="020B0503020204020204" pitchFamily="34" charset="-122"/>
              </a:rPr>
              <a:t>）</a:t>
            </a:r>
            <a:endParaRPr lang="en-US" altLang="zh-CN" sz="1200">
              <a:latin typeface="Consolas" panose="020B0609020204030204" pitchFamily="49" charset="0"/>
              <a:ea typeface="微软雅黑" panose="020B0503020204020204" pitchFamily="34" charset="-122"/>
            </a:endParaRPr>
          </a:p>
          <a:p>
            <a:r>
              <a:rPr lang="en-US" altLang="zh-CN"/>
              <a:t>	}</a:t>
            </a:r>
          </a:p>
          <a:p>
            <a:r>
              <a:rPr lang="en-US" altLang="zh-CN"/>
              <a:t>	</a:t>
            </a:r>
            <a:r>
              <a:rPr lang="zh-CN" altLang="en-US"/>
              <a:t>退出循环后，根据</a:t>
            </a:r>
            <a:r>
              <a:rPr lang="en-US" altLang="zh-CN"/>
              <a:t>d_best</a:t>
            </a:r>
            <a:r>
              <a:rPr lang="zh-CN" altLang="en-US"/>
              <a:t>和</a:t>
            </a:r>
            <a:r>
              <a:rPr lang="en-US" altLang="zh-CN"/>
              <a:t>d_second</a:t>
            </a:r>
            <a:r>
              <a:rPr lang="zh-CN" altLang="en-US"/>
              <a:t>得出结果。</a:t>
            </a:r>
            <a:endParaRPr lang="en-US" altLang="zh-CN"/>
          </a:p>
          <a:p>
            <a:r>
              <a:rPr lang="en-US" altLang="zh-CN"/>
              <a:t>	</a:t>
            </a:r>
          </a:p>
        </p:txBody>
      </p:sp>
    </p:spTree>
    <p:extLst>
      <p:ext uri="{BB962C8B-B14F-4D97-AF65-F5344CB8AC3E}">
        <p14:creationId xmlns:p14="http://schemas.microsoft.com/office/powerpoint/2010/main" val="204955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4E2B54-25B2-4E40-951B-EA6C4D1DFFC8}"/>
              </a:ext>
            </a:extLst>
          </p:cNvPr>
          <p:cNvPicPr>
            <a:picLocks noChangeAspect="1"/>
          </p:cNvPicPr>
          <p:nvPr/>
        </p:nvPicPr>
        <p:blipFill>
          <a:blip r:embed="rId2"/>
          <a:stretch>
            <a:fillRect/>
          </a:stretch>
        </p:blipFill>
        <p:spPr>
          <a:xfrm>
            <a:off x="983958" y="0"/>
            <a:ext cx="3948799" cy="6858000"/>
          </a:xfrm>
          <a:prstGeom prst="rect">
            <a:avLst/>
          </a:prstGeom>
        </p:spPr>
      </p:pic>
      <p:sp>
        <p:nvSpPr>
          <p:cNvPr id="3" name="文本框 2">
            <a:extLst>
              <a:ext uri="{FF2B5EF4-FFF2-40B4-BE49-F238E27FC236}">
                <a16:creationId xmlns:a16="http://schemas.microsoft.com/office/drawing/2014/main" id="{B1E5AB81-117D-46E3-BDF2-3414C993F6EC}"/>
              </a:ext>
            </a:extLst>
          </p:cNvPr>
          <p:cNvSpPr txBox="1"/>
          <p:nvPr/>
        </p:nvSpPr>
        <p:spPr>
          <a:xfrm>
            <a:off x="4932757" y="102719"/>
            <a:ext cx="2439087" cy="400110"/>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sz="2000"/>
              <a:t>SNAP</a:t>
            </a:r>
            <a:r>
              <a:rPr lang="zh-CN" altLang="en-US" sz="2000"/>
              <a:t>的具体步骤</a:t>
            </a:r>
            <a:endParaRPr lang="en-US" altLang="zh-CN" sz="2000"/>
          </a:p>
        </p:txBody>
      </p:sp>
      <p:sp>
        <p:nvSpPr>
          <p:cNvPr id="4" name="文本框 3">
            <a:extLst>
              <a:ext uri="{FF2B5EF4-FFF2-40B4-BE49-F238E27FC236}">
                <a16:creationId xmlns:a16="http://schemas.microsoft.com/office/drawing/2014/main" id="{60A208DD-4087-4563-9F23-E0B8BEBE447D}"/>
              </a:ext>
            </a:extLst>
          </p:cNvPr>
          <p:cNvSpPr txBox="1"/>
          <p:nvPr/>
        </p:nvSpPr>
        <p:spPr>
          <a:xfrm>
            <a:off x="4932757" y="605548"/>
            <a:ext cx="7164836" cy="1384995"/>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a:t>“零部件”</a:t>
            </a:r>
            <a:endParaRPr lang="en-US" altLang="zh-CN"/>
          </a:p>
          <a:p>
            <a:r>
              <a:rPr lang="en-US" altLang="zh-CN"/>
              <a:t>	1. AVL</a:t>
            </a:r>
            <a:r>
              <a:rPr lang="zh-CN" altLang="en-US"/>
              <a:t> </a:t>
            </a:r>
            <a:r>
              <a:rPr lang="en-US" altLang="zh-CN"/>
              <a:t>Tree</a:t>
            </a:r>
          </a:p>
          <a:p>
            <a:r>
              <a:rPr lang="en-US" altLang="zh-CN"/>
              <a:t>	2. Queue</a:t>
            </a:r>
          </a:p>
          <a:p>
            <a:r>
              <a:rPr lang="en-US" altLang="zh-CN"/>
              <a:t>	3. HashTable</a:t>
            </a:r>
          </a:p>
          <a:p>
            <a:r>
              <a:rPr lang="en-US" altLang="zh-CN"/>
              <a:t>	4. EditDistance &amp; CIGAR</a:t>
            </a:r>
          </a:p>
          <a:p>
            <a:r>
              <a:rPr lang="en-US" altLang="zh-CN"/>
              <a:t>	5. Hex-coding of Reference DNA</a:t>
            </a:r>
          </a:p>
          <a:p>
            <a:r>
              <a:rPr lang="en-US" altLang="zh-CN"/>
              <a:t>	6. fastq file &amp; fna file loading Tools</a:t>
            </a:r>
          </a:p>
        </p:txBody>
      </p:sp>
      <p:sp>
        <p:nvSpPr>
          <p:cNvPr id="5" name="文本框 4">
            <a:extLst>
              <a:ext uri="{FF2B5EF4-FFF2-40B4-BE49-F238E27FC236}">
                <a16:creationId xmlns:a16="http://schemas.microsoft.com/office/drawing/2014/main" id="{E101BF42-BF3B-4DF9-A2D8-93DB63D12269}"/>
              </a:ext>
            </a:extLst>
          </p:cNvPr>
          <p:cNvSpPr txBox="1"/>
          <p:nvPr/>
        </p:nvSpPr>
        <p:spPr>
          <a:xfrm>
            <a:off x="4932757" y="2093262"/>
            <a:ext cx="7164836" cy="461665"/>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5. </a:t>
            </a:r>
            <a:r>
              <a:rPr lang="zh-CN" altLang="en-US"/>
              <a:t>按照</a:t>
            </a:r>
            <a:r>
              <a:rPr lang="en-US" altLang="zh-CN"/>
              <a:t>SAM manual</a:t>
            </a:r>
            <a:r>
              <a:rPr lang="zh-CN" altLang="en-US"/>
              <a:t>输出</a:t>
            </a:r>
            <a:r>
              <a:rPr lang="en-US" altLang="zh-CN"/>
              <a:t>SAM</a:t>
            </a:r>
            <a:r>
              <a:rPr lang="zh-CN" altLang="en-US"/>
              <a:t>文件</a:t>
            </a:r>
            <a:endParaRPr lang="en-US" altLang="zh-CN"/>
          </a:p>
          <a:p>
            <a:r>
              <a:rPr lang="en-US" altLang="zh-CN"/>
              <a:t>	</a:t>
            </a:r>
            <a:r>
              <a:rPr lang="zh-CN" altLang="en-US"/>
              <a:t>（具体格式说明略）</a:t>
            </a:r>
            <a:endParaRPr lang="en-US" altLang="zh-CN"/>
          </a:p>
        </p:txBody>
      </p:sp>
    </p:spTree>
    <p:extLst>
      <p:ext uri="{BB962C8B-B14F-4D97-AF65-F5344CB8AC3E}">
        <p14:creationId xmlns:p14="http://schemas.microsoft.com/office/powerpoint/2010/main" val="24883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3CDC412-F2D6-4659-B02B-88652D31CCA9}"/>
              </a:ext>
            </a:extLst>
          </p:cNvPr>
          <p:cNvSpPr txBox="1"/>
          <p:nvPr/>
        </p:nvSpPr>
        <p:spPr>
          <a:xfrm>
            <a:off x="167358" y="135791"/>
            <a:ext cx="2443942" cy="3293209"/>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struct read{</a:t>
            </a:r>
          </a:p>
          <a:p>
            <a:r>
              <a:rPr lang="en-US" altLang="zh-CN"/>
              <a:t>	QNAME	// </a:t>
            </a:r>
            <a:r>
              <a:rPr lang="zh-CN" altLang="en-US"/>
              <a:t>读入时</a:t>
            </a:r>
            <a:r>
              <a:rPr lang="en-US" altLang="zh-CN"/>
              <a:t>	</a:t>
            </a:r>
          </a:p>
          <a:p>
            <a:r>
              <a:rPr lang="en-US" altLang="zh-CN"/>
              <a:t>	FLAG	// </a:t>
            </a:r>
            <a:r>
              <a:rPr lang="zh-CN" altLang="en-US"/>
              <a:t>比对完后</a:t>
            </a:r>
            <a:endParaRPr lang="en-US" altLang="zh-CN"/>
          </a:p>
          <a:p>
            <a:r>
              <a:rPr lang="en-US" altLang="zh-CN"/>
              <a:t>	RNAME	// </a:t>
            </a:r>
            <a:r>
              <a:rPr lang="zh-CN" altLang="en-US"/>
              <a:t>读入</a:t>
            </a:r>
            <a:endParaRPr lang="en-US" altLang="zh-CN"/>
          </a:p>
          <a:p>
            <a:r>
              <a:rPr lang="en-US" altLang="zh-CN"/>
              <a:t>	POS	// </a:t>
            </a:r>
            <a:r>
              <a:rPr lang="zh-CN" altLang="en-US"/>
              <a:t>比对完后</a:t>
            </a:r>
            <a:endParaRPr lang="en-US" altLang="zh-CN"/>
          </a:p>
          <a:p>
            <a:r>
              <a:rPr lang="en-US" altLang="zh-CN"/>
              <a:t>	MAPQ	// </a:t>
            </a:r>
            <a:r>
              <a:rPr lang="zh-CN" altLang="en-US"/>
              <a:t>（不用算）</a:t>
            </a:r>
            <a:endParaRPr lang="en-US" altLang="zh-CN"/>
          </a:p>
          <a:p>
            <a:r>
              <a:rPr lang="en-US" altLang="zh-CN"/>
              <a:t>	CIGAR	// </a:t>
            </a:r>
            <a:r>
              <a:rPr lang="zh-CN" altLang="en-US"/>
              <a:t>比对完后</a:t>
            </a:r>
            <a:endParaRPr lang="en-US" altLang="zh-CN"/>
          </a:p>
          <a:p>
            <a:r>
              <a:rPr lang="en-US" altLang="zh-CN"/>
              <a:t>	RNEXT	// </a:t>
            </a:r>
            <a:r>
              <a:rPr lang="zh-CN" altLang="en-US"/>
              <a:t>比对完后</a:t>
            </a:r>
            <a:endParaRPr lang="en-US" altLang="zh-CN"/>
          </a:p>
          <a:p>
            <a:r>
              <a:rPr lang="en-US" altLang="zh-CN"/>
              <a:t>	PNEXT	// </a:t>
            </a:r>
            <a:r>
              <a:rPr lang="zh-CN" altLang="en-US"/>
              <a:t>比对完后</a:t>
            </a:r>
            <a:endParaRPr lang="en-US" altLang="zh-CN"/>
          </a:p>
          <a:p>
            <a:r>
              <a:rPr lang="en-US" altLang="zh-CN"/>
              <a:t>	TLEN	// </a:t>
            </a:r>
            <a:r>
              <a:rPr lang="zh-CN" altLang="en-US"/>
              <a:t>比对完后</a:t>
            </a:r>
            <a:endParaRPr lang="en-US" altLang="zh-CN"/>
          </a:p>
          <a:p>
            <a:r>
              <a:rPr lang="en-US" altLang="zh-CN"/>
              <a:t>	SEQ	// </a:t>
            </a:r>
            <a:r>
              <a:rPr lang="zh-CN" altLang="en-US"/>
              <a:t>读入时</a:t>
            </a:r>
            <a:endParaRPr lang="en-US" altLang="zh-CN"/>
          </a:p>
          <a:p>
            <a:r>
              <a:rPr lang="en-US" altLang="zh-CN"/>
              <a:t>	QUAL	// </a:t>
            </a:r>
            <a:r>
              <a:rPr lang="zh-CN" altLang="en-US"/>
              <a:t>读入时</a:t>
            </a:r>
            <a:endParaRPr lang="en-US" altLang="zh-CN"/>
          </a:p>
          <a:p>
            <a:r>
              <a:rPr lang="en-US" altLang="zh-CN"/>
              <a:t>}</a:t>
            </a:r>
          </a:p>
        </p:txBody>
      </p:sp>
      <p:sp>
        <p:nvSpPr>
          <p:cNvPr id="2" name="文本框 1">
            <a:extLst>
              <a:ext uri="{FF2B5EF4-FFF2-40B4-BE49-F238E27FC236}">
                <a16:creationId xmlns:a16="http://schemas.microsoft.com/office/drawing/2014/main" id="{F3D3BC81-1E93-463D-91D5-66BFB0D163BD}"/>
              </a:ext>
            </a:extLst>
          </p:cNvPr>
          <p:cNvSpPr txBox="1"/>
          <p:nvPr/>
        </p:nvSpPr>
        <p:spPr>
          <a:xfrm>
            <a:off x="3277273" y="460511"/>
            <a:ext cx="8221509" cy="1569660"/>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zh-CN" altLang="en-US"/>
              <a:t>关于</a:t>
            </a:r>
            <a:r>
              <a:rPr lang="en-US" altLang="zh-CN" err="1"/>
              <a:t>fastq</a:t>
            </a:r>
            <a:r>
              <a:rPr lang="zh-CN" altLang="en-US"/>
              <a:t>文件中</a:t>
            </a:r>
            <a:r>
              <a:rPr lang="en-US" altLang="zh-CN"/>
              <a:t>read</a:t>
            </a:r>
            <a:r>
              <a:rPr lang="zh-CN" altLang="en-US"/>
              <a:t>的读取，是读一个</a:t>
            </a:r>
            <a:r>
              <a:rPr lang="en-US" altLang="zh-CN"/>
              <a:t>read</a:t>
            </a:r>
            <a:r>
              <a:rPr lang="zh-CN" altLang="en-US"/>
              <a:t>处理一个，还是全读进内存后一个个处理？</a:t>
            </a:r>
            <a:endParaRPr lang="en-US" altLang="zh-CN"/>
          </a:p>
          <a:p>
            <a:r>
              <a:rPr lang="zh-CN" altLang="en-US"/>
              <a:t>选择 “读一个</a:t>
            </a:r>
            <a:r>
              <a:rPr lang="en-US" altLang="zh-CN"/>
              <a:t>read</a:t>
            </a:r>
            <a:r>
              <a:rPr lang="zh-CN" altLang="en-US"/>
              <a:t>处理一个”</a:t>
            </a:r>
            <a:endParaRPr lang="en-US" altLang="zh-CN"/>
          </a:p>
          <a:p>
            <a:r>
              <a:rPr lang="zh-CN" altLang="en-US"/>
              <a:t>实现方法：调用函数</a:t>
            </a:r>
            <a:r>
              <a:rPr lang="en-US" altLang="zh-CN"/>
              <a:t>void loadOneRead(char* filePath, FILE* fpointer,</a:t>
            </a:r>
            <a:r>
              <a:rPr lang="zh-CN" altLang="en-US"/>
              <a:t> </a:t>
            </a:r>
            <a:r>
              <a:rPr lang="en-US" altLang="zh-CN"/>
              <a:t>Read*</a:t>
            </a:r>
            <a:r>
              <a:rPr lang="zh-CN" altLang="en-US"/>
              <a:t> </a:t>
            </a:r>
            <a:r>
              <a:rPr lang="en-US" altLang="zh-CN"/>
              <a:t>read);</a:t>
            </a:r>
          </a:p>
          <a:p>
            <a:r>
              <a:rPr lang="en-US" altLang="zh-CN"/>
              <a:t>	</a:t>
            </a:r>
            <a:r>
              <a:rPr lang="zh-CN" altLang="en-US"/>
              <a:t>读取</a:t>
            </a:r>
            <a:r>
              <a:rPr lang="en-US" altLang="zh-CN" err="1"/>
              <a:t>filePath</a:t>
            </a:r>
            <a:r>
              <a:rPr lang="zh-CN" altLang="en-US"/>
              <a:t>下的</a:t>
            </a:r>
            <a:r>
              <a:rPr lang="en-US" altLang="zh-CN" err="1"/>
              <a:t>fastq</a:t>
            </a:r>
            <a:r>
              <a:rPr lang="zh-CN" altLang="en-US"/>
              <a:t>文件，使用</a:t>
            </a:r>
            <a:r>
              <a:rPr lang="en-US" altLang="zh-CN"/>
              <a:t>FILE* </a:t>
            </a:r>
            <a:r>
              <a:rPr lang="en-US" altLang="zh-CN" err="1"/>
              <a:t>fp</a:t>
            </a:r>
            <a:r>
              <a:rPr lang="zh-CN" altLang="en-US"/>
              <a:t>指针保留上次读取到的位置，下次读取时直接从</a:t>
            </a:r>
            <a:r>
              <a:rPr lang="en-US" altLang="zh-CN" err="1"/>
              <a:t>fp</a:t>
            </a:r>
            <a:r>
              <a:rPr lang="zh-CN" altLang="en-US"/>
              <a:t>所指向的地方开始读取，将</a:t>
            </a:r>
            <a:r>
              <a:rPr lang="en-US" altLang="zh-CN"/>
              <a:t>read</a:t>
            </a:r>
            <a:r>
              <a:rPr lang="zh-CN" altLang="en-US"/>
              <a:t>加载到结构体</a:t>
            </a:r>
            <a:r>
              <a:rPr lang="en-US" altLang="zh-CN"/>
              <a:t>Read</a:t>
            </a:r>
            <a:r>
              <a:rPr lang="zh-CN" altLang="en-US"/>
              <a:t>中。</a:t>
            </a:r>
          </a:p>
        </p:txBody>
      </p:sp>
    </p:spTree>
    <p:extLst>
      <p:ext uri="{BB962C8B-B14F-4D97-AF65-F5344CB8AC3E}">
        <p14:creationId xmlns:p14="http://schemas.microsoft.com/office/powerpoint/2010/main" val="30117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012721-47E5-4E96-B749-F16985E572C9}"/>
              </a:ext>
            </a:extLst>
          </p:cNvPr>
          <p:cNvSpPr txBox="1"/>
          <p:nvPr/>
        </p:nvSpPr>
        <p:spPr>
          <a:xfrm>
            <a:off x="2026829" y="1307011"/>
            <a:ext cx="675590"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ref+</a:t>
            </a:r>
            <a:endParaRPr lang="zh-CN" altLang="en-US"/>
          </a:p>
        </p:txBody>
      </p:sp>
      <p:sp>
        <p:nvSpPr>
          <p:cNvPr id="3" name="文本框 2">
            <a:extLst>
              <a:ext uri="{FF2B5EF4-FFF2-40B4-BE49-F238E27FC236}">
                <a16:creationId xmlns:a16="http://schemas.microsoft.com/office/drawing/2014/main" id="{AF9B5E1C-6C64-4597-93BB-B585CCA6AB9C}"/>
              </a:ext>
            </a:extLst>
          </p:cNvPr>
          <p:cNvSpPr txBox="1"/>
          <p:nvPr/>
        </p:nvSpPr>
        <p:spPr>
          <a:xfrm>
            <a:off x="1905857" y="2797221"/>
            <a:ext cx="900094"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read1+</a:t>
            </a:r>
            <a:endParaRPr lang="zh-CN" altLang="en-US"/>
          </a:p>
        </p:txBody>
      </p:sp>
      <p:sp>
        <p:nvSpPr>
          <p:cNvPr id="4" name="文本框 3">
            <a:extLst>
              <a:ext uri="{FF2B5EF4-FFF2-40B4-BE49-F238E27FC236}">
                <a16:creationId xmlns:a16="http://schemas.microsoft.com/office/drawing/2014/main" id="{06B5F11F-110D-45B7-B8FE-FB51D2AFE4FE}"/>
              </a:ext>
            </a:extLst>
          </p:cNvPr>
          <p:cNvSpPr txBox="1"/>
          <p:nvPr/>
        </p:nvSpPr>
        <p:spPr>
          <a:xfrm>
            <a:off x="1909013" y="4472637"/>
            <a:ext cx="896937"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read2-</a:t>
            </a:r>
            <a:endParaRPr lang="zh-CN" altLang="en-US"/>
          </a:p>
        </p:txBody>
      </p:sp>
      <p:cxnSp>
        <p:nvCxnSpPr>
          <p:cNvPr id="6" name="直接连接符 5">
            <a:extLst>
              <a:ext uri="{FF2B5EF4-FFF2-40B4-BE49-F238E27FC236}">
                <a16:creationId xmlns:a16="http://schemas.microsoft.com/office/drawing/2014/main" id="{30F2DF40-D2FD-46ED-A196-64E185402A99}"/>
              </a:ext>
            </a:extLst>
          </p:cNvPr>
          <p:cNvCxnSpPr>
            <a:cxnSpLocks/>
          </p:cNvCxnSpPr>
          <p:nvPr/>
        </p:nvCxnSpPr>
        <p:spPr>
          <a:xfrm>
            <a:off x="2805951" y="1491677"/>
            <a:ext cx="6700058" cy="0"/>
          </a:xfrm>
          <a:prstGeom prst="line">
            <a:avLst/>
          </a:prstGeom>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id="{3F07A36B-9362-4D32-9F5A-718E76EAD38C}"/>
              </a:ext>
            </a:extLst>
          </p:cNvPr>
          <p:cNvCxnSpPr/>
          <p:nvPr/>
        </p:nvCxnSpPr>
        <p:spPr>
          <a:xfrm>
            <a:off x="2872453" y="2982426"/>
            <a:ext cx="123028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直接连接符 12">
            <a:extLst>
              <a:ext uri="{FF2B5EF4-FFF2-40B4-BE49-F238E27FC236}">
                <a16:creationId xmlns:a16="http://schemas.microsoft.com/office/drawing/2014/main" id="{69B1C2CF-AAE8-4A44-A939-3834FB2EB53E}"/>
              </a:ext>
            </a:extLst>
          </p:cNvPr>
          <p:cNvCxnSpPr/>
          <p:nvPr/>
        </p:nvCxnSpPr>
        <p:spPr>
          <a:xfrm>
            <a:off x="2805951" y="4656056"/>
            <a:ext cx="1230283" cy="0"/>
          </a:xfrm>
          <a:prstGeom prst="line">
            <a:avLst/>
          </a:prstGeom>
        </p:spPr>
        <p:style>
          <a:lnRef idx="3">
            <a:schemeClr val="accent6"/>
          </a:lnRef>
          <a:fillRef idx="0">
            <a:schemeClr val="accent6"/>
          </a:fillRef>
          <a:effectRef idx="2">
            <a:schemeClr val="accent6"/>
          </a:effectRef>
          <a:fontRef idx="minor">
            <a:schemeClr val="tx1"/>
          </a:fontRef>
        </p:style>
      </p:cxnSp>
      <p:sp>
        <p:nvSpPr>
          <p:cNvPr id="14" name="文本框 13">
            <a:extLst>
              <a:ext uri="{FF2B5EF4-FFF2-40B4-BE49-F238E27FC236}">
                <a16:creationId xmlns:a16="http://schemas.microsoft.com/office/drawing/2014/main" id="{9598A45B-874A-4D61-89F4-1E9C78443176}"/>
              </a:ext>
            </a:extLst>
          </p:cNvPr>
          <p:cNvSpPr txBox="1"/>
          <p:nvPr/>
        </p:nvSpPr>
        <p:spPr>
          <a:xfrm>
            <a:off x="2031457" y="1794691"/>
            <a:ext cx="632490"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ref-</a:t>
            </a:r>
            <a:endParaRPr lang="zh-CN" altLang="en-US"/>
          </a:p>
        </p:txBody>
      </p:sp>
      <p:cxnSp>
        <p:nvCxnSpPr>
          <p:cNvPr id="15" name="直接连接符 14">
            <a:extLst>
              <a:ext uri="{FF2B5EF4-FFF2-40B4-BE49-F238E27FC236}">
                <a16:creationId xmlns:a16="http://schemas.microsoft.com/office/drawing/2014/main" id="{ABDCEC29-031F-4C15-809C-EA9F5E3AF54B}"/>
              </a:ext>
            </a:extLst>
          </p:cNvPr>
          <p:cNvCxnSpPr>
            <a:cxnSpLocks/>
          </p:cNvCxnSpPr>
          <p:nvPr/>
        </p:nvCxnSpPr>
        <p:spPr>
          <a:xfrm>
            <a:off x="2805951" y="1979357"/>
            <a:ext cx="6700058" cy="0"/>
          </a:xfrm>
          <a:prstGeom prst="line">
            <a:avLst/>
          </a:prstGeom>
          <a:ln>
            <a:prstDash val="lgDashDotDot"/>
          </a:ln>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66C99E5A-AF00-43B8-84FF-BD03F5453FAE}"/>
              </a:ext>
            </a:extLst>
          </p:cNvPr>
          <p:cNvCxnSpPr/>
          <p:nvPr/>
        </p:nvCxnSpPr>
        <p:spPr>
          <a:xfrm flipH="1">
            <a:off x="2872453" y="1491676"/>
            <a:ext cx="914400" cy="149074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ADBC85BB-2228-4469-BFEE-2058EBC8B884}"/>
              </a:ext>
            </a:extLst>
          </p:cNvPr>
          <p:cNvCxnSpPr/>
          <p:nvPr/>
        </p:nvCxnSpPr>
        <p:spPr>
          <a:xfrm flipH="1">
            <a:off x="4102736" y="1491677"/>
            <a:ext cx="914400" cy="149074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接连接符 19">
            <a:extLst>
              <a:ext uri="{FF2B5EF4-FFF2-40B4-BE49-F238E27FC236}">
                <a16:creationId xmlns:a16="http://schemas.microsoft.com/office/drawing/2014/main" id="{32824441-7A0F-4991-A0A5-DD00B02560DD}"/>
              </a:ext>
            </a:extLst>
          </p:cNvPr>
          <p:cNvCxnSpPr/>
          <p:nvPr/>
        </p:nvCxnSpPr>
        <p:spPr>
          <a:xfrm>
            <a:off x="3786853" y="1174007"/>
            <a:ext cx="0" cy="1063043"/>
          </a:xfrm>
          <a:prstGeom prst="line">
            <a:avLst/>
          </a:prstGeom>
          <a:ln w="190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接连接符 20">
            <a:extLst>
              <a:ext uri="{FF2B5EF4-FFF2-40B4-BE49-F238E27FC236}">
                <a16:creationId xmlns:a16="http://schemas.microsoft.com/office/drawing/2014/main" id="{F52EA258-E3AB-4819-8514-A19336FF1D73}"/>
              </a:ext>
            </a:extLst>
          </p:cNvPr>
          <p:cNvCxnSpPr/>
          <p:nvPr/>
        </p:nvCxnSpPr>
        <p:spPr>
          <a:xfrm>
            <a:off x="5017136" y="1174007"/>
            <a:ext cx="0" cy="1063043"/>
          </a:xfrm>
          <a:prstGeom prst="line">
            <a:avLst/>
          </a:prstGeom>
          <a:ln w="190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直接连接符 21">
            <a:extLst>
              <a:ext uri="{FF2B5EF4-FFF2-40B4-BE49-F238E27FC236}">
                <a16:creationId xmlns:a16="http://schemas.microsoft.com/office/drawing/2014/main" id="{9D9A3D3A-C096-4F24-B09F-A4DECE5AA85F}"/>
              </a:ext>
            </a:extLst>
          </p:cNvPr>
          <p:cNvCxnSpPr>
            <a:cxnSpLocks/>
          </p:cNvCxnSpPr>
          <p:nvPr/>
        </p:nvCxnSpPr>
        <p:spPr>
          <a:xfrm flipH="1">
            <a:off x="2805952" y="1979357"/>
            <a:ext cx="3541221" cy="267669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B6E40C84-7BDD-467D-9757-9BDE8809B5E9}"/>
              </a:ext>
            </a:extLst>
          </p:cNvPr>
          <p:cNvCxnSpPr>
            <a:cxnSpLocks/>
          </p:cNvCxnSpPr>
          <p:nvPr/>
        </p:nvCxnSpPr>
        <p:spPr>
          <a:xfrm flipH="1">
            <a:off x="4036234" y="1979355"/>
            <a:ext cx="3541221" cy="267669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接连接符 26">
            <a:extLst>
              <a:ext uri="{FF2B5EF4-FFF2-40B4-BE49-F238E27FC236}">
                <a16:creationId xmlns:a16="http://schemas.microsoft.com/office/drawing/2014/main" id="{4E79DCE0-A396-412F-B15C-B602BF09CE5F}"/>
              </a:ext>
            </a:extLst>
          </p:cNvPr>
          <p:cNvCxnSpPr/>
          <p:nvPr/>
        </p:nvCxnSpPr>
        <p:spPr>
          <a:xfrm>
            <a:off x="6347173" y="1174007"/>
            <a:ext cx="0" cy="1063043"/>
          </a:xfrm>
          <a:prstGeom prst="line">
            <a:avLst/>
          </a:prstGeom>
          <a:ln w="190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接连接符 27">
            <a:extLst>
              <a:ext uri="{FF2B5EF4-FFF2-40B4-BE49-F238E27FC236}">
                <a16:creationId xmlns:a16="http://schemas.microsoft.com/office/drawing/2014/main" id="{75F9DC6E-59DB-4401-828C-2BB7565EED66}"/>
              </a:ext>
            </a:extLst>
          </p:cNvPr>
          <p:cNvCxnSpPr/>
          <p:nvPr/>
        </p:nvCxnSpPr>
        <p:spPr>
          <a:xfrm>
            <a:off x="7577455" y="1174006"/>
            <a:ext cx="0" cy="1063043"/>
          </a:xfrm>
          <a:prstGeom prst="line">
            <a:avLst/>
          </a:prstGeom>
          <a:ln w="190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a:extLst>
              <a:ext uri="{FF2B5EF4-FFF2-40B4-BE49-F238E27FC236}">
                <a16:creationId xmlns:a16="http://schemas.microsoft.com/office/drawing/2014/main" id="{F3E925AD-BF93-4C9E-8575-A5A480B87A8B}"/>
              </a:ext>
            </a:extLst>
          </p:cNvPr>
          <p:cNvSpPr txBox="1"/>
          <p:nvPr/>
        </p:nvSpPr>
        <p:spPr>
          <a:xfrm>
            <a:off x="2839202" y="1373513"/>
            <a:ext cx="184731" cy="369332"/>
          </a:xfrm>
          <a:prstGeom prst="rect">
            <a:avLst/>
          </a:prstGeom>
          <a:noFill/>
        </p:spPr>
        <p:txBody>
          <a:bodyPr wrap="none" rtlCol="0">
            <a:spAutoFit/>
          </a:bodyPr>
          <a:lstStyle/>
          <a:p>
            <a:endParaRPr lang="zh-CN" altLang="en-US"/>
          </a:p>
        </p:txBody>
      </p:sp>
      <p:sp>
        <p:nvSpPr>
          <p:cNvPr id="34" name="箭头: 右 33">
            <a:extLst>
              <a:ext uri="{FF2B5EF4-FFF2-40B4-BE49-F238E27FC236}">
                <a16:creationId xmlns:a16="http://schemas.microsoft.com/office/drawing/2014/main" id="{292238DF-DC88-4710-BCBF-CE4926F498EE}"/>
              </a:ext>
            </a:extLst>
          </p:cNvPr>
          <p:cNvSpPr/>
          <p:nvPr/>
        </p:nvSpPr>
        <p:spPr>
          <a:xfrm>
            <a:off x="2805951" y="1179456"/>
            <a:ext cx="473819" cy="262342"/>
          </a:xfrm>
          <a:prstGeom prst="rightArrow">
            <a:avLst>
              <a:gd name="adj1" fmla="val 43662"/>
              <a:gd name="adj2" fmla="val 88024"/>
            </a:avLst>
          </a:prstGeom>
          <a:solidFill>
            <a:schemeClr val="accent4">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E6711731-E633-4645-BD4E-7DC31EE79D74}"/>
              </a:ext>
            </a:extLst>
          </p:cNvPr>
          <p:cNvSpPr/>
          <p:nvPr/>
        </p:nvSpPr>
        <p:spPr>
          <a:xfrm rot="10800000">
            <a:off x="9032190" y="2032852"/>
            <a:ext cx="473819" cy="262342"/>
          </a:xfrm>
          <a:prstGeom prst="rightArrow">
            <a:avLst>
              <a:gd name="adj1" fmla="val 43662"/>
              <a:gd name="adj2" fmla="val 88024"/>
            </a:avLst>
          </a:prstGeom>
          <a:solidFill>
            <a:schemeClr val="accent4">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AA445B28-7D59-42CD-9FB5-88FB074897D5}"/>
              </a:ext>
            </a:extLst>
          </p:cNvPr>
          <p:cNvSpPr/>
          <p:nvPr/>
        </p:nvSpPr>
        <p:spPr>
          <a:xfrm>
            <a:off x="2875116" y="2770881"/>
            <a:ext cx="386152" cy="165403"/>
          </a:xfrm>
          <a:prstGeom prst="rightArrow">
            <a:avLst>
              <a:gd name="adj1" fmla="val 43662"/>
              <a:gd name="adj2" fmla="val 88024"/>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id="{90013CFD-F5FA-47EB-9E12-BFE7A235EDD1}"/>
              </a:ext>
            </a:extLst>
          </p:cNvPr>
          <p:cNvSpPr/>
          <p:nvPr/>
        </p:nvSpPr>
        <p:spPr>
          <a:xfrm rot="10800000">
            <a:off x="3650082" y="4702196"/>
            <a:ext cx="386152" cy="165403"/>
          </a:xfrm>
          <a:prstGeom prst="rightArrow">
            <a:avLst>
              <a:gd name="adj1" fmla="val 43662"/>
              <a:gd name="adj2" fmla="val 88024"/>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94BBB6B6-3591-4CAF-8ECF-9DADA0DD42DB}"/>
              </a:ext>
            </a:extLst>
          </p:cNvPr>
          <p:cNvCxnSpPr/>
          <p:nvPr/>
        </p:nvCxnSpPr>
        <p:spPr>
          <a:xfrm>
            <a:off x="7496604" y="4518779"/>
            <a:ext cx="1230283" cy="0"/>
          </a:xfrm>
          <a:prstGeom prst="line">
            <a:avLst/>
          </a:prstGeom>
        </p:spPr>
        <p:style>
          <a:lnRef idx="3">
            <a:schemeClr val="accent6"/>
          </a:lnRef>
          <a:fillRef idx="0">
            <a:schemeClr val="accent6"/>
          </a:fillRef>
          <a:effectRef idx="2">
            <a:schemeClr val="accent6"/>
          </a:effectRef>
          <a:fontRef idx="minor">
            <a:schemeClr val="tx1"/>
          </a:fontRef>
        </p:style>
      </p:cxnSp>
      <p:sp>
        <p:nvSpPr>
          <p:cNvPr id="39" name="箭头: 右 38">
            <a:extLst>
              <a:ext uri="{FF2B5EF4-FFF2-40B4-BE49-F238E27FC236}">
                <a16:creationId xmlns:a16="http://schemas.microsoft.com/office/drawing/2014/main" id="{426B3C3F-1A02-4235-B8D5-689DDF897323}"/>
              </a:ext>
            </a:extLst>
          </p:cNvPr>
          <p:cNvSpPr/>
          <p:nvPr/>
        </p:nvSpPr>
        <p:spPr>
          <a:xfrm>
            <a:off x="7499267" y="4307234"/>
            <a:ext cx="386152" cy="165403"/>
          </a:xfrm>
          <a:prstGeom prst="rightArrow">
            <a:avLst>
              <a:gd name="adj1" fmla="val 43662"/>
              <a:gd name="adj2" fmla="val 88024"/>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523A36A-605E-43F6-B875-18B8E3176644}"/>
              </a:ext>
            </a:extLst>
          </p:cNvPr>
          <p:cNvSpPr txBox="1"/>
          <p:nvPr/>
        </p:nvSpPr>
        <p:spPr>
          <a:xfrm>
            <a:off x="5337454" y="4343014"/>
            <a:ext cx="2175814"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en-US" altLang="zh-CN"/>
              <a:t>read2_compliment+</a:t>
            </a:r>
            <a:endParaRPr lang="zh-CN" altLang="en-US"/>
          </a:p>
        </p:txBody>
      </p:sp>
      <p:cxnSp>
        <p:nvCxnSpPr>
          <p:cNvPr id="43" name="直接连接符 42">
            <a:extLst>
              <a:ext uri="{FF2B5EF4-FFF2-40B4-BE49-F238E27FC236}">
                <a16:creationId xmlns:a16="http://schemas.microsoft.com/office/drawing/2014/main" id="{0C01C759-E55B-4A13-81FE-9C2C0A848F8A}"/>
              </a:ext>
            </a:extLst>
          </p:cNvPr>
          <p:cNvCxnSpPr>
            <a:cxnSpLocks/>
          </p:cNvCxnSpPr>
          <p:nvPr/>
        </p:nvCxnSpPr>
        <p:spPr>
          <a:xfrm flipH="1" flipV="1">
            <a:off x="7577455" y="1491676"/>
            <a:ext cx="1149432" cy="3027103"/>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直接连接符 45">
            <a:extLst>
              <a:ext uri="{FF2B5EF4-FFF2-40B4-BE49-F238E27FC236}">
                <a16:creationId xmlns:a16="http://schemas.microsoft.com/office/drawing/2014/main" id="{1630EAC8-1F3A-4F4B-B85F-BFB453ED24D2}"/>
              </a:ext>
            </a:extLst>
          </p:cNvPr>
          <p:cNvCxnSpPr>
            <a:cxnSpLocks/>
          </p:cNvCxnSpPr>
          <p:nvPr/>
        </p:nvCxnSpPr>
        <p:spPr>
          <a:xfrm flipH="1" flipV="1">
            <a:off x="6338647" y="1491676"/>
            <a:ext cx="1149432" cy="3027103"/>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椭圆 4">
            <a:extLst>
              <a:ext uri="{FF2B5EF4-FFF2-40B4-BE49-F238E27FC236}">
                <a16:creationId xmlns:a16="http://schemas.microsoft.com/office/drawing/2014/main" id="{D02DDD01-B0D3-4992-A613-89F976D21E63}"/>
              </a:ext>
            </a:extLst>
          </p:cNvPr>
          <p:cNvSpPr/>
          <p:nvPr/>
        </p:nvSpPr>
        <p:spPr>
          <a:xfrm>
            <a:off x="1876490" y="1292471"/>
            <a:ext cx="976268" cy="36932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0542F80E-312D-4176-A463-98C9DF42FFB3}"/>
              </a:ext>
            </a:extLst>
          </p:cNvPr>
          <p:cNvSpPr/>
          <p:nvPr/>
        </p:nvSpPr>
        <p:spPr>
          <a:xfrm>
            <a:off x="1869530" y="2787116"/>
            <a:ext cx="976268" cy="36932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7004A7C8-3DB5-484D-B44B-D980691F2534}"/>
              </a:ext>
            </a:extLst>
          </p:cNvPr>
          <p:cNvSpPr/>
          <p:nvPr/>
        </p:nvSpPr>
        <p:spPr>
          <a:xfrm>
            <a:off x="1794214" y="4447009"/>
            <a:ext cx="976268" cy="36932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6606A01-867C-487A-A6D3-D9D5661AA6C5}"/>
              </a:ext>
            </a:extLst>
          </p:cNvPr>
          <p:cNvSpPr txBox="1"/>
          <p:nvPr/>
        </p:nvSpPr>
        <p:spPr>
          <a:xfrm>
            <a:off x="2026829" y="5802855"/>
            <a:ext cx="6316059" cy="338554"/>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zh-CN" altLang="en-US"/>
              <a:t>用橙色圆圈圈出来的是现成的数据，其它的数据都不是直接载入的。</a:t>
            </a:r>
          </a:p>
        </p:txBody>
      </p:sp>
    </p:spTree>
    <p:extLst>
      <p:ext uri="{BB962C8B-B14F-4D97-AF65-F5344CB8AC3E}">
        <p14:creationId xmlns:p14="http://schemas.microsoft.com/office/powerpoint/2010/main" val="28673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588608-E555-4581-8344-661E43640726}"/>
              </a:ext>
            </a:extLst>
          </p:cNvPr>
          <p:cNvSpPr txBox="1"/>
          <p:nvPr/>
        </p:nvSpPr>
        <p:spPr>
          <a:xfrm>
            <a:off x="324197" y="289679"/>
            <a:ext cx="11571095" cy="2554545"/>
          </a:xfrm>
          <a:prstGeom prst="rect">
            <a:avLst/>
          </a:prstGeom>
        </p:spPr>
        <p:txBody>
          <a:bodyPr wrap="square">
            <a:spAutoFit/>
          </a:bodyPr>
          <a:lstStyle>
            <a:defPPr>
              <a:defRPr lang="zh-CN"/>
            </a:defPPr>
            <a:lvl1pPr defTabSz="360000">
              <a:defRPr sz="1600">
                <a:latin typeface="Consolas" panose="020B0609020204030204" pitchFamily="49" charset="0"/>
                <a:ea typeface="微软雅黑" panose="020B0503020204020204" pitchFamily="34" charset="-122"/>
              </a:defRPr>
            </a:lvl1pPr>
          </a:lstStyle>
          <a:p>
            <a:r>
              <a:rPr lang="zh-CN" altLang="en-US"/>
              <a:t>关于使用</a:t>
            </a:r>
            <a:r>
              <a:rPr lang="en-US" altLang="zh-CN"/>
              <a:t>16</a:t>
            </a:r>
            <a:r>
              <a:rPr lang="zh-CN" altLang="en-US"/>
              <a:t>进制数字存储字符（</a:t>
            </a:r>
            <a:r>
              <a:rPr lang="en-US" altLang="zh-CN"/>
              <a:t>A</a:t>
            </a:r>
            <a:r>
              <a:rPr lang="zh-CN" altLang="en-US"/>
              <a:t>，</a:t>
            </a:r>
            <a:r>
              <a:rPr lang="en-US" altLang="zh-CN"/>
              <a:t>C</a:t>
            </a:r>
            <a:r>
              <a:rPr lang="zh-CN" altLang="en-US"/>
              <a:t>，</a:t>
            </a:r>
            <a:r>
              <a:rPr lang="en-US" altLang="zh-CN"/>
              <a:t>G</a:t>
            </a:r>
            <a:r>
              <a:rPr lang="zh-CN" altLang="en-US"/>
              <a:t>，</a:t>
            </a:r>
            <a:r>
              <a:rPr lang="en-US" altLang="zh-CN"/>
              <a:t>T</a:t>
            </a:r>
            <a:r>
              <a:rPr lang="zh-CN" altLang="en-US"/>
              <a:t>）的问题</a:t>
            </a:r>
            <a:endParaRPr lang="en-US" altLang="zh-CN"/>
          </a:p>
          <a:p>
            <a:r>
              <a:rPr lang="en-US" altLang="zh-CN"/>
              <a:t>	A - 0x0	C - 0x1	G - 0x2	T - 0x3</a:t>
            </a:r>
          </a:p>
          <a:p>
            <a:r>
              <a:rPr lang="en-US" altLang="zh-CN"/>
              <a:t>	</a:t>
            </a:r>
            <a:r>
              <a:rPr lang="zh-CN" altLang="en-US"/>
              <a:t>每个字符占用</a:t>
            </a:r>
            <a:r>
              <a:rPr lang="en-US" altLang="zh-CN"/>
              <a:t>2bit</a:t>
            </a:r>
            <a:r>
              <a:rPr lang="zh-CN" altLang="en-US"/>
              <a:t>，等价于</a:t>
            </a:r>
            <a:r>
              <a:rPr lang="en-US" altLang="zh-CN"/>
              <a:t>A - 00, C - 01, G - 10, T - 11</a:t>
            </a:r>
            <a:r>
              <a:rPr lang="zh-CN" altLang="en-US"/>
              <a:t>。</a:t>
            </a:r>
            <a:endParaRPr lang="en-US" altLang="zh-CN"/>
          </a:p>
          <a:p>
            <a:r>
              <a:rPr lang="en-US" altLang="zh-CN"/>
              <a:t>	</a:t>
            </a:r>
            <a:r>
              <a:rPr lang="zh-CN" altLang="en-US"/>
              <a:t>所以一个字符串“</a:t>
            </a:r>
            <a:r>
              <a:rPr lang="en-US" altLang="zh-CN"/>
              <a:t>AGCTTTTCATTCTGACTGCAACGGGCAATATG</a:t>
            </a:r>
            <a:r>
              <a:rPr lang="zh-CN" altLang="en-US"/>
              <a:t>”就会被存储为</a:t>
            </a:r>
            <a:r>
              <a:rPr lang="en-US" altLang="zh-CN"/>
              <a:t>hexInt = </a:t>
            </a:r>
            <a:r>
              <a:rPr lang="zh-CN" altLang="en-US"/>
              <a:t>“</a:t>
            </a:r>
            <a:r>
              <a:rPr lang="en-US" altLang="zh-CN"/>
              <a:t>0x27fd3de1e41a90ce</a:t>
            </a:r>
            <a:r>
              <a:rPr lang="zh-CN" altLang="en-US"/>
              <a:t>”的形式。</a:t>
            </a:r>
            <a:endParaRPr lang="en-US" altLang="zh-CN"/>
          </a:p>
          <a:p>
            <a:r>
              <a:rPr lang="en-US" altLang="zh-CN"/>
              <a:t>	</a:t>
            </a:r>
            <a:r>
              <a:rPr lang="zh-CN" altLang="en-US"/>
              <a:t>如果想要从</a:t>
            </a:r>
            <a:r>
              <a:rPr lang="en-US" altLang="zh-CN"/>
              <a:t>hexInt</a:t>
            </a:r>
            <a:r>
              <a:rPr lang="zh-CN" altLang="en-US"/>
              <a:t>中提取出字符，就要进行移位操作，从它里面挑出来对应位的字符。</a:t>
            </a:r>
            <a:endParaRPr lang="en-US" altLang="zh-CN"/>
          </a:p>
          <a:p>
            <a:r>
              <a:rPr lang="en-US" altLang="zh-CN"/>
              <a:t>	</a:t>
            </a:r>
            <a:r>
              <a:rPr lang="zh-CN" altLang="en-US"/>
              <a:t>如果在一个高层抽象函数中使用这个操作，不建议在该函数中实现，这里最好在底层构建一个函数</a:t>
            </a:r>
            <a:r>
              <a:rPr lang="en-US" altLang="zh-CN"/>
              <a:t>extractCharHex</a:t>
            </a:r>
            <a:r>
              <a:rPr lang="zh-CN" altLang="en-US"/>
              <a:t>实现这个功能。</a:t>
            </a:r>
            <a:endParaRPr lang="en-US" altLang="zh-CN"/>
          </a:p>
          <a:p>
            <a:endParaRPr lang="en-US" altLang="zh-CN"/>
          </a:p>
          <a:p>
            <a:r>
              <a:rPr lang="en-US" altLang="zh-CN"/>
              <a:t>	</a:t>
            </a:r>
            <a:r>
              <a:rPr lang="zh-CN" altLang="en-US"/>
              <a:t>存储时因为</a:t>
            </a:r>
            <a:r>
              <a:rPr lang="en-US" altLang="zh-CN"/>
              <a:t>A</a:t>
            </a:r>
            <a:r>
              <a:rPr lang="zh-CN" altLang="en-US"/>
              <a:t>为</a:t>
            </a:r>
            <a:r>
              <a:rPr lang="en-US" altLang="zh-CN"/>
              <a:t>00</a:t>
            </a:r>
            <a:r>
              <a:rPr lang="zh-CN" altLang="en-US"/>
              <a:t>，如果最后一个</a:t>
            </a:r>
            <a:r>
              <a:rPr lang="en-US" altLang="zh-CN"/>
              <a:t>hexInt</a:t>
            </a:r>
            <a:r>
              <a:rPr lang="zh-CN" altLang="en-US"/>
              <a:t>无法填满，空位为</a:t>
            </a:r>
            <a:r>
              <a:rPr lang="en-US" altLang="zh-CN"/>
              <a:t>0</a:t>
            </a:r>
            <a:r>
              <a:rPr lang="zh-CN" altLang="en-US"/>
              <a:t>的话，可能无法确定最后的字符到哪里停止，不过考虑到实际使用时是根据字符在</a:t>
            </a:r>
            <a:r>
              <a:rPr lang="en-US" altLang="zh-CN"/>
              <a:t>ref</a:t>
            </a:r>
            <a:r>
              <a:rPr lang="zh-CN" altLang="en-US"/>
              <a:t>上的偏移</a:t>
            </a:r>
            <a:r>
              <a:rPr lang="en-US" altLang="zh-CN"/>
              <a:t>offset</a:t>
            </a:r>
            <a:r>
              <a:rPr lang="zh-CN" altLang="en-US"/>
              <a:t>确定的，</a:t>
            </a:r>
            <a:r>
              <a:rPr lang="en-US" altLang="zh-CN"/>
              <a:t>offset</a:t>
            </a:r>
            <a:r>
              <a:rPr lang="zh-CN" altLang="en-US"/>
              <a:t>不会超过</a:t>
            </a:r>
            <a:r>
              <a:rPr lang="en-US" altLang="zh-CN"/>
              <a:t>ref_length</a:t>
            </a:r>
            <a:r>
              <a:rPr lang="zh-CN" altLang="en-US"/>
              <a:t>，所以这点不用担心。</a:t>
            </a:r>
            <a:endParaRPr lang="en-US" altLang="zh-CN"/>
          </a:p>
        </p:txBody>
      </p:sp>
    </p:spTree>
    <p:extLst>
      <p:ext uri="{BB962C8B-B14F-4D97-AF65-F5344CB8AC3E}">
        <p14:creationId xmlns:p14="http://schemas.microsoft.com/office/powerpoint/2010/main" val="258416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F98EFEF-9D75-4D29-9A4A-70909E9C4F76}"/>
              </a:ext>
            </a:extLst>
          </p:cNvPr>
          <p:cNvSpPr txBox="1"/>
          <p:nvPr/>
        </p:nvSpPr>
        <p:spPr>
          <a:xfrm>
            <a:off x="352286" y="216351"/>
            <a:ext cx="11462086" cy="3046988"/>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zh-CN" altLang="en-US" sz="1600"/>
              <a:t>哈希表</a:t>
            </a:r>
            <a:endParaRPr lang="en-US" altLang="zh-CN" sz="1600"/>
          </a:p>
          <a:p>
            <a:r>
              <a:rPr lang="en-US" altLang="zh-CN" sz="1600"/>
              <a:t>	</a:t>
            </a:r>
            <a:r>
              <a:rPr lang="zh-CN" altLang="en-US" sz="1600"/>
              <a:t>哈希函数：</a:t>
            </a:r>
            <a:endParaRPr lang="en-US" altLang="zh-CN" sz="1600"/>
          </a:p>
          <a:p>
            <a:r>
              <a:rPr lang="en-US" altLang="zh-CN" sz="1600"/>
              <a:t>		</a:t>
            </a:r>
            <a:r>
              <a:rPr lang="zh-CN" altLang="en-US" sz="1600"/>
              <a:t>取字符串</a:t>
            </a:r>
            <a:r>
              <a:rPr lang="en-US" altLang="zh-CN" sz="1600"/>
              <a:t>str</a:t>
            </a:r>
            <a:r>
              <a:rPr lang="zh-CN" altLang="en-US" sz="1600"/>
              <a:t>后运算得到</a:t>
            </a:r>
            <a:r>
              <a:rPr lang="en-US" altLang="zh-CN" sz="1600"/>
              <a:t>str_hash</a:t>
            </a:r>
            <a:r>
              <a:rPr lang="zh-CN" altLang="en-US" sz="1600"/>
              <a:t>（</a:t>
            </a:r>
            <a:r>
              <a:rPr lang="en-US" altLang="zh-CN" sz="1600"/>
              <a:t>str</a:t>
            </a:r>
            <a:r>
              <a:rPr lang="zh-CN" altLang="en-US" sz="1600"/>
              <a:t> </a:t>
            </a:r>
            <a:r>
              <a:rPr lang="en-US" altLang="zh-CN" sz="1600"/>
              <a:t>is substring of ref</a:t>
            </a:r>
            <a:r>
              <a:rPr lang="zh-CN" altLang="en-US" sz="1600"/>
              <a:t> </a:t>
            </a:r>
            <a:r>
              <a:rPr lang="en-US" altLang="zh-CN" sz="1600"/>
              <a:t>- length is s</a:t>
            </a:r>
            <a:r>
              <a:rPr lang="zh-CN" altLang="en-US" sz="1600"/>
              <a:t>）</a:t>
            </a:r>
            <a:endParaRPr lang="en-US" altLang="zh-CN" sz="1600"/>
          </a:p>
          <a:p>
            <a:r>
              <a:rPr lang="en-US" altLang="zh-CN" sz="1600"/>
              <a:t>	</a:t>
            </a:r>
          </a:p>
          <a:p>
            <a:r>
              <a:rPr lang="en-US" altLang="zh-CN" sz="1600"/>
              <a:t>	</a:t>
            </a:r>
            <a:r>
              <a:rPr lang="zh-CN" altLang="en-US" sz="1600"/>
              <a:t>存储格式：</a:t>
            </a:r>
            <a:endParaRPr lang="en-US" altLang="zh-CN" sz="1600"/>
          </a:p>
          <a:p>
            <a:r>
              <a:rPr lang="en-US" altLang="zh-CN" sz="1600"/>
              <a:t>		hash table</a:t>
            </a:r>
            <a:r>
              <a:rPr lang="zh-CN" altLang="en-US" sz="1600"/>
              <a:t>根据输入的字符串计算</a:t>
            </a:r>
            <a:r>
              <a:rPr lang="en-US" altLang="zh-CN" sz="1600"/>
              <a:t>hash index</a:t>
            </a:r>
            <a:r>
              <a:rPr lang="zh-CN" altLang="en-US" sz="1600"/>
              <a:t>，将字符串在整个</a:t>
            </a:r>
            <a:r>
              <a:rPr lang="en-US" altLang="zh-CN" sz="1600"/>
              <a:t>DNA</a:t>
            </a:r>
            <a:r>
              <a:rPr lang="zh-CN" altLang="en-US" sz="1600"/>
              <a:t>上的</a:t>
            </a:r>
            <a:r>
              <a:rPr lang="en-US" altLang="zh-CN" sz="1600"/>
              <a:t>offset</a:t>
            </a:r>
            <a:r>
              <a:rPr lang="zh-CN" altLang="en-US" sz="1600"/>
              <a:t>存入对应的</a:t>
            </a:r>
            <a:r>
              <a:rPr lang="en-US" altLang="zh-CN" sz="1600"/>
              <a:t>hash cell</a:t>
            </a:r>
            <a:r>
              <a:rPr lang="zh-CN" altLang="en-US" sz="1600"/>
              <a:t>中。</a:t>
            </a:r>
            <a:endParaRPr lang="en-US" altLang="zh-CN" sz="1600"/>
          </a:p>
          <a:p>
            <a:r>
              <a:rPr lang="en-US" altLang="zh-CN" sz="1600"/>
              <a:t>		</a:t>
            </a:r>
            <a:r>
              <a:rPr lang="zh-CN" altLang="en-US" sz="1600"/>
              <a:t>存储方式：</a:t>
            </a:r>
            <a:r>
              <a:rPr lang="en-US" altLang="zh-CN" sz="1600"/>
              <a:t>addHashCell(string, key, hashTable, tableSize)</a:t>
            </a:r>
          </a:p>
          <a:p>
            <a:r>
              <a:rPr lang="en-US" altLang="zh-CN" sz="1600"/>
              <a:t>	</a:t>
            </a:r>
          </a:p>
          <a:p>
            <a:r>
              <a:rPr lang="en-US" altLang="zh-CN" sz="1600"/>
              <a:t>	search</a:t>
            </a:r>
            <a:r>
              <a:rPr lang="zh-CN" altLang="en-US" sz="1600"/>
              <a:t>：</a:t>
            </a:r>
            <a:endParaRPr lang="en-US" altLang="zh-CN" sz="1600"/>
          </a:p>
          <a:p>
            <a:r>
              <a:rPr lang="en-US" altLang="zh-CN" sz="1600"/>
              <a:t>		</a:t>
            </a:r>
            <a:r>
              <a:rPr lang="zh-CN" altLang="en-US" sz="1600"/>
              <a:t>读入一个字符串，计算其对应的</a:t>
            </a:r>
            <a:r>
              <a:rPr lang="en-US" altLang="zh-CN" sz="1600"/>
              <a:t>hash index</a:t>
            </a:r>
            <a:r>
              <a:rPr lang="zh-CN" altLang="en-US" sz="1600"/>
              <a:t>，返回对应</a:t>
            </a:r>
            <a:r>
              <a:rPr lang="en-US" altLang="zh-CN" sz="1600"/>
              <a:t>hash index</a:t>
            </a:r>
            <a:r>
              <a:rPr lang="zh-CN" altLang="en-US" sz="1600"/>
              <a:t>处的</a:t>
            </a:r>
            <a:r>
              <a:rPr lang="en-US" altLang="zh-CN" sz="1600"/>
              <a:t>hash cell</a:t>
            </a:r>
            <a:r>
              <a:rPr lang="zh-CN" altLang="en-US" sz="1600"/>
              <a:t>（链表的开头节点）</a:t>
            </a:r>
            <a:endParaRPr lang="en-US" altLang="zh-CN" sz="1600"/>
          </a:p>
          <a:p>
            <a:r>
              <a:rPr lang="en-US" altLang="zh-CN" sz="1600"/>
              <a:t>		</a:t>
            </a:r>
            <a:r>
              <a:rPr lang="zh-CN" altLang="en-US" sz="1600"/>
              <a:t>后续的比较处理以及在</a:t>
            </a:r>
            <a:r>
              <a:rPr lang="en-US" altLang="zh-CN" sz="1600"/>
              <a:t>hash</a:t>
            </a:r>
            <a:r>
              <a:rPr lang="zh-CN" altLang="en-US" sz="1600"/>
              <a:t>链表上的前进比较操作，由调用</a:t>
            </a:r>
            <a:r>
              <a:rPr lang="en-US" altLang="zh-CN" sz="1600"/>
              <a:t>search</a:t>
            </a:r>
            <a:r>
              <a:rPr lang="zh-CN" altLang="en-US" sz="1600"/>
              <a:t>方法的函数负责</a:t>
            </a:r>
            <a:endParaRPr lang="en-US" altLang="zh-CN" sz="1600"/>
          </a:p>
          <a:p>
            <a:r>
              <a:rPr lang="en-US" altLang="zh-CN" sz="1600"/>
              <a:t>		</a:t>
            </a:r>
            <a:r>
              <a:rPr lang="zh-CN" altLang="en-US" sz="1600"/>
              <a:t>查找方式：</a:t>
            </a:r>
            <a:r>
              <a:rPr lang="en-US" altLang="zh-CN" sz="1600"/>
              <a:t>hashCell = hashTable-&gt;hashList[hashIndex]</a:t>
            </a:r>
          </a:p>
        </p:txBody>
      </p:sp>
    </p:spTree>
    <p:extLst>
      <p:ext uri="{BB962C8B-B14F-4D97-AF65-F5344CB8AC3E}">
        <p14:creationId xmlns:p14="http://schemas.microsoft.com/office/powerpoint/2010/main" val="135345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4778BD-5F4F-4DC2-A28F-280A4D3B9585}"/>
              </a:ext>
            </a:extLst>
          </p:cNvPr>
          <p:cNvPicPr>
            <a:picLocks noChangeAspect="1"/>
          </p:cNvPicPr>
          <p:nvPr/>
        </p:nvPicPr>
        <p:blipFill>
          <a:blip r:embed="rId2"/>
          <a:stretch>
            <a:fillRect/>
          </a:stretch>
        </p:blipFill>
        <p:spPr>
          <a:xfrm>
            <a:off x="983958" y="0"/>
            <a:ext cx="3948799" cy="6858000"/>
          </a:xfrm>
          <a:prstGeom prst="rect">
            <a:avLst/>
          </a:prstGeom>
        </p:spPr>
      </p:pic>
      <p:sp>
        <p:nvSpPr>
          <p:cNvPr id="3" name="文本框 2">
            <a:extLst>
              <a:ext uri="{FF2B5EF4-FFF2-40B4-BE49-F238E27FC236}">
                <a16:creationId xmlns:a16="http://schemas.microsoft.com/office/drawing/2014/main" id="{A1C42BDB-31C4-45A2-B268-4B97296DB34B}"/>
              </a:ext>
            </a:extLst>
          </p:cNvPr>
          <p:cNvSpPr txBox="1"/>
          <p:nvPr/>
        </p:nvSpPr>
        <p:spPr>
          <a:xfrm>
            <a:off x="5233450" y="1016471"/>
            <a:ext cx="6880328" cy="1015663"/>
          </a:xfrm>
          <a:prstGeom prst="rect">
            <a:avLst/>
          </a:prstGeom>
        </p:spPr>
        <p:txBody>
          <a:bodyPr wrap="square">
            <a:spAutoFit/>
          </a:bodyPr>
          <a:lstStyle>
            <a:defPPr>
              <a:defRPr lang="zh-CN"/>
            </a:defPPr>
            <a:lvl1pPr defTabSz="360000">
              <a:defRPr sz="1200">
                <a:latin typeface="Consolas" panose="020B0609020204030204" pitchFamily="49" charset="0"/>
                <a:ea typeface="微软雅黑" panose="020B0503020204020204" pitchFamily="34" charset="-122"/>
              </a:defRPr>
            </a:lvl1pPr>
          </a:lstStyle>
          <a:p>
            <a:r>
              <a:rPr lang="en-US" altLang="zh-CN"/>
              <a:t>	</a:t>
            </a:r>
            <a:r>
              <a:rPr lang="zh-CN" altLang="en-US"/>
              <a:t>对每个</a:t>
            </a:r>
            <a:r>
              <a:rPr lang="en-US" altLang="zh-CN"/>
              <a:t>seed</a:t>
            </a:r>
            <a:r>
              <a:rPr lang="zh-CN" altLang="en-US"/>
              <a:t>，找到其在哈希表中的所有</a:t>
            </a:r>
            <a:r>
              <a:rPr lang="en-US" altLang="zh-CN"/>
              <a:t>hit</a:t>
            </a:r>
            <a:r>
              <a:rPr lang="zh-CN" altLang="en-US"/>
              <a:t>，按照</a:t>
            </a:r>
            <a:r>
              <a:rPr lang="en-US" altLang="zh-CN"/>
              <a:t>seed</a:t>
            </a:r>
            <a:r>
              <a:rPr lang="zh-CN" altLang="en-US"/>
              <a:t>在</a:t>
            </a:r>
            <a:r>
              <a:rPr lang="en-US" altLang="zh-CN"/>
              <a:t>read</a:t>
            </a:r>
            <a:r>
              <a:rPr lang="zh-CN" altLang="en-US"/>
              <a:t>中的偏移在</a:t>
            </a:r>
            <a:r>
              <a:rPr lang="en-US" altLang="zh-CN"/>
              <a:t>ref</a:t>
            </a:r>
            <a:r>
              <a:rPr lang="zh-CN" altLang="en-US"/>
              <a:t>上找到各个</a:t>
            </a:r>
            <a:r>
              <a:rPr lang="en-US" altLang="zh-CN"/>
              <a:t>hit</a:t>
            </a:r>
            <a:r>
              <a:rPr lang="zh-CN" altLang="en-US"/>
              <a:t>对应的</a:t>
            </a:r>
            <a:r>
              <a:rPr lang="en-US" altLang="zh-CN"/>
              <a:t>read</a:t>
            </a:r>
            <a:r>
              <a:rPr lang="zh-CN" altLang="en-US"/>
              <a:t>的起始位置，这个起始位置的累计</a:t>
            </a:r>
            <a:r>
              <a:rPr lang="en-US" altLang="zh-CN"/>
              <a:t>seed</a:t>
            </a:r>
            <a:r>
              <a:rPr lang="zh-CN" altLang="en-US"/>
              <a:t>数量</a:t>
            </a:r>
            <a:r>
              <a:rPr lang="en-US" altLang="zh-CN"/>
              <a:t>+1</a:t>
            </a:r>
            <a:r>
              <a:rPr lang="zh-CN" altLang="en-US"/>
              <a:t>。所有</a:t>
            </a:r>
            <a:r>
              <a:rPr lang="en-US" altLang="zh-CN"/>
              <a:t>hit</a:t>
            </a:r>
            <a:r>
              <a:rPr lang="zh-CN" altLang="en-US"/>
              <a:t>处理完后，找出对应</a:t>
            </a:r>
            <a:r>
              <a:rPr lang="en-US" altLang="zh-CN"/>
              <a:t>seed</a:t>
            </a:r>
            <a:r>
              <a:rPr lang="zh-CN" altLang="en-US"/>
              <a:t>数量最多的</a:t>
            </a:r>
            <a:r>
              <a:rPr lang="en-US" altLang="zh-CN"/>
              <a:t>hit</a:t>
            </a:r>
            <a:r>
              <a:rPr lang="zh-CN" altLang="en-US"/>
              <a:t>，作为</a:t>
            </a:r>
            <a:r>
              <a:rPr lang="en-US" altLang="zh-CN"/>
              <a:t>local alignment</a:t>
            </a:r>
            <a:r>
              <a:rPr lang="zh-CN" altLang="en-US"/>
              <a:t>的处理区域。</a:t>
            </a:r>
            <a:endParaRPr lang="en-US" altLang="zh-CN"/>
          </a:p>
          <a:p>
            <a:r>
              <a:rPr lang="en-US" altLang="zh-CN"/>
              <a:t>	</a:t>
            </a:r>
            <a:r>
              <a:rPr lang="zh-CN" altLang="en-US"/>
              <a:t>假设下图中的</a:t>
            </a:r>
            <a:r>
              <a:rPr lang="en-US" altLang="zh-CN"/>
              <a:t>hit1</a:t>
            </a:r>
            <a:r>
              <a:rPr lang="zh-CN" altLang="en-US"/>
              <a:t>所在的</a:t>
            </a:r>
            <a:r>
              <a:rPr lang="en-US" altLang="zh-CN"/>
              <a:t>location1</a:t>
            </a:r>
            <a:r>
              <a:rPr lang="zh-CN" altLang="en-US"/>
              <a:t>，其对应的</a:t>
            </a:r>
            <a:r>
              <a:rPr lang="en-US" altLang="zh-CN"/>
              <a:t>seed</a:t>
            </a:r>
            <a:r>
              <a:rPr lang="zh-CN" altLang="en-US"/>
              <a:t>数量最多，</a:t>
            </a:r>
            <a:r>
              <a:rPr lang="en-US" altLang="zh-CN"/>
              <a:t>local alignment</a:t>
            </a:r>
            <a:r>
              <a:rPr lang="zh-CN" altLang="en-US"/>
              <a:t>（编辑距离计算）选取它作为处理点。</a:t>
            </a:r>
            <a:endParaRPr lang="en-US" altLang="zh-CN"/>
          </a:p>
        </p:txBody>
      </p:sp>
      <p:grpSp>
        <p:nvGrpSpPr>
          <p:cNvPr id="6" name="组合 5">
            <a:extLst>
              <a:ext uri="{FF2B5EF4-FFF2-40B4-BE49-F238E27FC236}">
                <a16:creationId xmlns:a16="http://schemas.microsoft.com/office/drawing/2014/main" id="{051B423F-996F-4442-B0FF-E7C8ED3BCF9A}"/>
              </a:ext>
            </a:extLst>
          </p:cNvPr>
          <p:cNvGrpSpPr/>
          <p:nvPr/>
        </p:nvGrpSpPr>
        <p:grpSpPr>
          <a:xfrm>
            <a:off x="5667053" y="2032134"/>
            <a:ext cx="5334816" cy="2208975"/>
            <a:chOff x="5667053" y="2032134"/>
            <a:chExt cx="5334816" cy="2208975"/>
          </a:xfrm>
        </p:grpSpPr>
        <p:cxnSp>
          <p:nvCxnSpPr>
            <p:cNvPr id="5" name="直接连接符 4">
              <a:extLst>
                <a:ext uri="{FF2B5EF4-FFF2-40B4-BE49-F238E27FC236}">
                  <a16:creationId xmlns:a16="http://schemas.microsoft.com/office/drawing/2014/main" id="{DEF8FA76-FE06-481F-9ED0-83296D7068D5}"/>
                </a:ext>
              </a:extLst>
            </p:cNvPr>
            <p:cNvCxnSpPr>
              <a:cxnSpLocks/>
              <a:stCxn id="20" idx="3"/>
            </p:cNvCxnSpPr>
            <p:nvPr/>
          </p:nvCxnSpPr>
          <p:spPr>
            <a:xfrm>
              <a:off x="6106597" y="2660793"/>
              <a:ext cx="4895272" cy="1875"/>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9B09EAE7-8A0C-4F1A-8C40-CA519303616A}"/>
                </a:ext>
              </a:extLst>
            </p:cNvPr>
            <p:cNvCxnSpPr>
              <a:cxnSpLocks/>
            </p:cNvCxnSpPr>
            <p:nvPr/>
          </p:nvCxnSpPr>
          <p:spPr>
            <a:xfrm>
              <a:off x="8663272" y="3989762"/>
              <a:ext cx="7040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直接连接符 11">
              <a:extLst>
                <a:ext uri="{FF2B5EF4-FFF2-40B4-BE49-F238E27FC236}">
                  <a16:creationId xmlns:a16="http://schemas.microsoft.com/office/drawing/2014/main" id="{C7312343-1511-449C-81FC-791506C397E1}"/>
                </a:ext>
              </a:extLst>
            </p:cNvPr>
            <p:cNvCxnSpPr/>
            <p:nvPr/>
          </p:nvCxnSpPr>
          <p:spPr>
            <a:xfrm>
              <a:off x="8185842" y="3989762"/>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D8D24D05-DEA6-4430-A812-4C2EBA38CAD7}"/>
                </a:ext>
              </a:extLst>
            </p:cNvPr>
            <p:cNvCxnSpPr/>
            <p:nvPr/>
          </p:nvCxnSpPr>
          <p:spPr>
            <a:xfrm>
              <a:off x="9367279" y="3989762"/>
              <a:ext cx="477430"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AF098BDD-70E1-4F78-842D-62275363FB65}"/>
                </a:ext>
              </a:extLst>
            </p:cNvPr>
            <p:cNvCxnSpPr/>
            <p:nvPr/>
          </p:nvCxnSpPr>
          <p:spPr>
            <a:xfrm flipV="1">
              <a:off x="8663272" y="266266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1D884B3-C99F-434D-9E1D-2B514C384FBA}"/>
                </a:ext>
              </a:extLst>
            </p:cNvPr>
            <p:cNvCxnSpPr/>
            <p:nvPr/>
          </p:nvCxnSpPr>
          <p:spPr>
            <a:xfrm flipV="1">
              <a:off x="9367279" y="266266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CF64167-3124-4986-839C-A53CDFDA2BB7}"/>
                </a:ext>
              </a:extLst>
            </p:cNvPr>
            <p:cNvSpPr txBox="1"/>
            <p:nvPr/>
          </p:nvSpPr>
          <p:spPr>
            <a:xfrm>
              <a:off x="8744934" y="2385669"/>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hit1</a:t>
              </a:r>
              <a:endParaRPr lang="zh-CN" altLang="en-US" sz="1200">
                <a:latin typeface="Consolas" panose="020B0609020204030204" pitchFamily="49" charset="0"/>
                <a:ea typeface="微软雅黑" panose="020B0503020204020204" pitchFamily="34" charset="-122"/>
              </a:endParaRPr>
            </a:p>
          </p:txBody>
        </p:sp>
        <p:sp>
          <p:nvSpPr>
            <p:cNvPr id="19" name="文本框 18">
              <a:extLst>
                <a:ext uri="{FF2B5EF4-FFF2-40B4-BE49-F238E27FC236}">
                  <a16:creationId xmlns:a16="http://schemas.microsoft.com/office/drawing/2014/main" id="{E5725B2B-82E0-4DF3-B0F1-4C82FE3FC8CA}"/>
                </a:ext>
              </a:extLst>
            </p:cNvPr>
            <p:cNvSpPr txBox="1"/>
            <p:nvPr/>
          </p:nvSpPr>
          <p:spPr>
            <a:xfrm>
              <a:off x="7642427" y="3851262"/>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read</a:t>
              </a:r>
              <a:endParaRPr lang="zh-CN" altLang="en-US" sz="1200">
                <a:latin typeface="Consolas" panose="020B0609020204030204" pitchFamily="49" charset="0"/>
                <a:ea typeface="微软雅黑" panose="020B0503020204020204" pitchFamily="34" charset="-122"/>
              </a:endParaRPr>
            </a:p>
          </p:txBody>
        </p:sp>
        <p:sp>
          <p:nvSpPr>
            <p:cNvPr id="20" name="文本框 19">
              <a:extLst>
                <a:ext uri="{FF2B5EF4-FFF2-40B4-BE49-F238E27FC236}">
                  <a16:creationId xmlns:a16="http://schemas.microsoft.com/office/drawing/2014/main" id="{1607A494-A354-4143-9BBA-D1764FF83611}"/>
                </a:ext>
              </a:extLst>
            </p:cNvPr>
            <p:cNvSpPr txBox="1"/>
            <p:nvPr/>
          </p:nvSpPr>
          <p:spPr>
            <a:xfrm>
              <a:off x="5667053" y="2522293"/>
              <a:ext cx="439544" cy="276999"/>
            </a:xfrm>
            <a:prstGeom prst="rect">
              <a:avLst/>
            </a:prstGeom>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ref</a:t>
              </a:r>
              <a:endParaRPr lang="zh-CN" altLang="en-US" sz="1200">
                <a:latin typeface="Consolas" panose="020B0609020204030204" pitchFamily="49" charset="0"/>
                <a:ea typeface="微软雅黑" panose="020B0503020204020204" pitchFamily="34" charset="-122"/>
              </a:endParaRPr>
            </a:p>
          </p:txBody>
        </p:sp>
        <p:cxnSp>
          <p:nvCxnSpPr>
            <p:cNvPr id="21" name="直接连接符 20">
              <a:extLst>
                <a:ext uri="{FF2B5EF4-FFF2-40B4-BE49-F238E27FC236}">
                  <a16:creationId xmlns:a16="http://schemas.microsoft.com/office/drawing/2014/main" id="{19BC2D3C-6296-4CDE-A919-A00CD8E4A913}"/>
                </a:ext>
              </a:extLst>
            </p:cNvPr>
            <p:cNvCxnSpPr>
              <a:cxnSpLocks/>
            </p:cNvCxnSpPr>
            <p:nvPr/>
          </p:nvCxnSpPr>
          <p:spPr>
            <a:xfrm flipH="1" flipV="1">
              <a:off x="6769734" y="2660792"/>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23445C3-7295-4897-8159-146277C01E7D}"/>
                </a:ext>
              </a:extLst>
            </p:cNvPr>
            <p:cNvCxnSpPr/>
            <p:nvPr/>
          </p:nvCxnSpPr>
          <p:spPr>
            <a:xfrm flipV="1">
              <a:off x="9844709" y="266266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23" name="双括号 22">
              <a:extLst>
                <a:ext uri="{FF2B5EF4-FFF2-40B4-BE49-F238E27FC236}">
                  <a16:creationId xmlns:a16="http://schemas.microsoft.com/office/drawing/2014/main" id="{C6BFA1F6-32DB-4EDD-AF2B-324188E05C4E}"/>
                </a:ext>
              </a:extLst>
            </p:cNvPr>
            <p:cNvSpPr/>
            <p:nvPr/>
          </p:nvSpPr>
          <p:spPr>
            <a:xfrm>
              <a:off x="8052062" y="2524204"/>
              <a:ext cx="1930667" cy="276926"/>
            </a:xfrm>
            <a:prstGeom prst="bracketPair">
              <a:avLst>
                <a:gd name="adj" fmla="val 33457"/>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308C3757-D5D4-48DD-868F-564262C199EC}"/>
                </a:ext>
              </a:extLst>
            </p:cNvPr>
            <p:cNvSpPr/>
            <p:nvPr/>
          </p:nvSpPr>
          <p:spPr>
            <a:xfrm rot="16200000">
              <a:off x="8068134" y="2415399"/>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2725056-C35C-4CC8-8EA5-1798CE9742F2}"/>
                </a:ext>
              </a:extLst>
            </p:cNvPr>
            <p:cNvSpPr txBox="1"/>
            <p:nvPr/>
          </p:nvSpPr>
          <p:spPr>
            <a:xfrm>
              <a:off x="7831125" y="2032134"/>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sp>
          <p:nvSpPr>
            <p:cNvPr id="26" name="右大括号 25">
              <a:extLst>
                <a:ext uri="{FF2B5EF4-FFF2-40B4-BE49-F238E27FC236}">
                  <a16:creationId xmlns:a16="http://schemas.microsoft.com/office/drawing/2014/main" id="{ADF3E4AD-4CF1-422B-AD94-D06717FC1902}"/>
                </a:ext>
              </a:extLst>
            </p:cNvPr>
            <p:cNvSpPr/>
            <p:nvPr/>
          </p:nvSpPr>
          <p:spPr>
            <a:xfrm rot="16200000">
              <a:off x="9850186" y="2415399"/>
              <a:ext cx="116473" cy="148616"/>
            </a:xfrm>
            <a:prstGeom prst="rightBrace">
              <a:avLst>
                <a:gd name="adj1" fmla="val 30604"/>
                <a:gd name="adj2" fmla="val 5000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7388F42-AD9F-47AC-B96E-F03894F5E3B4}"/>
                </a:ext>
              </a:extLst>
            </p:cNvPr>
            <p:cNvSpPr txBox="1"/>
            <p:nvPr/>
          </p:nvSpPr>
          <p:spPr>
            <a:xfrm>
              <a:off x="9613177" y="2032134"/>
              <a:ext cx="593432" cy="369332"/>
            </a:xfrm>
            <a:prstGeom prst="rect">
              <a:avLst/>
            </a:prstGeom>
            <a:noFill/>
          </p:spPr>
          <p:txBody>
            <a:bodyPr wrap="none" rtlCol="0">
              <a:spAutoFit/>
            </a:bodyPr>
            <a:lstStyle/>
            <a:p>
              <a:pPr algn="ctr"/>
              <a:r>
                <a:rPr lang="en-US" altLang="zh-CN" sz="900"/>
                <a:t>edit</a:t>
              </a:r>
            </a:p>
            <a:p>
              <a:pPr algn="ctr"/>
              <a:r>
                <a:rPr lang="en-US" altLang="zh-CN" sz="900"/>
                <a:t>distance</a:t>
              </a:r>
              <a:endParaRPr lang="zh-CN" altLang="en-US" sz="900"/>
            </a:p>
          </p:txBody>
        </p:sp>
        <p:cxnSp>
          <p:nvCxnSpPr>
            <p:cNvPr id="29" name="直接连接符 28">
              <a:extLst>
                <a:ext uri="{FF2B5EF4-FFF2-40B4-BE49-F238E27FC236}">
                  <a16:creationId xmlns:a16="http://schemas.microsoft.com/office/drawing/2014/main" id="{186D175D-0733-434D-964E-4664B78ADBB1}"/>
                </a:ext>
              </a:extLst>
            </p:cNvPr>
            <p:cNvCxnSpPr/>
            <p:nvPr/>
          </p:nvCxnSpPr>
          <p:spPr>
            <a:xfrm flipV="1">
              <a:off x="8663272" y="2662668"/>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AFB8721-0930-4711-A9AF-AAA3CB82076E}"/>
                </a:ext>
              </a:extLst>
            </p:cNvPr>
            <p:cNvCxnSpPr>
              <a:cxnSpLocks/>
            </p:cNvCxnSpPr>
            <p:nvPr/>
          </p:nvCxnSpPr>
          <p:spPr>
            <a:xfrm flipH="1" flipV="1">
              <a:off x="7479460" y="2660791"/>
              <a:ext cx="1893538" cy="1328970"/>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F75F7DF-2DA5-4AC7-91A0-DE8E0A1DF901}"/>
                </a:ext>
              </a:extLst>
            </p:cNvPr>
            <p:cNvSpPr txBox="1"/>
            <p:nvPr/>
          </p:nvSpPr>
          <p:spPr>
            <a:xfrm>
              <a:off x="6862346" y="2409444"/>
              <a:ext cx="524503"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hit2</a:t>
              </a:r>
              <a:endParaRPr lang="zh-CN" altLang="en-US" sz="1200">
                <a:latin typeface="Consolas" panose="020B0609020204030204" pitchFamily="49" charset="0"/>
                <a:ea typeface="微软雅黑" panose="020B0503020204020204" pitchFamily="34" charset="-122"/>
              </a:endParaRPr>
            </a:p>
          </p:txBody>
        </p:sp>
        <p:sp>
          <p:nvSpPr>
            <p:cNvPr id="36" name="文本框 35">
              <a:extLst>
                <a:ext uri="{FF2B5EF4-FFF2-40B4-BE49-F238E27FC236}">
                  <a16:creationId xmlns:a16="http://schemas.microsoft.com/office/drawing/2014/main" id="{E2DACB12-8003-46FC-B6F0-AC595F6FDA78}"/>
                </a:ext>
              </a:extLst>
            </p:cNvPr>
            <p:cNvSpPr txBox="1"/>
            <p:nvPr/>
          </p:nvSpPr>
          <p:spPr>
            <a:xfrm>
              <a:off x="8665206" y="3964110"/>
              <a:ext cx="694421" cy="276999"/>
            </a:xfrm>
            <a:prstGeom prst="rect">
              <a:avLst/>
            </a:prstGeom>
            <a:noFill/>
          </p:spPr>
          <p:txBody>
            <a:bodyPr wrap="none" rtlCol="0">
              <a:spAutoFit/>
            </a:bodyPr>
            <a:lstStyle/>
            <a:p>
              <a:pPr defTabSz="360000"/>
              <a:r>
                <a:rPr lang="en-US" altLang="zh-CN" sz="1200">
                  <a:latin typeface="Consolas" panose="020B0609020204030204" pitchFamily="49" charset="0"/>
                  <a:ea typeface="微软雅黑" panose="020B0503020204020204" pitchFamily="34" charset="-122"/>
                </a:rPr>
                <a:t>seed_i</a:t>
              </a:r>
              <a:endParaRPr lang="zh-CN" altLang="en-US" sz="1200">
                <a:latin typeface="Consolas" panose="020B0609020204030204" pitchFamily="49" charset="0"/>
                <a:ea typeface="微软雅黑" panose="020B0503020204020204" pitchFamily="34" charset="-122"/>
              </a:endParaRPr>
            </a:p>
          </p:txBody>
        </p:sp>
        <p:cxnSp>
          <p:nvCxnSpPr>
            <p:cNvPr id="37" name="直接连接符 36">
              <a:extLst>
                <a:ext uri="{FF2B5EF4-FFF2-40B4-BE49-F238E27FC236}">
                  <a16:creationId xmlns:a16="http://schemas.microsoft.com/office/drawing/2014/main" id="{A1AC4D5B-A34E-43F0-A51B-CC0002B600FB}"/>
                </a:ext>
              </a:extLst>
            </p:cNvPr>
            <p:cNvCxnSpPr/>
            <p:nvPr/>
          </p:nvCxnSpPr>
          <p:spPr>
            <a:xfrm flipV="1">
              <a:off x="8194201" y="2660791"/>
              <a:ext cx="0" cy="1327094"/>
            </a:xfrm>
            <a:prstGeom prst="line">
              <a:avLst/>
            </a:prstGeom>
            <a:ln w="12700">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7BA7AAA-3B86-40E9-80C8-63B1917FB65E}"/>
                </a:ext>
              </a:extLst>
            </p:cNvPr>
            <p:cNvSpPr txBox="1"/>
            <p:nvPr/>
          </p:nvSpPr>
          <p:spPr>
            <a:xfrm>
              <a:off x="6524652" y="2254864"/>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location2(l2+1)</a:t>
              </a:r>
              <a:endParaRPr lang="zh-CN" altLang="en-US" sz="1050">
                <a:latin typeface="Consolas" panose="020B0609020204030204" pitchFamily="49" charset="0"/>
                <a:ea typeface="微软雅黑" panose="020B0503020204020204" pitchFamily="34" charset="-122"/>
              </a:endParaRPr>
            </a:p>
          </p:txBody>
        </p:sp>
        <p:sp>
          <p:nvSpPr>
            <p:cNvPr id="39" name="文本框 38">
              <a:extLst>
                <a:ext uri="{FF2B5EF4-FFF2-40B4-BE49-F238E27FC236}">
                  <a16:creationId xmlns:a16="http://schemas.microsoft.com/office/drawing/2014/main" id="{BEE675AF-6B55-49E2-9BA9-3E9D04F9A05E}"/>
                </a:ext>
              </a:extLst>
            </p:cNvPr>
            <p:cNvSpPr txBox="1"/>
            <p:nvPr/>
          </p:nvSpPr>
          <p:spPr>
            <a:xfrm>
              <a:off x="8392202" y="2249253"/>
              <a:ext cx="1338828" cy="261610"/>
            </a:xfrm>
            <a:prstGeom prst="rect">
              <a:avLst/>
            </a:prstGeom>
            <a:noFill/>
          </p:spPr>
          <p:txBody>
            <a:bodyPr wrap="none" rtlCol="0">
              <a:spAutoFit/>
            </a:bodyPr>
            <a:lstStyle/>
            <a:p>
              <a:pPr defTabSz="360000"/>
              <a:r>
                <a:rPr lang="en-US" altLang="zh-CN" sz="1050">
                  <a:latin typeface="Consolas" panose="020B0609020204030204" pitchFamily="49" charset="0"/>
                  <a:ea typeface="微软雅黑" panose="020B0503020204020204" pitchFamily="34" charset="-122"/>
                </a:rPr>
                <a:t>location1(l1+1)</a:t>
              </a:r>
              <a:endParaRPr lang="zh-CN" altLang="en-US" sz="105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11631068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6456</Words>
  <Application>Microsoft Office PowerPoint</Application>
  <PresentationFormat>宽屏</PresentationFormat>
  <Paragraphs>1805</Paragraphs>
  <Slides>28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Dustosh Atosh</dc:creator>
  <cp:lastModifiedBy>Dustosh Atosh</cp:lastModifiedBy>
  <cp:revision>191</cp:revision>
  <dcterms:created xsi:type="dcterms:W3CDTF">2019-12-14T12:51:20Z</dcterms:created>
  <dcterms:modified xsi:type="dcterms:W3CDTF">2019-12-27T14:00:02Z</dcterms:modified>
</cp:coreProperties>
</file>