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69" r:id="rId7"/>
    <p:sldId id="275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C27B71-E96D-4291-888A-A45BCCEFA838}">
          <p14:sldIdLst/>
        </p14:section>
        <p14:section name="对reads比对时覆盖区域和变异之间间隔的影响的考虑" id="{1731ABE0-A2FB-46FB-95F8-E4F66124F578}">
          <p14:sldIdLst>
            <p14:sldId id="270"/>
            <p14:sldId id="271"/>
            <p14:sldId id="272"/>
          </p14:sldIdLst>
        </p14:section>
        <p14:section name="参考基因组的压缩输出的考虑" id="{4B6C6A89-AC0C-4276-AC10-BA5A17EBF0A6}">
          <p14:sldIdLst>
            <p14:sldId id="273"/>
            <p14:sldId id="274"/>
          </p14:sldIdLst>
        </p14:section>
        <p14:section name="变异的整合" id="{5B2AAEDA-84D2-48F2-A5BE-5C0A0A069D38}">
          <p14:sldIdLst>
            <p14:sldId id="269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osh" initials="A" lastIdx="1" clrIdx="0">
    <p:extLst>
      <p:ext uri="{19B8F6BF-5375-455C-9EA6-DF929625EA0E}">
        <p15:presenceInfo xmlns:p15="http://schemas.microsoft.com/office/powerpoint/2012/main" userId="913b71bf832e8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0A2"/>
    <a:srgbClr val="168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4" autoAdjust="0"/>
  </p:normalViewPr>
  <p:slideViewPr>
    <p:cSldViewPr snapToGrid="0">
      <p:cViewPr varScale="1">
        <p:scale>
          <a:sx n="53" d="100"/>
          <a:sy n="53" d="100"/>
        </p:scale>
        <p:origin x="95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06C1-EEEF-442B-A2B7-E567FA75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6709" y="2340882"/>
            <a:ext cx="4068531" cy="1325559"/>
          </a:xfrm>
        </p:spPr>
        <p:txBody>
          <a:bodyPr anchorCtr="1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623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BBE-38B1-4013-8EF2-C3479FCFB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2E3B5-DC7B-43AB-B5F8-A2B1DC966AD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6DFD8-00F1-4F50-96D9-88B8A497A8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C16-210C-4564-9BF2-92BFAFB56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D887D-7B2A-4FF4-AE30-B3638F2CCD1F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2B58-1137-43C6-8650-A3A9D6A66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2A04C-CFFF-4E49-9EDA-B97F8E919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0EEBE-93C3-46C5-ACC7-F7672080EB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2502-6EA4-45B9-98C7-DE0F83ECBE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76561-EB0D-4F72-A0AA-99B1E98564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773-4B1C-4C8E-B71A-C49CC6C6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C2376-68D8-4576-8D02-782EC0B0AD99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6CA-8155-4A31-8C64-630A9554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9701-A7FE-4E3B-8B44-FEC69A962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61FE-C801-44E5-B8F3-3EC9AD761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BDE7B-4870-44E8-A095-7CAD7A9A8C7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0C7-EECA-4536-B604-C6BAAB3263C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89CC-6337-407B-88AB-5EB8D9251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B63AE-4C27-476F-9DD5-14178397EE23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1F2A-81FA-454D-AAEE-9E128ADA5B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C2CC-8DB6-4525-90E1-D7834EBC3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317FB-9EC4-4683-8562-028D4AE67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CC95-3B95-422E-8BB9-16A16AD91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88359-772A-4C8B-8FEB-2CDC45CB0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C785-84CF-4BF8-928E-E607CF2C1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C4B44-D12F-4BD3-9C36-2F34A6473057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B5BF-CFB6-4B5F-9FE2-A31D7B7A22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2618-EFC9-4872-A188-BDCA578DC9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649F1-CBE0-4421-835B-4AAD24D424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0DB5-3CE3-4A5A-A722-8CDFA83F38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CA16-C824-4B21-8F7F-9207D842F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7C6-E40E-49E5-A272-C59E31F52A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7C36D7-0E36-40DC-B070-A9F971DD9D0B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A3FB-9C37-465B-88D9-E2D979DA9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0FBB-94D9-42B0-8AE9-5A93EE7707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3A95E-E0DD-4392-8C94-6D7E75910A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F50-A8ED-4695-B3FB-6CD81F9D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F3041-B983-452A-AACE-3F113C95B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BD62-BE9C-419A-80AA-2AC8CE479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9408-D60C-4171-AEDB-B9C1DB4E2438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194F-3AD3-4FB8-A290-2A0DDEDB6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A66F-026C-4DA4-B640-7E1015E399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5BF4C-49A3-4DCF-A138-2FBE6063C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CDBE-5B20-4CAA-A4E9-33441E39EF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FD108-1969-4125-8DB8-4793730EC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2C4E-031A-4E69-BD39-083D6FF3A5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127B-754D-4CFB-BC53-D3ACCF872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933FD-B602-4F22-A2AD-AB146BD7B9C7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AB44-AC30-47F1-A97C-D3D51A3C7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9CEDA-4949-451C-9833-8AA4297E6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2ABA7F-DD99-4D42-A993-77DF5ABE1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3E37-6AC4-4511-9F7C-EA5A0B73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C096E-3595-4E7D-A19F-2513DF123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A359-1F08-4A4B-9747-72DDDB883F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95DB8F-8BB3-40AF-A5FD-9FB7DCA983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83ECA-E909-46DD-BA55-F1C9407383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9EF98-10A3-46D9-9D22-9D58A856D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DCC9C-4F47-40E6-922D-ACC45F18D9B6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EFF98-3E95-4504-9BAE-4913E640B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308A5-CB36-4662-BB00-6D0661913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AE677-7647-4D7F-A993-817FDB0FD8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025-9A26-44F7-AD3E-18CA6307CF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389AF-77EC-4592-BB93-5BC0AC984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DCF14-C412-4139-B13D-4128F1481DED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E6C02-BE21-4CCB-B347-495A075A8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468C-CD23-4DE6-9275-DB1616079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3817E-C739-40BC-AEAB-2F8442C8BD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5BF1E-0475-472A-BD5C-531A09ADD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ED175-3E7C-4717-A57A-B64E5796778F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2B57-DE9F-4101-835A-DDA8F104A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11D2A-EDDA-472D-9C06-CFFC32C63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0DB02-6744-493E-8C82-52264A5BC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A12-94A5-4F6E-90C5-E3C5C7AE8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73DD-DA31-416E-8B78-6E102D2FE4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D97C9-F3E6-4CCA-B35D-2DEE042C98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34B9-5F22-4C76-9565-CB4ADAFD8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80C48-AE9E-4AB6-9E9A-E6F7777B57EB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510A5-0319-42D8-A028-7DABF5EB65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F436-C9E4-4AB6-AE05-D1032977E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8D9CE-9513-41F3-8E01-D49206E0C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B3FC-F447-440D-9748-CBFA8087E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7040"/>
            <a:ext cx="10515600" cy="701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0F4C-1BE2-4199-A6B4-1B61DB532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1844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FC9F-90FD-432C-BCC0-B6D29608F6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l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7B0BA115-79E2-4724-BA5B-CAD60422CE22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02C8-46B2-45F3-A108-137C462CB1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400415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77EA-A59C-4CB1-8983-929C7CDCEC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EE50EEF5-135D-43D2-BF09-2BA6ADB2226E}" type="slidenum"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02C8D4-8725-49FD-A2A5-77A107EC7A49}"/>
              </a:ext>
            </a:extLst>
          </p:cNvPr>
          <p:cNvSpPr/>
          <p:nvPr/>
        </p:nvSpPr>
        <p:spPr>
          <a:xfrm>
            <a:off x="3215999" y="-47519703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8E8FB6-9CA6-494A-B312-16991C44AB30}"/>
              </a:ext>
            </a:extLst>
          </p:cNvPr>
          <p:cNvSpPr/>
          <p:nvPr/>
        </p:nvSpPr>
        <p:spPr>
          <a:xfrm>
            <a:off x="3215999" y="48846306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D73606AC-7F73-46F9-A8B0-699FF4242408}"/>
              </a:ext>
            </a:extLst>
          </p:cNvPr>
          <p:cNvSpPr/>
          <p:nvPr/>
        </p:nvSpPr>
        <p:spPr>
          <a:xfrm>
            <a:off x="29908496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0" name="椭圆 10">
            <a:extLst>
              <a:ext uri="{FF2B5EF4-FFF2-40B4-BE49-F238E27FC236}">
                <a16:creationId xmlns:a16="http://schemas.microsoft.com/office/drawing/2014/main" id="{D378C434-A088-4178-8B79-54432D43724C}"/>
              </a:ext>
            </a:extLst>
          </p:cNvPr>
          <p:cNvSpPr/>
          <p:nvPr/>
        </p:nvSpPr>
        <p:spPr>
          <a:xfrm>
            <a:off x="-26530301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539998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</p:titleStyle>
    <p:bodyStyle>
      <a:lvl1pPr marL="228600" marR="0" lvl="0" indent="-228600" algn="l" defTabSz="539998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  <a:lvl2pPr marL="685800" marR="0" lvl="1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2pPr>
      <a:lvl3pPr marL="1143000" marR="0" lvl="2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3pPr>
      <a:lvl4pPr marL="1600200" marR="0" lvl="3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4pPr>
      <a:lvl5pPr marL="2057400" marR="0" lvl="4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考虑各种整合情况时的比对结果的可能变化以及对结果的影响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对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altLang="en-US" sz="20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比对时覆盖区域和变异之间间隔的影响的考虑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777628-0D10-4549-9B7C-762524FA6BC5}"/>
              </a:ext>
            </a:extLst>
          </p:cNvPr>
          <p:cNvSpPr txBox="1"/>
          <p:nvPr/>
        </p:nvSpPr>
        <p:spPr>
          <a:xfrm>
            <a:off x="0" y="2505821"/>
            <a:ext cx="12192000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先考虑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与参考基因组比对时，最初的比对位置在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的区域内。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的比对位置会改变到其它区域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内，显然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的比对质量要比原来在区域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的比对质量要差，因为最初没有整合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时，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的比对质量是最好的。另外，此时区域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的比对结果更可能是整合前比对的第二最优结果。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1.1.1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的比对位置改变为区域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内，显然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的比对质量要比原来在区域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的比对质量好。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那么同时整合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的比对位置只能是区域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＞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＞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），并且比对质量提升。这说明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可能是想要的特异变异位点。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1.1.2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的比对位置不变，或者丢失，这说明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反而不如不整合上去。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那么同时整合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的比对位置只能是区域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vx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内，并且比对质量下降。这说明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并不是想要的特异变异位点。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的比对位置仍在区域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内，可能有偏移，但不大，记为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v1'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1.2.1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的比对位置也不变，或者丢失。那么同时整合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的比对位置只可能仍在区域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内，但比对质量可能有改变（提升下降都可能）。这说明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不是想要的特异变异位点，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是否是取决于比对质量提升还是下降。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1.2.2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的比对位置变为区域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内。那么同时整合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的比对位置既可能在区域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内，也可能在区域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内。比对质量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(v1'&gt;v1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v1'&lt;v1, v2&gt;v1)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。最终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的比对位置在区域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内，还是区域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内，将决定哪个对比对质量的提升影响大。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1.3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的比对位置丢失。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假设仅整合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后，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的比对位置不变，那么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不是想要的特异变异位点。如果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的比对位置变为区域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内，则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就是想要的特异变异位点。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defTabSz="360000">
              <a:lnSpc>
                <a:spcPct val="9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综上，对于原来就有比对位置的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，经过整合后，只要新的比对位置的比对质量有所提升，对应区域的变异就可能是想要的特异变异位点，否则就不是。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501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考虑各种整合情况时的比对结果的可能变化以及对结果的影响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对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altLang="en-US" sz="20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比对时覆盖区域和变异之间间隔的影响的考虑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777628-0D10-4549-9B7C-762524FA6BC5}"/>
              </a:ext>
            </a:extLst>
          </p:cNvPr>
          <p:cNvSpPr txBox="1"/>
          <p:nvPr/>
        </p:nvSpPr>
        <p:spPr>
          <a:xfrm>
            <a:off x="0" y="250582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 sz="1400">
                <a:solidFill>
                  <a:srgbClr val="000000"/>
                </a:solidFill>
                <a:latin typeface="Consolas" pitchFamily="49"/>
                <a:ea typeface="微软雅黑" pitchFamily="34"/>
              </a:defRPr>
            </a:lvl1pPr>
            <a:lvl2pPr lvl="1" defTabSz="360000">
              <a:lnSpc>
                <a:spcPct val="90000"/>
              </a:lnSpc>
              <a:spcBef>
                <a:spcPts val="600"/>
              </a:spcBef>
              <a:buSzPct val="100000"/>
              <a:defRPr sz="1400">
                <a:solidFill>
                  <a:srgbClr val="000000"/>
                </a:solidFill>
                <a:latin typeface="Consolas" pitchFamily="49"/>
                <a:ea typeface="微软雅黑" pitchFamily="34"/>
              </a:defRPr>
            </a:lvl2pPr>
          </a:lstStyle>
          <a:p>
            <a:r>
              <a:rPr lang="en-US" altLang="zh-CN"/>
              <a:t>- </a:t>
            </a:r>
            <a:r>
              <a:rPr lang="zh-CN" altLang="en-US"/>
              <a:t>先考虑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的。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假设</a:t>
            </a:r>
            <a:r>
              <a:rPr lang="en-US" altLang="zh-CN"/>
              <a:t>r</a:t>
            </a:r>
            <a:r>
              <a:rPr lang="zh-CN" altLang="en-US"/>
              <a:t>与参考基因组比对时，没有找到比对位置。</a:t>
            </a:r>
            <a:endParaRPr lang="en-US" altLang="zh-CN"/>
          </a:p>
          <a:p>
            <a:r>
              <a:rPr lang="en-US" altLang="zh-CN"/>
              <a:t>2.1 </a:t>
            </a:r>
            <a:r>
              <a:rPr lang="zh-CN" altLang="en-US"/>
              <a:t>假设仅整合</a:t>
            </a:r>
            <a:r>
              <a:rPr lang="en-US" altLang="zh-CN"/>
              <a:t>v1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的比对位置变为区域</a:t>
            </a:r>
            <a:r>
              <a:rPr lang="en-US" altLang="zh-CN"/>
              <a:t>v1</a:t>
            </a:r>
            <a:r>
              <a:rPr lang="zh-CN" altLang="en-US"/>
              <a:t>内。</a:t>
            </a:r>
            <a:endParaRPr lang="en-US" altLang="zh-CN"/>
          </a:p>
          <a:p>
            <a:r>
              <a:rPr lang="en-US" altLang="zh-CN"/>
              <a:t>	2.1.1 </a:t>
            </a:r>
            <a:r>
              <a:rPr lang="zh-CN" altLang="en-US"/>
              <a:t>假设仅整合</a:t>
            </a:r>
            <a:r>
              <a:rPr lang="en-US" altLang="zh-CN"/>
              <a:t>v2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的比对位置仍为缺失。那么同时整合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的比对位置只可能是区域</a:t>
            </a:r>
            <a:r>
              <a:rPr lang="en-US" altLang="zh-CN"/>
              <a:t>v1</a:t>
            </a:r>
            <a:r>
              <a:rPr lang="zh-CN" altLang="en-US"/>
              <a:t>内。这说明</a:t>
            </a:r>
            <a:r>
              <a:rPr lang="en-US" altLang="zh-CN"/>
              <a:t>v1</a:t>
            </a:r>
            <a:r>
              <a:rPr lang="zh-CN" altLang="en-US"/>
              <a:t>可能是特异变异位点。</a:t>
            </a:r>
            <a:endParaRPr lang="en-US" altLang="zh-CN"/>
          </a:p>
          <a:p>
            <a:r>
              <a:rPr lang="en-US" altLang="zh-CN"/>
              <a:t>	2.1.2 </a:t>
            </a:r>
            <a:r>
              <a:rPr lang="zh-CN" altLang="en-US"/>
              <a:t>假设仅整合</a:t>
            </a:r>
            <a:r>
              <a:rPr lang="en-US" altLang="zh-CN"/>
              <a:t>v2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的比对位置变为区域</a:t>
            </a:r>
            <a:r>
              <a:rPr lang="en-US" altLang="zh-CN"/>
              <a:t>v2</a:t>
            </a:r>
            <a:r>
              <a:rPr lang="zh-CN" altLang="en-US"/>
              <a:t>内。那么同时整合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的比对位置可能在区域</a:t>
            </a:r>
            <a:r>
              <a:rPr lang="en-US" altLang="zh-CN"/>
              <a:t>v1</a:t>
            </a:r>
            <a:r>
              <a:rPr lang="zh-CN" altLang="en-US"/>
              <a:t>或者</a:t>
            </a:r>
            <a:r>
              <a:rPr lang="en-US" altLang="zh-CN"/>
              <a:t>v2</a:t>
            </a:r>
            <a:r>
              <a:rPr lang="zh-CN" altLang="en-US"/>
              <a:t>内，在哪个区域内，哪个区域对应的变异就可能是特异变异位点。</a:t>
            </a:r>
            <a:endParaRPr lang="en-US" altLang="zh-CN"/>
          </a:p>
          <a:p>
            <a:r>
              <a:rPr lang="en-US" altLang="zh-CN"/>
              <a:t>2.2 </a:t>
            </a:r>
            <a:r>
              <a:rPr lang="zh-CN" altLang="en-US"/>
              <a:t>假设仅整合</a:t>
            </a:r>
            <a:r>
              <a:rPr lang="en-US" altLang="zh-CN"/>
              <a:t>v1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的比对位置仍为缺失。</a:t>
            </a:r>
            <a:endParaRPr lang="en-US" altLang="zh-CN"/>
          </a:p>
          <a:p>
            <a:r>
              <a:rPr lang="en-US" altLang="zh-CN"/>
              <a:t>	2.1.2 </a:t>
            </a:r>
            <a:r>
              <a:rPr lang="zh-CN" altLang="en-US"/>
              <a:t>假设仅整合</a:t>
            </a:r>
            <a:r>
              <a:rPr lang="en-US" altLang="zh-CN"/>
              <a:t>v2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的比对位置仍为缺失。那么同时整合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的比对位置仍为缺失。这说明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都不是特异变异位点。</a:t>
            </a:r>
            <a:endParaRPr lang="en-US" altLang="zh-CN"/>
          </a:p>
          <a:p>
            <a:r>
              <a:rPr lang="en-US" altLang="zh-CN"/>
              <a:t>	2.1.2 </a:t>
            </a:r>
            <a:r>
              <a:rPr lang="zh-CN" altLang="en-US"/>
              <a:t>假设仅整合</a:t>
            </a:r>
            <a:r>
              <a:rPr lang="en-US" altLang="zh-CN"/>
              <a:t>v2</a:t>
            </a:r>
            <a:r>
              <a:rPr lang="zh-CN" altLang="en-US"/>
              <a:t>时，</a:t>
            </a:r>
            <a:r>
              <a:rPr lang="en-US" altLang="zh-CN"/>
              <a:t>r</a:t>
            </a:r>
            <a:r>
              <a:rPr lang="zh-CN" altLang="en-US"/>
              <a:t>的比对位置变为区域</a:t>
            </a:r>
            <a:r>
              <a:rPr lang="en-US" altLang="zh-CN"/>
              <a:t>v2</a:t>
            </a:r>
            <a:r>
              <a:rPr lang="zh-CN" altLang="en-US"/>
              <a:t>内。那么同时整合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的比对位置只能在区域</a:t>
            </a:r>
            <a:r>
              <a:rPr lang="en-US" altLang="zh-CN"/>
              <a:t>v2</a:t>
            </a:r>
            <a:r>
              <a:rPr lang="zh-CN" altLang="en-US"/>
              <a:t>内。这说明</a:t>
            </a:r>
            <a:r>
              <a:rPr lang="en-US" altLang="zh-CN"/>
              <a:t>v2</a:t>
            </a:r>
            <a:r>
              <a:rPr lang="zh-CN" altLang="en-US"/>
              <a:t>可能是特异变异位点。</a:t>
            </a:r>
            <a:endParaRPr lang="en-US" altLang="zh-CN"/>
          </a:p>
          <a:p>
            <a:r>
              <a:rPr lang="zh-CN" altLang="en-US"/>
              <a:t>综上，和前面</a:t>
            </a:r>
            <a:r>
              <a:rPr lang="en-US" altLang="zh-CN"/>
              <a:t>r</a:t>
            </a:r>
            <a:r>
              <a:rPr lang="zh-CN" altLang="en-US"/>
              <a:t>在最初比对时就找到比对位置相同，整合后比对到哪个区域，只要比对质量有提升，这个区域对应的变异就可能是特异变异位点。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8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考虑各种整合情况时的比对结果的可能变化以及对结果的影响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对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altLang="en-US" sz="20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比对时覆盖区域和变异之间间隔的影响的考虑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777628-0D10-4549-9B7C-762524FA6BC5}"/>
              </a:ext>
            </a:extLst>
          </p:cNvPr>
          <p:cNvSpPr txBox="1"/>
          <p:nvPr/>
        </p:nvSpPr>
        <p:spPr>
          <a:xfrm>
            <a:off x="0" y="2505821"/>
            <a:ext cx="12192000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defTabSz="360000">
              <a:lnSpc>
                <a:spcPct val="90000"/>
              </a:lnSpc>
              <a:spcBef>
                <a:spcPts val="600"/>
              </a:spcBef>
              <a:buClrTx/>
              <a:buSzPct val="100000"/>
              <a:defRPr sz="1400">
                <a:solidFill>
                  <a:srgbClr val="000000"/>
                </a:solidFill>
                <a:latin typeface="Consolas" pitchFamily="49"/>
                <a:ea typeface="微软雅黑" pitchFamily="34"/>
              </a:defRPr>
            </a:lvl1pPr>
            <a:lvl2pPr lvl="1" defTabSz="360000">
              <a:lnSpc>
                <a:spcPct val="90000"/>
              </a:lnSpc>
              <a:spcBef>
                <a:spcPts val="600"/>
              </a:spcBef>
              <a:buSzPct val="100000"/>
              <a:defRPr sz="1400">
                <a:solidFill>
                  <a:srgbClr val="000000"/>
                </a:solidFill>
                <a:latin typeface="Consolas" pitchFamily="49"/>
                <a:ea typeface="微软雅黑" pitchFamily="34"/>
              </a:defRPr>
            </a:lvl2pPr>
          </a:lstStyle>
          <a:p>
            <a:r>
              <a:rPr lang="en-US" altLang="zh-CN"/>
              <a:t>- </a:t>
            </a:r>
            <a:r>
              <a:rPr lang="zh-CN" altLang="en-US"/>
              <a:t>考虑</a:t>
            </a:r>
            <a:r>
              <a:rPr lang="en-US" altLang="zh-CN"/>
              <a:t>v2</a:t>
            </a:r>
            <a:r>
              <a:rPr lang="zh-CN" altLang="en-US"/>
              <a:t>和</a:t>
            </a:r>
            <a:r>
              <a:rPr lang="en-US" altLang="zh-CN"/>
              <a:t>v3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这种情况比较复杂，比如原来比对到</a:t>
            </a:r>
            <a:r>
              <a:rPr lang="en-US" altLang="zh-CN"/>
              <a:t>v2</a:t>
            </a:r>
            <a:r>
              <a:rPr lang="zh-CN" altLang="en-US"/>
              <a:t>，但不覆盖</a:t>
            </a:r>
            <a:r>
              <a:rPr lang="en-US" altLang="zh-CN"/>
              <a:t>v3</a:t>
            </a:r>
            <a:r>
              <a:rPr lang="zh-CN" altLang="en-US"/>
              <a:t>的</a:t>
            </a:r>
            <a:r>
              <a:rPr lang="en-US" altLang="zh-CN"/>
              <a:t>read</a:t>
            </a:r>
            <a:r>
              <a:rPr lang="zh-CN" altLang="en-US"/>
              <a:t>，可能在整合</a:t>
            </a:r>
            <a:r>
              <a:rPr lang="en-US" altLang="zh-CN"/>
              <a:t>v2</a:t>
            </a:r>
            <a:r>
              <a:rPr lang="zh-CN" altLang="en-US"/>
              <a:t>之后就变成覆盖</a:t>
            </a:r>
            <a:r>
              <a:rPr lang="en-US" altLang="zh-CN"/>
              <a:t>v3</a:t>
            </a:r>
            <a:r>
              <a:rPr lang="zh-CN" altLang="en-US"/>
              <a:t>了，但比对质量却既可能提高，也可能下降。这种条件下如果同时整合</a:t>
            </a:r>
            <a:r>
              <a:rPr lang="en-US" altLang="zh-CN"/>
              <a:t>v2</a:t>
            </a:r>
            <a:r>
              <a:rPr lang="zh-CN" altLang="en-US"/>
              <a:t>和</a:t>
            </a:r>
            <a:r>
              <a:rPr lang="en-US" altLang="zh-CN"/>
              <a:t>v3</a:t>
            </a:r>
            <a:r>
              <a:rPr lang="zh-CN" altLang="en-US"/>
              <a:t>导致最终比对质量提高，是无法判断究竟是因为</a:t>
            </a:r>
            <a:r>
              <a:rPr lang="en-US" altLang="zh-CN"/>
              <a:t>v2</a:t>
            </a:r>
            <a:r>
              <a:rPr lang="zh-CN" altLang="en-US"/>
              <a:t>造成的比对质量提高，还是</a:t>
            </a:r>
            <a:r>
              <a:rPr lang="en-US" altLang="zh-CN"/>
              <a:t>v3</a:t>
            </a:r>
            <a:r>
              <a:rPr lang="zh-CN" altLang="en-US"/>
              <a:t>造成的，所以需要枚举，产生一个个的版本，再根据这些版本的结果来逐个判断。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3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参考基因组的压缩输出的考虑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35BB12-8809-47FB-AEC8-9BFCE31FD5DD}"/>
              </a:ext>
            </a:extLst>
          </p:cNvPr>
          <p:cNvSpPr txBox="1"/>
          <p:nvPr/>
        </p:nvSpPr>
        <p:spPr>
          <a:xfrm>
            <a:off x="0" y="2948869"/>
            <a:ext cx="12192000" cy="221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是原来没有比对结果的测序序列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对于没有重构的参考基因组的部分</a:t>
            </a: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原来就没有找到比对结果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这部分没有重构过的部分在重构后再比对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比对质量无法得到改善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所以还是不会比对到这部分区域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.</a:t>
            </a: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因此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这部分没有重构过的区域不需要输出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1.2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对于重构过的参考基因组的部分</a:t>
            </a: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在整合变异重构后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有可能因为特异变异位点的整合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而比对到重构区域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但是也可能仍然比对不上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. </a:t>
            </a: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因此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,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只需要输出重构过的区域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536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286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Length of Given Reads: 70bp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369332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下图中两个变异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的区域不重叠（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的区域为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pos(v1)±length(reads)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的区域重叠，一条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可以同时覆盖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和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，但是不能同时覆盖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。假设有一条序列片段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）。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09502C-FCA8-4A5F-B91A-2EE0AEF244B7}"/>
              </a:ext>
            </a:extLst>
          </p:cNvPr>
          <p:cNvSpPr txBox="1"/>
          <p:nvPr/>
        </p:nvSpPr>
        <p:spPr>
          <a:xfrm>
            <a:off x="-1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3999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/>
                <a:ea typeface="微软雅黑" pitchFamily="34"/>
              </a:rPr>
              <a:t>参考基因组的压缩输出的考虑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59BDA0-9B38-4016-8957-9C53C977E559}"/>
              </a:ext>
            </a:extLst>
          </p:cNvPr>
          <p:cNvCxnSpPr>
            <a:cxnSpLocks/>
          </p:cNvCxnSpPr>
          <p:nvPr/>
        </p:nvCxnSpPr>
        <p:spPr>
          <a:xfrm>
            <a:off x="259882" y="1854832"/>
            <a:ext cx="11511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B3354CB-A794-42CC-A4D8-C6D48864C5AC}"/>
              </a:ext>
            </a:extLst>
          </p:cNvPr>
          <p:cNvSpPr>
            <a:spLocks noChangeAspect="1"/>
          </p:cNvSpPr>
          <p:nvPr/>
        </p:nvSpPr>
        <p:spPr>
          <a:xfrm>
            <a:off x="2495550" y="1721482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8889F6D-5B7A-412D-A8BE-A485F5588E36}"/>
              </a:ext>
            </a:extLst>
          </p:cNvPr>
          <p:cNvSpPr>
            <a:spLocks noChangeAspect="1"/>
          </p:cNvSpPr>
          <p:nvPr/>
        </p:nvSpPr>
        <p:spPr>
          <a:xfrm>
            <a:off x="8028002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FEE3838-ACBD-4116-B419-3DD068BDD3C6}"/>
              </a:ext>
            </a:extLst>
          </p:cNvPr>
          <p:cNvSpPr>
            <a:spLocks noChangeAspect="1"/>
          </p:cNvSpPr>
          <p:nvPr/>
        </p:nvSpPr>
        <p:spPr>
          <a:xfrm>
            <a:off x="9104327" y="1721484"/>
            <a:ext cx="252000" cy="25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DB724790-0D96-436F-B405-653A1999D466}"/>
              </a:ext>
            </a:extLst>
          </p:cNvPr>
          <p:cNvSpPr/>
          <p:nvPr/>
        </p:nvSpPr>
        <p:spPr>
          <a:xfrm rot="5400000">
            <a:off x="3614744" y="548566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0B13A51C-DB12-42C0-84FE-42CF0791F178}"/>
              </a:ext>
            </a:extLst>
          </p:cNvPr>
          <p:cNvSpPr/>
          <p:nvPr/>
        </p:nvSpPr>
        <p:spPr>
          <a:xfrm rot="5400000">
            <a:off x="1428505" y="548565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1B70800B-C121-47C0-9A00-1E00643D4300}"/>
              </a:ext>
            </a:extLst>
          </p:cNvPr>
          <p:cNvSpPr/>
          <p:nvPr/>
        </p:nvSpPr>
        <p:spPr>
          <a:xfrm rot="16200000">
            <a:off x="6985022" y="98029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608812E2-4F76-4085-A651-0F80A386EF49}"/>
              </a:ext>
            </a:extLst>
          </p:cNvPr>
          <p:cNvSpPr/>
          <p:nvPr/>
        </p:nvSpPr>
        <p:spPr>
          <a:xfrm rot="16200000">
            <a:off x="9142434" y="980289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6BCB147E-92FC-4AB2-BA20-60572C027E23}"/>
              </a:ext>
            </a:extLst>
          </p:cNvPr>
          <p:cNvSpPr/>
          <p:nvPr/>
        </p:nvSpPr>
        <p:spPr>
          <a:xfrm rot="5400000">
            <a:off x="8061345" y="548567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3A673D0E-A55F-4548-BEBF-6E4A55257E61}"/>
              </a:ext>
            </a:extLst>
          </p:cNvPr>
          <p:cNvSpPr/>
          <p:nvPr/>
        </p:nvSpPr>
        <p:spPr>
          <a:xfrm rot="5400000">
            <a:off x="10223520" y="547740"/>
            <a:ext cx="175786" cy="2162175"/>
          </a:xfrm>
          <a:prstGeom prst="leftBracket">
            <a:avLst>
              <a:gd name="adj" fmla="val 1275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5BB295-12A2-47EB-82B9-0F1B3358F939}"/>
              </a:ext>
            </a:extLst>
          </p:cNvPr>
          <p:cNvCxnSpPr/>
          <p:nvPr/>
        </p:nvCxnSpPr>
        <p:spPr>
          <a:xfrm>
            <a:off x="2395087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9E786D-575A-4AA1-BF94-D68FE4F90D1D}"/>
              </a:ext>
            </a:extLst>
          </p:cNvPr>
          <p:cNvCxnSpPr/>
          <p:nvPr/>
        </p:nvCxnSpPr>
        <p:spPr>
          <a:xfrm>
            <a:off x="4142605" y="1442454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BDAD2-512F-42DB-B92F-7D4883B49B74}"/>
              </a:ext>
            </a:extLst>
          </p:cNvPr>
          <p:cNvCxnSpPr/>
          <p:nvPr/>
        </p:nvCxnSpPr>
        <p:spPr>
          <a:xfrm>
            <a:off x="1254963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C0B2E1-2BE0-4444-8A6A-8DDE88D0868D}"/>
              </a:ext>
            </a:extLst>
          </p:cNvPr>
          <p:cNvCxnSpPr/>
          <p:nvPr/>
        </p:nvCxnSpPr>
        <p:spPr>
          <a:xfrm>
            <a:off x="7942979" y="1424812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174702-940C-457C-81CC-3C184FB3A40D}"/>
              </a:ext>
            </a:extLst>
          </p:cNvPr>
          <p:cNvCxnSpPr/>
          <p:nvPr/>
        </p:nvCxnSpPr>
        <p:spPr>
          <a:xfrm>
            <a:off x="8852567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A938E6-54DA-49D1-8770-95E4071BFBE8}"/>
              </a:ext>
            </a:extLst>
          </p:cNvPr>
          <p:cNvCxnSpPr/>
          <p:nvPr/>
        </p:nvCxnSpPr>
        <p:spPr>
          <a:xfrm>
            <a:off x="7068150" y="1326957"/>
            <a:ext cx="14919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356FE8-73E4-48FB-9CCA-CAA256D85D4D}"/>
              </a:ext>
            </a:extLst>
          </p:cNvPr>
          <p:cNvSpPr txBox="1"/>
          <p:nvPr/>
        </p:nvSpPr>
        <p:spPr>
          <a:xfrm>
            <a:off x="2359853" y="2252509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4BF24D-C864-4B91-8A24-2240C17F15E4}"/>
              </a:ext>
            </a:extLst>
          </p:cNvPr>
          <p:cNvSpPr txBox="1"/>
          <p:nvPr/>
        </p:nvSpPr>
        <p:spPr>
          <a:xfrm>
            <a:off x="7887542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BC076-3236-40C7-9BEB-9F21BF1FC072}"/>
              </a:ext>
            </a:extLst>
          </p:cNvPr>
          <p:cNvSpPr txBox="1"/>
          <p:nvPr/>
        </p:nvSpPr>
        <p:spPr>
          <a:xfrm>
            <a:off x="8968629" y="2181550"/>
            <a:ext cx="5233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v3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35BB12-8809-47FB-AEC8-9BFCE31FD5DD}"/>
              </a:ext>
            </a:extLst>
          </p:cNvPr>
          <p:cNvSpPr txBox="1"/>
          <p:nvPr/>
        </p:nvSpPr>
        <p:spPr>
          <a:xfrm>
            <a:off x="0" y="2948869"/>
            <a:ext cx="12192000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2.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考虑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是原来就有比对结果的测序序列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2.1.1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如果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原来比对到的区域没有被重构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重构后的区域有可能是新的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的比对区域，但是也可能重比对时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的比对区域仍然是原来的区域。所以第一考虑是这种情况两个部分的碱基序列都要输出。但是，如果只输出被重构的区域，重比对时有可能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没有比对结果，也有可能被比对到这部分重构的区域，而且比对质量相对原来的碱基序列是有提升的，不过虽然提升了，却不一定比原来的比对结果好，这可以通过和原来的比对结果对比判断。不过，这些序列片段一般原来的比对结果也是比较差的，所以实际上可能只输出被重构的区域就足够。实在不放心，保险起见，可以在所有任务完成后再结合原来的比对结果判断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总之，虽然说不严格，但是也可以只输出被重构的区域。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2.1.2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如果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原来比对到的区域被重构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	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后该区域比对质量可能提高，也可能下降。如果下降，那么这个被整合的变异就肯定不是特异变异位点，但其它未重构过的区域也肯定不会有比原来比对结果还要好的；如果上升，那么这个变异有可能是特异变异位点。所以这种情况只需要输出被重构的区域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189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E883-9AB9-4147-99F1-6683D055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en-US" altLang="zh-CN" sz="4400"/>
              <a:t>Integration of Variations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526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en-US" altLang="zh-CN"/>
              <a:t>Integration of Variations - SNP</a:t>
            </a:r>
            <a:endParaRPr 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3B16ABC-0E9B-4A9A-AC3A-9700D8CC02DC}"/>
              </a:ext>
            </a:extLst>
          </p:cNvPr>
          <p:cNvGraphicFramePr>
            <a:graphicFrameLocks noGrp="1"/>
          </p:cNvGraphicFramePr>
          <p:nvPr/>
        </p:nvGraphicFramePr>
        <p:xfrm>
          <a:off x="4754771" y="800554"/>
          <a:ext cx="70360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205">
                  <a:extLst>
                    <a:ext uri="{9D8B030D-6E8A-4147-A177-3AD203B41FA5}">
                      <a16:colId xmlns:a16="http://schemas.microsoft.com/office/drawing/2014/main" val="2357999398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611556075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23586349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Original Vcf Records Format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pos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ref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alt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&lt;type&gt;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xxx001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mismatch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xxx050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CTAG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insertion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xxx100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TCG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deletion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Length of Given Reads: 70bp</a:t>
            </a: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60C7F5E-436F-4EC4-86FD-4BC2C184E58C}"/>
              </a:ext>
            </a:extLst>
          </p:cNvPr>
          <p:cNvGraphicFramePr>
            <a:graphicFrameLocks noGrp="1"/>
          </p:cNvGraphicFramePr>
          <p:nvPr/>
        </p:nvGraphicFramePr>
        <p:xfrm>
          <a:off x="1637506" y="4583334"/>
          <a:ext cx="10153290" cy="16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284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498236489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before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after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CTAG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TCG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14" name="副标题 2">
            <a:extLst>
              <a:ext uri="{FF2B5EF4-FFF2-40B4-BE49-F238E27FC236}">
                <a16:creationId xmlns:a16="http://schemas.microsoft.com/office/drawing/2014/main" id="{9F0226C9-BA69-4865-B98F-E4CBBB38B53B}"/>
              </a:ext>
            </a:extLst>
          </p:cNvPr>
          <p:cNvSpPr txBox="1">
            <a:spLocks/>
          </p:cNvSpPr>
          <p:nvPr/>
        </p:nvSpPr>
        <p:spPr>
          <a:xfrm>
            <a:off x="5277281" y="3566916"/>
            <a:ext cx="1780674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xxx001+0+1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DABC29B2-15EB-472F-B22D-844D2A0ADEDF}"/>
              </a:ext>
            </a:extLst>
          </p:cNvPr>
          <p:cNvSpPr txBox="1">
            <a:spLocks/>
          </p:cNvSpPr>
          <p:nvPr/>
        </p:nvSpPr>
        <p:spPr>
          <a:xfrm>
            <a:off x="7445605" y="3566916"/>
            <a:ext cx="1780674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xxx050+(4-3)+1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EB4D56CC-1F68-43C5-B38E-71175B12C5AA}"/>
              </a:ext>
            </a:extLst>
          </p:cNvPr>
          <p:cNvSpPr txBox="1">
            <a:spLocks/>
          </p:cNvSpPr>
          <p:nvPr/>
        </p:nvSpPr>
        <p:spPr>
          <a:xfrm>
            <a:off x="9713622" y="3566916"/>
            <a:ext cx="1470931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xxx100+0+1</a:t>
            </a:r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4F2E6668-967E-46BD-9DC7-7A11753BBBCB}"/>
              </a:ext>
            </a:extLst>
          </p:cNvPr>
          <p:cNvSpPr txBox="1">
            <a:spLocks/>
          </p:cNvSpPr>
          <p:nvPr/>
        </p:nvSpPr>
        <p:spPr>
          <a:xfrm>
            <a:off x="2888572" y="3258968"/>
            <a:ext cx="2188222" cy="6637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pos of next base</a:t>
            </a:r>
          </a:p>
          <a:p>
            <a:pPr algn="l"/>
            <a:r>
              <a:rPr lang="en-US" sz="1600"/>
              <a:t>(pos+offset+1)</a:t>
            </a: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F86C55FF-396E-4F31-A459-64EBAD10C845}"/>
              </a:ext>
            </a:extLst>
          </p:cNvPr>
          <p:cNvSpPr txBox="1">
            <a:spLocks/>
          </p:cNvSpPr>
          <p:nvPr/>
        </p:nvSpPr>
        <p:spPr>
          <a:xfrm>
            <a:off x="4986977" y="3272034"/>
            <a:ext cx="6803819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offset: 0(mismatch, deletion), length(alt-ref)(insertion)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58484A-C255-4192-AA77-FC1F1E9E6223}"/>
              </a:ext>
            </a:extLst>
          </p:cNvPr>
          <p:cNvSpPr txBox="1"/>
          <p:nvPr/>
        </p:nvSpPr>
        <p:spPr>
          <a:xfrm>
            <a:off x="3078154" y="4257982"/>
            <a:ext cx="871264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integrated ref: ... XXXXX T XXXXX ... XXXXX CTAG XXXXX ... XXXXX T XXXXX ...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099389-3FAC-4ABD-A6C1-D40489E748E2}"/>
              </a:ext>
            </a:extLst>
          </p:cNvPr>
          <p:cNvSpPr txBox="1"/>
          <p:nvPr/>
        </p:nvSpPr>
        <p:spPr>
          <a:xfrm>
            <a:off x="3078154" y="3921209"/>
            <a:ext cx="87126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original ref: ... XXXXX C XXXXX ... XXXXX C XXXXX ... XXXXX TCG XXXXX ...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789134"/>
            <a:ext cx="475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SNP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的形式：如右图所示，虽然可以按照沿着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记录的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id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进行整合，但是为了更加有策略性和性能上的改进，需要对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的记录进行索引。对于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SNP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来说，需要至少能够根据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索引查询某条特定的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记录</a:t>
            </a:r>
            <a:endParaRPr lang="en-US" altLang="zh-CN" sz="16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2118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en-US" altLang="zh-CN" dirty="0"/>
              <a:t>Integration of Variations - SV</a:t>
            </a:r>
            <a:endParaRPr lang="zh-CN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3B16ABC-0E9B-4A9A-AC3A-9700D8CC02DC}"/>
              </a:ext>
            </a:extLst>
          </p:cNvPr>
          <p:cNvGraphicFramePr>
            <a:graphicFrameLocks noGrp="1"/>
          </p:cNvGraphicFramePr>
          <p:nvPr/>
        </p:nvGraphicFramePr>
        <p:xfrm>
          <a:off x="4136620" y="2585972"/>
          <a:ext cx="70360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205">
                  <a:extLst>
                    <a:ext uri="{9D8B030D-6E8A-4147-A177-3AD203B41FA5}">
                      <a16:colId xmlns:a16="http://schemas.microsoft.com/office/drawing/2014/main" val="2357999398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611556075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23586349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Original Vcf Records Format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pos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ref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alt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&lt;type&gt;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xxx001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mismatch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xxx050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CTAG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insertion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xxx100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TCG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deletion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Length of Given Reads: 70bp</a:t>
            </a: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60C7F5E-436F-4EC4-86FD-4BC2C184E58C}"/>
              </a:ext>
            </a:extLst>
          </p:cNvPr>
          <p:cNvGraphicFramePr>
            <a:graphicFrameLocks noGrp="1"/>
          </p:cNvGraphicFramePr>
          <p:nvPr/>
        </p:nvGraphicFramePr>
        <p:xfrm>
          <a:off x="1019355" y="4583334"/>
          <a:ext cx="10153290" cy="16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284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498236489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before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after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CTAG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TCG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13" name="副标题 2">
            <a:extLst>
              <a:ext uri="{FF2B5EF4-FFF2-40B4-BE49-F238E27FC236}">
                <a16:creationId xmlns:a16="http://schemas.microsoft.com/office/drawing/2014/main" id="{0495A57F-D416-49CC-BA79-B7FECCC67E72}"/>
              </a:ext>
            </a:extLst>
          </p:cNvPr>
          <p:cNvSpPr txBox="1">
            <a:spLocks/>
          </p:cNvSpPr>
          <p:nvPr/>
        </p:nvSpPr>
        <p:spPr>
          <a:xfrm>
            <a:off x="1" y="764402"/>
            <a:ext cx="12192000" cy="16784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/>
              <a:t>- </a:t>
            </a:r>
            <a:r>
              <a:rPr lang="zh-CN" altLang="en-US" sz="1600"/>
              <a:t>简单</a:t>
            </a:r>
            <a:r>
              <a:rPr lang="en-US" altLang="zh-CN" sz="1600"/>
              <a:t>SV</a:t>
            </a:r>
            <a:r>
              <a:rPr lang="zh-CN" altLang="en-US" sz="1600"/>
              <a:t>的记录形式：</a:t>
            </a:r>
            <a:r>
              <a:rPr lang="en-US" altLang="zh-CN" sz="1600"/>
              <a:t>SV</a:t>
            </a:r>
            <a:r>
              <a:rPr lang="zh-CN" altLang="en-US" sz="1600"/>
              <a:t>类型的记录有</a:t>
            </a:r>
            <a:r>
              <a:rPr lang="en-US" altLang="zh-CN" sz="1600"/>
              <a:t>precise variation</a:t>
            </a:r>
            <a:r>
              <a:rPr lang="zh-CN" altLang="en-US" sz="1600"/>
              <a:t>和</a:t>
            </a:r>
            <a:r>
              <a:rPr lang="en-US" altLang="zh-CN" sz="1600"/>
              <a:t>imprecise variation</a:t>
            </a:r>
            <a:r>
              <a:rPr lang="zh-CN" altLang="en-US" sz="1600"/>
              <a:t>。其中</a:t>
            </a:r>
            <a:r>
              <a:rPr lang="en-US" altLang="zh-CN" sz="1600"/>
              <a:t>precise variation</a:t>
            </a:r>
            <a:r>
              <a:rPr lang="zh-CN" altLang="en-US" sz="1600"/>
              <a:t>和</a:t>
            </a:r>
            <a:r>
              <a:rPr lang="en-US" altLang="zh-CN" sz="1600"/>
              <a:t>SNP</a:t>
            </a:r>
            <a:r>
              <a:rPr lang="zh-CN" altLang="en-US" sz="1600"/>
              <a:t>的形式相同，，但是</a:t>
            </a:r>
            <a:r>
              <a:rPr lang="en-US" altLang="zh-CN" sz="1600"/>
              <a:t>imprecise variation</a:t>
            </a:r>
            <a:r>
              <a:rPr lang="zh-CN" altLang="en-US" sz="1600"/>
              <a:t>需要根据</a:t>
            </a:r>
            <a:r>
              <a:rPr lang="en-US" altLang="zh-CN" sz="1600"/>
              <a:t>vcf</a:t>
            </a:r>
            <a:r>
              <a:rPr lang="zh-CN" altLang="en-US" sz="1600"/>
              <a:t>文件的宏定义来识别，而且这类变异缺乏明确的碱基信息，所以打算将其舍弃，不做向参考基因组的整合处理</a:t>
            </a:r>
            <a:endParaRPr lang="en-US" altLang="zh-CN" sz="1600"/>
          </a:p>
          <a:p>
            <a:pPr algn="l"/>
            <a:r>
              <a:rPr lang="en-US" altLang="zh-CN" sz="1600"/>
              <a:t>- breakends</a:t>
            </a:r>
            <a:r>
              <a:rPr lang="zh-CN" altLang="en-US" sz="1600"/>
              <a:t>的记录形式：示例参考</a:t>
            </a:r>
            <a:r>
              <a:rPr lang="en-US" altLang="zh-CN" sz="1600"/>
              <a:t>official manual page 17+</a:t>
            </a:r>
          </a:p>
          <a:p>
            <a:pPr algn="l"/>
            <a:r>
              <a:rPr lang="zh-CN" altLang="en-US" sz="1600"/>
              <a:t>这些记录中用到了类似</a:t>
            </a:r>
            <a:r>
              <a:rPr lang="en-US" altLang="zh-CN" sz="1600"/>
              <a:t>"C[chr2:132122["</a:t>
            </a:r>
            <a:r>
              <a:rPr lang="zh-CN" altLang="en-US" sz="1600"/>
              <a:t>的形式，表示从这条记录的位点开始接到</a:t>
            </a:r>
            <a:r>
              <a:rPr lang="en-US" altLang="zh-CN" sz="1600"/>
              <a:t>chr2</a:t>
            </a:r>
            <a:r>
              <a:rPr lang="zh-CN" altLang="en-US" sz="1600"/>
              <a:t>的</a:t>
            </a:r>
            <a:r>
              <a:rPr lang="en-US" altLang="zh-CN" sz="1600"/>
              <a:t>132122</a:t>
            </a:r>
            <a:r>
              <a:rPr lang="zh-CN" altLang="en-US" sz="1600"/>
              <a:t>往后的部分。因此也就需要实现锁定特定</a:t>
            </a:r>
            <a:r>
              <a:rPr lang="en-US" altLang="zh-CN" sz="1600"/>
              <a:t>contig</a:t>
            </a:r>
            <a:r>
              <a:rPr lang="zh-CN" altLang="en-US" sz="1600"/>
              <a:t>的特定</a:t>
            </a:r>
            <a:r>
              <a:rPr lang="en-US" altLang="zh-CN" sz="1600"/>
              <a:t>pos</a:t>
            </a:r>
            <a:r>
              <a:rPr lang="zh-CN" altLang="en-US" sz="1600"/>
              <a:t>的功能，另外</a:t>
            </a:r>
            <a:r>
              <a:rPr lang="en-US" altLang="zh-CN" sz="1600"/>
              <a:t>info</a:t>
            </a:r>
            <a:r>
              <a:rPr lang="zh-CN" altLang="en-US" sz="1600"/>
              <a:t>域中还包含类似</a:t>
            </a:r>
            <a:r>
              <a:rPr lang="en-US" altLang="zh-CN" sz="1600"/>
              <a:t>"MATED=vcf_id"</a:t>
            </a:r>
            <a:r>
              <a:rPr lang="zh-CN" altLang="en-US" sz="1600"/>
              <a:t>的形式，所以。。。实际上也需要对</a:t>
            </a:r>
            <a:r>
              <a:rPr lang="en-US" altLang="zh-CN" sz="1600"/>
              <a:t>vcf</a:t>
            </a:r>
            <a:r>
              <a:rPr lang="zh-CN" altLang="en-US" sz="1600"/>
              <a:t>的</a:t>
            </a:r>
            <a:r>
              <a:rPr lang="en-US" altLang="zh-CN" sz="1600"/>
              <a:t>id</a:t>
            </a:r>
            <a:r>
              <a:rPr lang="zh-CN" altLang="en-US" sz="1600"/>
              <a:t>建立索引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85017140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2301</Words>
  <Application>Microsoft Office PowerPoint</Application>
  <PresentationFormat>宽屏</PresentationFormat>
  <Paragraphs>153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Consolas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Integration of Variations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Dustosh Atosh</cp:lastModifiedBy>
  <cp:revision>65</cp:revision>
  <dcterms:created xsi:type="dcterms:W3CDTF">2021-01-27T08:00:32Z</dcterms:created>
  <dcterms:modified xsi:type="dcterms:W3CDTF">2021-04-30T11:49:38Z</dcterms:modified>
</cp:coreProperties>
</file>