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osh" initials="A" lastIdx="1" clrIdx="0">
    <p:extLst>
      <p:ext uri="{19B8F6BF-5375-455C-9EA6-DF929625EA0E}">
        <p15:presenceInfo xmlns:p15="http://schemas.microsoft.com/office/powerpoint/2012/main" userId="913b71bf832e8f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8E69"/>
    <a:srgbClr val="1CB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34" autoAdjust="0"/>
  </p:normalViewPr>
  <p:slideViewPr>
    <p:cSldViewPr snapToGrid="0">
      <p:cViewPr varScale="1">
        <p:scale>
          <a:sx n="101" d="100"/>
          <a:sy n="101" d="100"/>
        </p:scale>
        <p:origin x="419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006C1-EEEF-442B-A2B7-E567FA7517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46709" y="2340882"/>
            <a:ext cx="4068531" cy="1325559"/>
          </a:xfrm>
        </p:spPr>
        <p:txBody>
          <a:bodyPr anchorCtr="1"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496236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30BBE-38B1-4013-8EF2-C3479FCFB2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02E3B5-DC7B-43AB-B5F8-A2B1DC966AD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US" sz="3200"/>
            </a:lvl1pPr>
          </a:lstStyle>
          <a:p>
            <a:pPr lvl="0"/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46DFD8-00F1-4F50-96D9-88B8A497A85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5F8C16-210C-4564-9BF2-92BFAFB56A8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FD887D-7B2A-4FF4-AE30-B3638F2CCD1F}" type="datetime1">
              <a:rPr lang="en-US"/>
              <a:pPr lvl="0"/>
              <a:t>4/30/2021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112B58-1137-43C6-8650-A3A9D6A6661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D2A04C-CFFF-4E49-9EDA-B97F8E9196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10EEBE-93C3-46C5-ACC7-F7672080EBB6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3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22502-6EA4-45B9-98C7-DE0F83ECBEE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176561-EB0D-4F72-A0AA-99B1E985640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CDF773-4B1C-4C8E-B71A-C49CC6C6BC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BC2376-68D8-4576-8D02-782EC0B0AD99}" type="datetime1">
              <a:rPr lang="en-US"/>
              <a:pPr lvl="0"/>
              <a:t>4/30/2021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A76CA-8155-4A31-8C64-630A9554284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19701-A7FE-4E3B-8B44-FEC69A962DF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FE61FE-C801-44E5-B8F3-3EC9AD76133D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89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EBDE7B-4870-44E8-A095-7CAD7A9A8C79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0BD0C7-EECA-4536-B604-C6BAAB3263C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2989CC-6337-407B-88AB-5EB8D925151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7B63AE-4C27-476F-9DD5-14178397EE23}" type="datetime1">
              <a:rPr lang="en-US"/>
              <a:pPr lvl="0"/>
              <a:t>4/30/2021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F1F2A-81FA-454D-AAEE-9E128ADA5BD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5C2CC-8DB6-4525-90E1-D7834EBC34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B317FB-9EC4-4683-8562-028D4AE67699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0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6CC95-3B95-422E-8BB9-16A16AD9160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A88359-772A-4C8B-8FEB-2CDC45CB06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zh-CN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CC785-84CF-4BF8-928E-E607CF2C182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BC4B44-D12F-4BD3-9C36-2F34A6473057}" type="datetime1">
              <a:rPr lang="en-US"/>
              <a:pPr lvl="0"/>
              <a:t>4/30/2021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5CB5BF-CFB6-4B5F-9FE2-A31D7B7A222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52618-EFC9-4872-A188-BDCA578DC9A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C7649F1-CBE0-4421-835B-4AAD24D42431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974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30DB5-3CE3-4A5A-A722-8CDFA83F389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DCA16-C824-4B21-8F7F-9207D842FDE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E087C6-E40E-49E5-A272-C59E31F52A4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7C36D7-0E36-40DC-B070-A9F971DD9D0B}" type="datetime1">
              <a:rPr lang="en-US"/>
              <a:pPr lvl="0"/>
              <a:t>4/30/2021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1CA3FB-9C37-465B-88D9-E2D979DA9A1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540FBB-94D9-42B0-8AE9-5A93EE77074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C3A95E-E0DD-4392-8C94-6D7E75910AEB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9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FBF50-A8ED-4695-B3FB-6CD81F9DD4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6F3041-B983-452A-AACE-3F113C95BF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8BD62-BE9C-419A-80AA-2AC8CE47969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AB9408-D60C-4171-AEDB-B9C1DB4E2438}" type="datetime1">
              <a:rPr lang="en-US"/>
              <a:pPr lvl="0"/>
              <a:t>4/30/2021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61194F-3AD3-4FB8-A290-2A0DDEDB648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D4A66F-026C-4DA4-B640-7E1015E3993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A45BF4C-49A3-4DCF-A138-2FBE6063C1E3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CCDBE-5B20-4CAA-A4E9-33441E39EF4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FD108-1969-4125-8DB8-4793730EC5F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362C4E-031A-4E69-BD39-083D6FF3A59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D0127B-754D-4CFB-BC53-D3ACCF872A5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D933FD-B602-4F22-A2AD-AB146BD7B9C7}" type="datetime1">
              <a:rPr lang="en-US"/>
              <a:pPr lvl="0"/>
              <a:t>4/30/2021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F6AB44-AC30-47F1-A97C-D3D51A3C7D3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79CEDA-4949-451C-9833-8AA4297E6F1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2ABA7F-DD99-4D42-A993-77DF5ABE1EC3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E3E37-6AC4-4511-9F7C-EA5A0B7372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1C096E-3595-4E7D-A19F-2513DF1230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91A359-1F08-4A4B-9747-72DDDB883F0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95DB8F-8BB3-40AF-A5FD-9FB7DCA9833E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083ECA-E909-46DD-BA55-F1C940738363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E9EF98-10A3-46D9-9D22-9D58A856D38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CDCC9C-4F47-40E6-922D-ACC45F18D9B6}" type="datetime1">
              <a:rPr lang="en-US"/>
              <a:pPr lvl="0"/>
              <a:t>4/30/2021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4EFF98-3E95-4504-9BAE-4913E640B4F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C308A5-CB36-4662-BB00-6D0661913E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7AE677-7647-4D7F-A993-817FDB0FD8D3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5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80025-9A26-44F7-AD3E-18CA6307CF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3389AF-77EC-4592-BB93-5BC0AC9841D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CDCF14-C412-4139-B13D-4128F1481DED}" type="datetime1">
              <a:rPr lang="en-US"/>
              <a:pPr lvl="0"/>
              <a:t>4/30/2021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9E6C02-BE21-4CCB-B347-495A075A8AA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48468C-CD23-4DE6-9275-DB16160799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C3817E-C739-40BC-AEAB-2F8442C8BD50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5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15BF1E-0475-472A-BD5C-531A09ADDB1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BED175-3E7C-4717-A57A-B64E5796778F}" type="datetime1">
              <a:rPr lang="en-US"/>
              <a:pPr lvl="0"/>
              <a:t>4/30/2021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0B2B57-DE9F-4101-835A-DDA8F104A59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311D2A-EDDA-472D-9C06-CFFC32C637D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E0DB02-6744-493E-8C82-52264A5BC278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0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DEA12-94A5-4F6E-90C5-E3C5C7AE89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573DD-DA31-416E-8B78-6E102D2FE49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DD97C9-F3E6-4CCA-B35D-2DEE042C989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7934B9-5F22-4C76-9565-CB4ADAFD8D7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C80C48-AE9E-4AB6-9E9A-E6F7777B57EB}" type="datetime1">
              <a:rPr lang="en-US"/>
              <a:pPr lvl="0"/>
              <a:t>4/30/2021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5510A5-0319-42D8-A028-7DABF5EB650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CDF436-C9E4-4AB6-AE05-D1032977E6C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C8D9CE-9513-41F3-8E01-D49206E0CA7B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6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7DB3FC-F447-440D-9748-CBFA8087E9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677040"/>
            <a:ext cx="10515600" cy="70172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240F4C-1BE2-4199-A6B4-1B61DB5329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184460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B2FC9F-90FD-432C-BCC0-B6D29608F6E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400415"/>
            <a:ext cx="2743200" cy="2769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spAutoFit/>
          </a:bodyPr>
          <a:lstStyle>
            <a:lvl1pPr marL="0" marR="0" lvl="0" indent="0" algn="l" defTabSz="539998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onsolas" pitchFamily="49"/>
                <a:ea typeface="微软雅黑" pitchFamily="34"/>
              </a:defRPr>
            </a:lvl1pPr>
          </a:lstStyle>
          <a:p>
            <a:pPr lvl="0"/>
            <a:fld id="{7B0BA115-79E2-4724-BA5B-CAD60422CE22}" type="datetime1">
              <a:rPr lang="en-US"/>
              <a:pPr lvl="0"/>
              <a:t>4/30/2021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0B02C8-46B2-45F3-A108-137C462CB12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400415"/>
            <a:ext cx="4114800" cy="2769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spAutoFit/>
          </a:bodyPr>
          <a:lstStyle>
            <a:lvl1pPr marL="0" marR="0" lvl="0" indent="0" algn="ctr" defTabSz="539998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onsolas" pitchFamily="49"/>
                <a:ea typeface="微软雅黑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277EA-A59C-4CB1-8983-929C7CDCEC5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400415"/>
            <a:ext cx="2743200" cy="2769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spAutoFit/>
          </a:bodyPr>
          <a:lstStyle>
            <a:lvl1pPr marL="0" marR="0" lvl="0" indent="0" algn="r" defTabSz="539998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onsolas" pitchFamily="49"/>
                <a:ea typeface="微软雅黑" pitchFamily="34"/>
              </a:defRPr>
            </a:lvl1pPr>
          </a:lstStyle>
          <a:p>
            <a:pPr lvl="0"/>
            <a:fld id="{EE50EEF5-135D-43D2-BF09-2BA6ADB2226E}" type="slidenum">
              <a:rPr/>
              <a:t>‹#›</a:t>
            </a:fld>
            <a:endParaRPr 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602C8D4-8725-49FD-A2A5-77A107EC7A49}"/>
              </a:ext>
            </a:extLst>
          </p:cNvPr>
          <p:cNvSpPr/>
          <p:nvPr/>
        </p:nvSpPr>
        <p:spPr>
          <a:xfrm>
            <a:off x="3215999" y="-47519703"/>
            <a:ext cx="5759997" cy="575999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等线"/>
              <a:ea typeface="等线" pitchFamily="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B8E8FB6-9CA6-494A-B312-16991C44AB30}"/>
              </a:ext>
            </a:extLst>
          </p:cNvPr>
          <p:cNvSpPr/>
          <p:nvPr/>
        </p:nvSpPr>
        <p:spPr>
          <a:xfrm>
            <a:off x="3215999" y="48846306"/>
            <a:ext cx="5759997" cy="575999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等线"/>
              <a:ea typeface="等线" pitchFamily="2"/>
            </a:endParaRPr>
          </a:p>
        </p:txBody>
      </p:sp>
      <p:sp>
        <p:nvSpPr>
          <p:cNvPr id="9" name="椭圆 9">
            <a:extLst>
              <a:ext uri="{FF2B5EF4-FFF2-40B4-BE49-F238E27FC236}">
                <a16:creationId xmlns:a16="http://schemas.microsoft.com/office/drawing/2014/main" id="{D73606AC-7F73-46F9-A8B0-699FF4242408}"/>
              </a:ext>
            </a:extLst>
          </p:cNvPr>
          <p:cNvSpPr/>
          <p:nvPr/>
        </p:nvSpPr>
        <p:spPr>
          <a:xfrm>
            <a:off x="29908496" y="0"/>
            <a:ext cx="6539596" cy="6858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等线"/>
              <a:ea typeface="等线" pitchFamily="2"/>
            </a:endParaRPr>
          </a:p>
        </p:txBody>
      </p:sp>
      <p:sp>
        <p:nvSpPr>
          <p:cNvPr id="10" name="椭圆 10">
            <a:extLst>
              <a:ext uri="{FF2B5EF4-FFF2-40B4-BE49-F238E27FC236}">
                <a16:creationId xmlns:a16="http://schemas.microsoft.com/office/drawing/2014/main" id="{D378C434-A088-4178-8B79-54432D43724C}"/>
              </a:ext>
            </a:extLst>
          </p:cNvPr>
          <p:cNvSpPr/>
          <p:nvPr/>
        </p:nvSpPr>
        <p:spPr>
          <a:xfrm>
            <a:off x="-26530301" y="0"/>
            <a:ext cx="6539596" cy="6858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等线"/>
              <a:ea typeface="等线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0" marR="0" lvl="0" indent="0" algn="l" defTabSz="539998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zh-CN" sz="4400" b="0" i="0" u="none" strike="noStrike" kern="1200" cap="none" spc="0" baseline="0">
          <a:solidFill>
            <a:srgbClr val="000000"/>
          </a:solidFill>
          <a:uFillTx/>
          <a:latin typeface="Consolas" pitchFamily="49"/>
          <a:ea typeface="微软雅黑" pitchFamily="34"/>
        </a:defRPr>
      </a:lvl1pPr>
    </p:titleStyle>
    <p:bodyStyle>
      <a:lvl1pPr marL="228600" marR="0" lvl="0" indent="-228600" algn="l" defTabSz="539998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zh-CN" sz="2800" b="0" i="0" u="none" strike="noStrike" kern="1200" cap="none" spc="0" baseline="0">
          <a:solidFill>
            <a:srgbClr val="000000"/>
          </a:solidFill>
          <a:uFillTx/>
          <a:latin typeface="Consolas" pitchFamily="49"/>
          <a:ea typeface="微软雅黑" pitchFamily="34"/>
        </a:defRPr>
      </a:lvl1pPr>
      <a:lvl2pPr marL="685800" marR="0" lvl="1" indent="-228600" algn="l" defTabSz="539998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zh-CN" sz="2400" b="0" i="0" u="none" strike="noStrike" kern="1200" cap="none" spc="0" baseline="0">
          <a:solidFill>
            <a:srgbClr val="000000"/>
          </a:solidFill>
          <a:uFillTx/>
          <a:latin typeface="Consolas" pitchFamily="49"/>
          <a:ea typeface="微软雅黑" pitchFamily="34"/>
        </a:defRPr>
      </a:lvl2pPr>
      <a:lvl3pPr marL="1143000" marR="0" lvl="2" indent="-228600" algn="l" defTabSz="539998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zh-CN" sz="2000" b="0" i="0" u="none" strike="noStrike" kern="1200" cap="none" spc="0" baseline="0">
          <a:solidFill>
            <a:srgbClr val="000000"/>
          </a:solidFill>
          <a:uFillTx/>
          <a:latin typeface="Consolas" pitchFamily="49"/>
          <a:ea typeface="微软雅黑" pitchFamily="34"/>
        </a:defRPr>
      </a:lvl3pPr>
      <a:lvl4pPr marL="1600200" marR="0" lvl="3" indent="-228600" algn="l" defTabSz="539998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zh-CN" sz="1800" b="0" i="0" u="none" strike="noStrike" kern="1200" cap="none" spc="0" baseline="0">
          <a:solidFill>
            <a:srgbClr val="000000"/>
          </a:solidFill>
          <a:uFillTx/>
          <a:latin typeface="Consolas" pitchFamily="49"/>
          <a:ea typeface="微软雅黑" pitchFamily="34"/>
        </a:defRPr>
      </a:lvl4pPr>
      <a:lvl5pPr marL="2057400" marR="0" lvl="4" indent="-228600" algn="l" defTabSz="539998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zh-CN" sz="1800" b="0" i="0" u="none" strike="noStrike" kern="1200" cap="none" spc="0" baseline="0">
          <a:solidFill>
            <a:srgbClr val="000000"/>
          </a:solidFill>
          <a:uFillTx/>
          <a:latin typeface="Consolas" pitchFamily="49"/>
          <a:ea typeface="微软雅黑" pitchFamily="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7CC9DDE-4D12-4BB5-9B2C-623A47D78EA5}"/>
              </a:ext>
            </a:extLst>
          </p:cNvPr>
          <p:cNvCxnSpPr>
            <a:cxnSpLocks/>
          </p:cNvCxnSpPr>
          <p:nvPr/>
        </p:nvCxnSpPr>
        <p:spPr>
          <a:xfrm flipH="1">
            <a:off x="3543299" y="1154575"/>
            <a:ext cx="14220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19A4A19-0306-4BDF-AE93-44E9D3CD86C9}"/>
              </a:ext>
            </a:extLst>
          </p:cNvPr>
          <p:cNvCxnSpPr>
            <a:cxnSpLocks/>
          </p:cNvCxnSpPr>
          <p:nvPr/>
        </p:nvCxnSpPr>
        <p:spPr>
          <a:xfrm>
            <a:off x="5519667" y="1154575"/>
            <a:ext cx="15581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双括号 24">
            <a:extLst>
              <a:ext uri="{FF2B5EF4-FFF2-40B4-BE49-F238E27FC236}">
                <a16:creationId xmlns:a16="http://schemas.microsoft.com/office/drawing/2014/main" id="{9A6E5848-F913-4BE7-BC48-FFC8251D7E28}"/>
              </a:ext>
            </a:extLst>
          </p:cNvPr>
          <p:cNvSpPr/>
          <p:nvPr/>
        </p:nvSpPr>
        <p:spPr>
          <a:xfrm>
            <a:off x="3543299" y="1154575"/>
            <a:ext cx="1422009" cy="259635"/>
          </a:xfrm>
          <a:prstGeom prst="bracketPair">
            <a:avLst>
              <a:gd name="adj" fmla="val 0"/>
            </a:avLst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5D548FE-FA30-4CCB-9E15-1791F2EC53C7}"/>
              </a:ext>
            </a:extLst>
          </p:cNvPr>
          <p:cNvSpPr txBox="1"/>
          <p:nvPr/>
        </p:nvSpPr>
        <p:spPr>
          <a:xfrm>
            <a:off x="4882647" y="846799"/>
            <a:ext cx="715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>
                <a:latin typeface="Comic Sans MS" panose="030F0702030302020204" pitchFamily="66" charset="0"/>
              </a:defRPr>
            </a:lvl1pPr>
          </a:lstStyle>
          <a:p>
            <a:pPr algn="ctr"/>
            <a:r>
              <a:rPr lang="en-US" altLang="zh-CN" sz="1400">
                <a:latin typeface="Consolas" panose="020B0609020204030204" pitchFamily="49" charset="0"/>
                <a:ea typeface="微软雅黑" panose="020B0503020204020204" pitchFamily="34" charset="-122"/>
              </a:rPr>
              <a:t>match</a:t>
            </a:r>
          </a:p>
        </p:txBody>
      </p:sp>
      <p:sp>
        <p:nvSpPr>
          <p:cNvPr id="27" name="双括号 26">
            <a:extLst>
              <a:ext uri="{FF2B5EF4-FFF2-40B4-BE49-F238E27FC236}">
                <a16:creationId xmlns:a16="http://schemas.microsoft.com/office/drawing/2014/main" id="{C7483863-9B52-4A23-BD51-3C96A88E6900}"/>
              </a:ext>
            </a:extLst>
          </p:cNvPr>
          <p:cNvSpPr/>
          <p:nvPr/>
        </p:nvSpPr>
        <p:spPr>
          <a:xfrm flipH="1">
            <a:off x="5519667" y="1154575"/>
            <a:ext cx="1558140" cy="270616"/>
          </a:xfrm>
          <a:prstGeom prst="bracketPair">
            <a:avLst>
              <a:gd name="adj" fmla="val 0"/>
            </a:avLst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62C6FEA-D74F-4DDE-851B-EB026E71DFFD}"/>
              </a:ext>
            </a:extLst>
          </p:cNvPr>
          <p:cNvCxnSpPr>
            <a:cxnSpLocks/>
          </p:cNvCxnSpPr>
          <p:nvPr/>
        </p:nvCxnSpPr>
        <p:spPr>
          <a:xfrm>
            <a:off x="4965308" y="1154575"/>
            <a:ext cx="554359" cy="0"/>
          </a:xfrm>
          <a:prstGeom prst="line">
            <a:avLst/>
          </a:prstGeom>
          <a:ln w="19050">
            <a:headEnd type="diamond" w="lg" len="sm"/>
            <a:tailEnd type="diamond" w="lg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E8DB162-CAAC-4AEB-8CBB-DC81E7D2BF19}"/>
              </a:ext>
            </a:extLst>
          </p:cNvPr>
          <p:cNvCxnSpPr>
            <a:cxnSpLocks/>
          </p:cNvCxnSpPr>
          <p:nvPr/>
        </p:nvCxnSpPr>
        <p:spPr>
          <a:xfrm>
            <a:off x="3024553" y="1425190"/>
            <a:ext cx="460717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53A7CB47-7592-4809-BAD1-AF1CC8742F87}"/>
              </a:ext>
            </a:extLst>
          </p:cNvPr>
          <p:cNvSpPr txBox="1"/>
          <p:nvPr/>
        </p:nvSpPr>
        <p:spPr>
          <a:xfrm>
            <a:off x="2257005" y="1284392"/>
            <a:ext cx="73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sz="1600"/>
              <a:t>ref</a:t>
            </a:r>
          </a:p>
        </p:txBody>
      </p:sp>
      <p:sp>
        <p:nvSpPr>
          <p:cNvPr id="36" name="副标题 2">
            <a:extLst>
              <a:ext uri="{FF2B5EF4-FFF2-40B4-BE49-F238E27FC236}">
                <a16:creationId xmlns:a16="http://schemas.microsoft.com/office/drawing/2014/main" id="{EE90B47D-DDC3-4D42-A213-7E308B90A42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5788636" cy="369332"/>
          </a:xfrm>
        </p:spPr>
        <p:txBody>
          <a:bodyPr/>
          <a:lstStyle/>
          <a:p>
            <a:pPr lvl="0"/>
            <a:r>
              <a:rPr lang="zh-CN" altLang="en-US" sz="2000"/>
              <a:t>使用</a:t>
            </a:r>
            <a:r>
              <a:rPr lang="en-US" altLang="zh-CN" sz="2000"/>
              <a:t>ksw2</a:t>
            </a:r>
            <a:r>
              <a:rPr lang="zh-CN" altLang="en-US" sz="2000"/>
              <a:t>的</a:t>
            </a:r>
            <a:r>
              <a:rPr lang="en-US" altLang="zh-CN" sz="2000"/>
              <a:t>right-align</a:t>
            </a:r>
            <a:r>
              <a:rPr lang="zh-CN" altLang="en-US" sz="2000"/>
              <a:t>比对</a:t>
            </a:r>
            <a:endParaRPr lang="zh-CN" sz="200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E1FDA49-F33F-499A-810D-3966AF81D7F2}"/>
              </a:ext>
            </a:extLst>
          </p:cNvPr>
          <p:cNvSpPr txBox="1"/>
          <p:nvPr/>
        </p:nvSpPr>
        <p:spPr>
          <a:xfrm>
            <a:off x="-1" y="5266646"/>
            <a:ext cx="9847385" cy="1574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360000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关于加速比对的某个待定策略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lvl="1" defTabSz="360000">
              <a:lnSpc>
                <a:spcPct val="90000"/>
              </a:lnSpc>
              <a:spcBef>
                <a:spcPts val="1000"/>
              </a:spcBef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-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思路：直接将整合变异后得到的新序列与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read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做精确比对，如果差值大于某个阈值，再做局部比对。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lvl="1" defTabSz="360000">
              <a:lnSpc>
                <a:spcPct val="90000"/>
              </a:lnSpc>
              <a:spcBef>
                <a:spcPts val="1000"/>
              </a:spcBef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-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实现：细节方面未确定，暂时不实现，预留出插入实现代码的空间。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lvl="1" defTabSz="360000">
              <a:lnSpc>
                <a:spcPct val="90000"/>
              </a:lnSpc>
              <a:spcBef>
                <a:spcPts val="1000"/>
              </a:spcBef>
              <a:buSzPct val="100000"/>
              <a:defRPr/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-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 疑问：如果差值小于阈值，做什么比对？精确比对的话无法得到准确的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CIGAR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，还是说做简单的局部比对？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lvl="1" defTabSz="360000">
              <a:lnSpc>
                <a:spcPct val="90000"/>
              </a:lnSpc>
              <a:spcBef>
                <a:spcPts val="1000"/>
              </a:spcBef>
              <a:buSzPct val="100000"/>
              <a:defRPr/>
            </a:pP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或者说，差值大于阈值时做带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extension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的局部比对，差值小于阈值时做不带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extension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的全局比对？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173ABA7-7E46-4DAC-9BA1-A71961908C2A}"/>
              </a:ext>
            </a:extLst>
          </p:cNvPr>
          <p:cNvSpPr txBox="1"/>
          <p:nvPr/>
        </p:nvSpPr>
        <p:spPr>
          <a:xfrm>
            <a:off x="592554" y="944230"/>
            <a:ext cx="161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/>
              <a:t>确定</a:t>
            </a:r>
            <a:r>
              <a:rPr lang="en-US" altLang="zh-CN" sz="1600"/>
              <a:t>match</a:t>
            </a:r>
            <a:r>
              <a:rPr lang="zh-CN" altLang="en-US" sz="1600"/>
              <a:t>的区间位置</a:t>
            </a:r>
            <a:endParaRPr lang="en-US" altLang="zh-CN" sz="160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1999760-96EA-4D35-9178-519A9FB1E31D}"/>
              </a:ext>
            </a:extLst>
          </p:cNvPr>
          <p:cNvSpPr txBox="1"/>
          <p:nvPr/>
        </p:nvSpPr>
        <p:spPr>
          <a:xfrm>
            <a:off x="284051" y="2353930"/>
            <a:ext cx="20085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/>
              <a:t>提取</a:t>
            </a:r>
            <a:r>
              <a:rPr lang="en-US" altLang="zh-CN" sz="1600"/>
              <a:t>match</a:t>
            </a:r>
            <a:r>
              <a:rPr lang="zh-CN" altLang="en-US" sz="1600"/>
              <a:t>两侧的序列并选择性整合内部的变异，得到新的序列</a:t>
            </a:r>
            <a:endParaRPr lang="en-US" altLang="zh-CN" sz="160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6855934-96D7-4B84-B16A-92BCC40871D9}"/>
              </a:ext>
            </a:extLst>
          </p:cNvPr>
          <p:cNvCxnSpPr>
            <a:cxnSpLocks/>
          </p:cNvCxnSpPr>
          <p:nvPr/>
        </p:nvCxnSpPr>
        <p:spPr>
          <a:xfrm flipH="1">
            <a:off x="3546230" y="2543496"/>
            <a:ext cx="14220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FEDB5FC-0E04-4979-9FED-873A8D713BBC}"/>
              </a:ext>
            </a:extLst>
          </p:cNvPr>
          <p:cNvCxnSpPr>
            <a:cxnSpLocks/>
          </p:cNvCxnSpPr>
          <p:nvPr/>
        </p:nvCxnSpPr>
        <p:spPr>
          <a:xfrm>
            <a:off x="5522598" y="2543496"/>
            <a:ext cx="15581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双括号 48">
            <a:extLst>
              <a:ext uri="{FF2B5EF4-FFF2-40B4-BE49-F238E27FC236}">
                <a16:creationId xmlns:a16="http://schemas.microsoft.com/office/drawing/2014/main" id="{0CB1849C-EA84-4AB4-92AB-061680489F59}"/>
              </a:ext>
            </a:extLst>
          </p:cNvPr>
          <p:cNvSpPr/>
          <p:nvPr/>
        </p:nvSpPr>
        <p:spPr>
          <a:xfrm>
            <a:off x="3546230" y="2543496"/>
            <a:ext cx="1422009" cy="259635"/>
          </a:xfrm>
          <a:prstGeom prst="bracketPair">
            <a:avLst>
              <a:gd name="adj" fmla="val 0"/>
            </a:avLst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0" name="双括号 49">
            <a:extLst>
              <a:ext uri="{FF2B5EF4-FFF2-40B4-BE49-F238E27FC236}">
                <a16:creationId xmlns:a16="http://schemas.microsoft.com/office/drawing/2014/main" id="{2B91E015-7282-40A7-BDF5-1F25321E0AB3}"/>
              </a:ext>
            </a:extLst>
          </p:cNvPr>
          <p:cNvSpPr/>
          <p:nvPr/>
        </p:nvSpPr>
        <p:spPr>
          <a:xfrm flipH="1">
            <a:off x="5522598" y="2543496"/>
            <a:ext cx="1558140" cy="270616"/>
          </a:xfrm>
          <a:prstGeom prst="bracketPair">
            <a:avLst>
              <a:gd name="adj" fmla="val 0"/>
            </a:avLst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7E46F259-5978-46E7-9CBA-5C0DA324D28D}"/>
              </a:ext>
            </a:extLst>
          </p:cNvPr>
          <p:cNvCxnSpPr>
            <a:cxnSpLocks/>
          </p:cNvCxnSpPr>
          <p:nvPr/>
        </p:nvCxnSpPr>
        <p:spPr>
          <a:xfrm>
            <a:off x="4968239" y="2543496"/>
            <a:ext cx="554359" cy="0"/>
          </a:xfrm>
          <a:prstGeom prst="line">
            <a:avLst/>
          </a:prstGeom>
          <a:ln w="19050">
            <a:headEnd type="diamond" w="lg" len="sm"/>
            <a:tailEnd type="diamond" w="lg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67AB3B34-A55C-4E1E-B039-38605D3CF1FD}"/>
              </a:ext>
            </a:extLst>
          </p:cNvPr>
          <p:cNvCxnSpPr>
            <a:cxnSpLocks/>
          </p:cNvCxnSpPr>
          <p:nvPr/>
        </p:nvCxnSpPr>
        <p:spPr>
          <a:xfrm>
            <a:off x="3027484" y="2814111"/>
            <a:ext cx="460717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B3B163FB-42BD-4BFD-A1A8-A898400F80D6}"/>
              </a:ext>
            </a:extLst>
          </p:cNvPr>
          <p:cNvSpPr txBox="1"/>
          <p:nvPr/>
        </p:nvSpPr>
        <p:spPr>
          <a:xfrm>
            <a:off x="2259936" y="2673313"/>
            <a:ext cx="73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sz="1600"/>
              <a:t>ref</a:t>
            </a:r>
          </a:p>
        </p:txBody>
      </p:sp>
      <p:sp>
        <p:nvSpPr>
          <p:cNvPr id="54" name="等腰三角形 53">
            <a:extLst>
              <a:ext uri="{FF2B5EF4-FFF2-40B4-BE49-F238E27FC236}">
                <a16:creationId xmlns:a16="http://schemas.microsoft.com/office/drawing/2014/main" id="{C504E400-FDC7-4E45-B61C-68C571E116D7}"/>
              </a:ext>
            </a:extLst>
          </p:cNvPr>
          <p:cNvSpPr/>
          <p:nvPr/>
        </p:nvSpPr>
        <p:spPr>
          <a:xfrm>
            <a:off x="3798277" y="2684280"/>
            <a:ext cx="237392" cy="25963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>
            <a:extLst>
              <a:ext uri="{FF2B5EF4-FFF2-40B4-BE49-F238E27FC236}">
                <a16:creationId xmlns:a16="http://schemas.microsoft.com/office/drawing/2014/main" id="{5F91D646-F3BA-483A-990A-5EDA213F7A65}"/>
              </a:ext>
            </a:extLst>
          </p:cNvPr>
          <p:cNvSpPr/>
          <p:nvPr/>
        </p:nvSpPr>
        <p:spPr>
          <a:xfrm>
            <a:off x="4461730" y="2688550"/>
            <a:ext cx="237392" cy="25963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55">
            <a:extLst>
              <a:ext uri="{FF2B5EF4-FFF2-40B4-BE49-F238E27FC236}">
                <a16:creationId xmlns:a16="http://schemas.microsoft.com/office/drawing/2014/main" id="{5EEA2E70-6AC6-4E41-B00B-EF23DCD56051}"/>
              </a:ext>
            </a:extLst>
          </p:cNvPr>
          <p:cNvSpPr/>
          <p:nvPr/>
        </p:nvSpPr>
        <p:spPr>
          <a:xfrm>
            <a:off x="5125183" y="2692820"/>
            <a:ext cx="237392" cy="25963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>
            <a:extLst>
              <a:ext uri="{FF2B5EF4-FFF2-40B4-BE49-F238E27FC236}">
                <a16:creationId xmlns:a16="http://schemas.microsoft.com/office/drawing/2014/main" id="{7BD25E93-68F5-4BD1-ACB8-6EE4143CBABC}"/>
              </a:ext>
            </a:extLst>
          </p:cNvPr>
          <p:cNvSpPr/>
          <p:nvPr/>
        </p:nvSpPr>
        <p:spPr>
          <a:xfrm>
            <a:off x="5788636" y="2697090"/>
            <a:ext cx="237392" cy="25963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9441B444-14D0-4603-8668-7BC69DF6F7E0}"/>
              </a:ext>
            </a:extLst>
          </p:cNvPr>
          <p:cNvSpPr/>
          <p:nvPr/>
        </p:nvSpPr>
        <p:spPr>
          <a:xfrm>
            <a:off x="6452089" y="2701360"/>
            <a:ext cx="237392" cy="25963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FB57337-E808-4942-8364-8DD187961219}"/>
              </a:ext>
            </a:extLst>
          </p:cNvPr>
          <p:cNvSpPr txBox="1"/>
          <p:nvPr/>
        </p:nvSpPr>
        <p:spPr>
          <a:xfrm>
            <a:off x="4894799" y="2239983"/>
            <a:ext cx="715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>
                <a:latin typeface="Comic Sans MS" panose="030F0702030302020204" pitchFamily="66" charset="0"/>
              </a:defRPr>
            </a:lvl1pPr>
          </a:lstStyle>
          <a:p>
            <a:pPr algn="ctr"/>
            <a:r>
              <a:rPr lang="en-US" altLang="zh-CN" sz="1400">
                <a:latin typeface="Consolas" panose="020B0609020204030204" pitchFamily="49" charset="0"/>
                <a:ea typeface="微软雅黑" panose="020B0503020204020204" pitchFamily="34" charset="-122"/>
              </a:rPr>
              <a:t>match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2E788FF-FA82-4602-821D-34E0F452681D}"/>
              </a:ext>
            </a:extLst>
          </p:cNvPr>
          <p:cNvCxnSpPr>
            <a:cxnSpLocks/>
          </p:cNvCxnSpPr>
          <p:nvPr/>
        </p:nvCxnSpPr>
        <p:spPr>
          <a:xfrm flipH="1">
            <a:off x="3546230" y="3874001"/>
            <a:ext cx="14220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7EC9322-19B4-4359-932C-80CF45658238}"/>
              </a:ext>
            </a:extLst>
          </p:cNvPr>
          <p:cNvCxnSpPr>
            <a:cxnSpLocks/>
          </p:cNvCxnSpPr>
          <p:nvPr/>
        </p:nvCxnSpPr>
        <p:spPr>
          <a:xfrm>
            <a:off x="5522598" y="3874001"/>
            <a:ext cx="15581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双括号 61">
            <a:extLst>
              <a:ext uri="{FF2B5EF4-FFF2-40B4-BE49-F238E27FC236}">
                <a16:creationId xmlns:a16="http://schemas.microsoft.com/office/drawing/2014/main" id="{0DDB1507-1764-4B1B-AB08-4461496A5197}"/>
              </a:ext>
            </a:extLst>
          </p:cNvPr>
          <p:cNvSpPr/>
          <p:nvPr/>
        </p:nvSpPr>
        <p:spPr>
          <a:xfrm>
            <a:off x="3546230" y="3874001"/>
            <a:ext cx="1422009" cy="259635"/>
          </a:xfrm>
          <a:prstGeom prst="bracketPair">
            <a:avLst>
              <a:gd name="adj" fmla="val 0"/>
            </a:avLst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3" name="双括号 62">
            <a:extLst>
              <a:ext uri="{FF2B5EF4-FFF2-40B4-BE49-F238E27FC236}">
                <a16:creationId xmlns:a16="http://schemas.microsoft.com/office/drawing/2014/main" id="{6AEEC782-01A1-4EB3-9AC7-9859B7FADCE1}"/>
              </a:ext>
            </a:extLst>
          </p:cNvPr>
          <p:cNvSpPr/>
          <p:nvPr/>
        </p:nvSpPr>
        <p:spPr>
          <a:xfrm flipH="1">
            <a:off x="5522598" y="3874001"/>
            <a:ext cx="1558140" cy="270616"/>
          </a:xfrm>
          <a:prstGeom prst="bracketPair">
            <a:avLst>
              <a:gd name="adj" fmla="val 0"/>
            </a:avLst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870AD9F6-5EFA-4CB5-9DDD-D31A77FF8DC6}"/>
              </a:ext>
            </a:extLst>
          </p:cNvPr>
          <p:cNvCxnSpPr>
            <a:cxnSpLocks/>
          </p:cNvCxnSpPr>
          <p:nvPr/>
        </p:nvCxnSpPr>
        <p:spPr>
          <a:xfrm>
            <a:off x="4968239" y="3874001"/>
            <a:ext cx="554359" cy="0"/>
          </a:xfrm>
          <a:prstGeom prst="line">
            <a:avLst/>
          </a:prstGeom>
          <a:ln w="19050">
            <a:headEnd type="diamond" w="lg" len="sm"/>
            <a:tailEnd type="diamond" w="lg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FD1FE592-203B-4B96-AAAF-516A975E1ADA}"/>
              </a:ext>
            </a:extLst>
          </p:cNvPr>
          <p:cNvCxnSpPr>
            <a:cxnSpLocks/>
          </p:cNvCxnSpPr>
          <p:nvPr/>
        </p:nvCxnSpPr>
        <p:spPr>
          <a:xfrm>
            <a:off x="3027484" y="4144616"/>
            <a:ext cx="460717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DFAEE15D-9975-411B-B083-3657A954FCD6}"/>
              </a:ext>
            </a:extLst>
          </p:cNvPr>
          <p:cNvSpPr txBox="1"/>
          <p:nvPr/>
        </p:nvSpPr>
        <p:spPr>
          <a:xfrm>
            <a:off x="2259936" y="4003818"/>
            <a:ext cx="73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sz="1600"/>
              <a:t>ref</a:t>
            </a:r>
          </a:p>
        </p:txBody>
      </p:sp>
      <p:sp>
        <p:nvSpPr>
          <p:cNvPr id="67" name="等腰三角形 66">
            <a:extLst>
              <a:ext uri="{FF2B5EF4-FFF2-40B4-BE49-F238E27FC236}">
                <a16:creationId xmlns:a16="http://schemas.microsoft.com/office/drawing/2014/main" id="{F2CB699E-E34C-47AD-8933-60409F773085}"/>
              </a:ext>
            </a:extLst>
          </p:cNvPr>
          <p:cNvSpPr/>
          <p:nvPr/>
        </p:nvSpPr>
        <p:spPr>
          <a:xfrm>
            <a:off x="3798277" y="4014785"/>
            <a:ext cx="237392" cy="25963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>
            <a:extLst>
              <a:ext uri="{FF2B5EF4-FFF2-40B4-BE49-F238E27FC236}">
                <a16:creationId xmlns:a16="http://schemas.microsoft.com/office/drawing/2014/main" id="{29C35C37-8E0E-413F-AA0F-5E85E5B6D544}"/>
              </a:ext>
            </a:extLst>
          </p:cNvPr>
          <p:cNvSpPr/>
          <p:nvPr/>
        </p:nvSpPr>
        <p:spPr>
          <a:xfrm>
            <a:off x="4461730" y="4019055"/>
            <a:ext cx="237392" cy="25963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>
            <a:extLst>
              <a:ext uri="{FF2B5EF4-FFF2-40B4-BE49-F238E27FC236}">
                <a16:creationId xmlns:a16="http://schemas.microsoft.com/office/drawing/2014/main" id="{D6C8C50E-245C-4130-BF74-733B7CD9B7B2}"/>
              </a:ext>
            </a:extLst>
          </p:cNvPr>
          <p:cNvSpPr/>
          <p:nvPr/>
        </p:nvSpPr>
        <p:spPr>
          <a:xfrm>
            <a:off x="5125183" y="4023325"/>
            <a:ext cx="237392" cy="25963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69">
            <a:extLst>
              <a:ext uri="{FF2B5EF4-FFF2-40B4-BE49-F238E27FC236}">
                <a16:creationId xmlns:a16="http://schemas.microsoft.com/office/drawing/2014/main" id="{7CC2C2F0-3640-41EC-A98D-69E73C9F75CF}"/>
              </a:ext>
            </a:extLst>
          </p:cNvPr>
          <p:cNvSpPr/>
          <p:nvPr/>
        </p:nvSpPr>
        <p:spPr>
          <a:xfrm>
            <a:off x="5788636" y="4027595"/>
            <a:ext cx="237392" cy="25963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等腰三角形 70">
            <a:extLst>
              <a:ext uri="{FF2B5EF4-FFF2-40B4-BE49-F238E27FC236}">
                <a16:creationId xmlns:a16="http://schemas.microsoft.com/office/drawing/2014/main" id="{2FC0CC04-E682-49B8-8F52-1153C09B2236}"/>
              </a:ext>
            </a:extLst>
          </p:cNvPr>
          <p:cNvSpPr/>
          <p:nvPr/>
        </p:nvSpPr>
        <p:spPr>
          <a:xfrm>
            <a:off x="6452089" y="4031865"/>
            <a:ext cx="237392" cy="25963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073807D-782D-4553-AA9D-A859F8EB76F1}"/>
              </a:ext>
            </a:extLst>
          </p:cNvPr>
          <p:cNvSpPr txBox="1"/>
          <p:nvPr/>
        </p:nvSpPr>
        <p:spPr>
          <a:xfrm>
            <a:off x="4894799" y="3570488"/>
            <a:ext cx="715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>
                <a:latin typeface="Comic Sans MS" panose="030F0702030302020204" pitchFamily="66" charset="0"/>
              </a:defRPr>
            </a:lvl1pPr>
          </a:lstStyle>
          <a:p>
            <a:pPr algn="ctr"/>
            <a:r>
              <a:rPr lang="en-US" altLang="zh-CN" sz="1400">
                <a:latin typeface="Consolas" panose="020B0609020204030204" pitchFamily="49" charset="0"/>
                <a:ea typeface="微软雅黑" panose="020B0503020204020204" pitchFamily="34" charset="-122"/>
              </a:rPr>
              <a:t>match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3735A0DF-1750-4073-8FBA-C7A58F782F02}"/>
              </a:ext>
            </a:extLst>
          </p:cNvPr>
          <p:cNvSpPr txBox="1"/>
          <p:nvPr/>
        </p:nvSpPr>
        <p:spPr>
          <a:xfrm>
            <a:off x="5362575" y="3288452"/>
            <a:ext cx="1558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>
                <a:latin typeface="Comic Sans MS" panose="030F0702030302020204" pitchFamily="66" charset="0"/>
              </a:defRPr>
            </a:lvl1pPr>
          </a:lstStyle>
          <a:p>
            <a:pPr algn="ctr"/>
            <a:r>
              <a:rPr lang="en-US" altLang="zh-CN" sz="1400">
                <a:latin typeface="Consolas" panose="020B0609020204030204" pitchFamily="49" charset="0"/>
                <a:ea typeface="微软雅黑" panose="020B0503020204020204" pitchFamily="34" charset="-122"/>
              </a:rPr>
              <a:t>right-align</a:t>
            </a:r>
          </a:p>
          <a:p>
            <a:pPr algn="ctr"/>
            <a:r>
              <a:rPr lang="en-US" altLang="zh-CN" sz="1400">
                <a:latin typeface="Consolas" panose="020B0609020204030204" pitchFamily="49" charset="0"/>
                <a:ea typeface="微软雅黑" panose="020B0503020204020204" pitchFamily="34" charset="-122"/>
              </a:rPr>
              <a:t>(extension)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BAD7E376-6644-4D33-8B2C-3617C7822344}"/>
              </a:ext>
            </a:extLst>
          </p:cNvPr>
          <p:cNvSpPr txBox="1"/>
          <p:nvPr/>
        </p:nvSpPr>
        <p:spPr>
          <a:xfrm>
            <a:off x="3386206" y="3124665"/>
            <a:ext cx="14220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>
                <a:latin typeface="Comic Sans MS" panose="030F0702030302020204" pitchFamily="66" charset="0"/>
              </a:defRPr>
            </a:lvl1pPr>
          </a:lstStyle>
          <a:p>
            <a:pPr algn="ctr"/>
            <a:r>
              <a:rPr lang="zh-CN" altLang="en-US" sz="1400">
                <a:latin typeface="Consolas" panose="020B0609020204030204" pitchFamily="49" charset="0"/>
                <a:ea typeface="微软雅黑" panose="020B0503020204020204" pitchFamily="34" charset="-122"/>
              </a:rPr>
              <a:t>翻转序列后</a:t>
            </a:r>
            <a:endParaRPr lang="en-US" altLang="zh-CN" sz="140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>
                <a:latin typeface="Consolas" panose="020B0609020204030204" pitchFamily="49" charset="0"/>
                <a:ea typeface="微软雅黑" panose="020B0503020204020204" pitchFamily="34" charset="-122"/>
              </a:rPr>
              <a:t>right-align</a:t>
            </a:r>
          </a:p>
          <a:p>
            <a:pPr algn="ctr"/>
            <a:r>
              <a:rPr lang="en-US" altLang="zh-CN" sz="1400">
                <a:latin typeface="Consolas" panose="020B0609020204030204" pitchFamily="49" charset="0"/>
                <a:ea typeface="微软雅黑" panose="020B0503020204020204" pitchFamily="34" charset="-122"/>
              </a:rPr>
              <a:t>(extension)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F042A08-E5E2-4845-A72B-1DE4C5C01C50}"/>
              </a:ext>
            </a:extLst>
          </p:cNvPr>
          <p:cNvSpPr txBox="1"/>
          <p:nvPr/>
        </p:nvSpPr>
        <p:spPr>
          <a:xfrm>
            <a:off x="592554" y="3822496"/>
            <a:ext cx="1613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/>
              <a:t>从</a:t>
            </a:r>
            <a:r>
              <a:rPr lang="en-US" altLang="zh-CN" sz="1600"/>
              <a:t>match</a:t>
            </a:r>
            <a:r>
              <a:rPr lang="zh-CN" altLang="en-US" sz="1600"/>
              <a:t>向两侧做</a:t>
            </a:r>
            <a:r>
              <a:rPr lang="en-US" altLang="zh-CN" sz="1600"/>
              <a:t>right-align</a:t>
            </a:r>
            <a:r>
              <a:rPr lang="zh-CN" altLang="en-US" sz="1600"/>
              <a:t>（全局比对）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074451339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891</TotalTime>
  <Words>174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Arial</vt:lpstr>
      <vt:lpstr>Consolas</vt:lpstr>
      <vt:lpstr>自定义设计方案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Atosh</dc:creator>
  <cp:lastModifiedBy>Dustosh Atosh</cp:lastModifiedBy>
  <cp:revision>66</cp:revision>
  <dcterms:created xsi:type="dcterms:W3CDTF">2021-01-27T08:00:32Z</dcterms:created>
  <dcterms:modified xsi:type="dcterms:W3CDTF">2021-04-30T12:32:16Z</dcterms:modified>
</cp:coreProperties>
</file>