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2" autoAdjust="0"/>
  </p:normalViewPr>
  <p:slideViewPr>
    <p:cSldViewPr snapToGrid="0">
      <p:cViewPr varScale="1">
        <p:scale>
          <a:sx n="99" d="100"/>
          <a:sy n="99" d="100"/>
        </p:scale>
        <p:origin x="27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37E5-E15B-41CD-A147-5B71D8F6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714" y="2340883"/>
            <a:ext cx="4068535" cy="1325563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469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92449-19F5-4376-AB29-34B6FBD7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2854AB-D39D-470F-84EF-3C662B8C1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2A6065-DD4C-4C07-9D6D-AF179DCAE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CE967-4892-4C15-A242-7B81A735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371B3D-EED4-4FC7-84CF-30DE47B8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6FED5-2A56-4080-A655-179587C3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15144-BE7F-485B-895D-A4A52621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11710-C3B6-494D-B388-10E6CCF7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E70B7-1443-4B46-B0FB-0B0BF46F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C2465-220D-478F-9673-DC347A62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5220F-919A-4F53-ABC0-75C80765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168BBA-F10C-435E-8894-754ECBC0A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A4E5B8-6240-489F-92B2-53BE8E1C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D2103-135F-4E2A-B8BF-5539741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6DDF4-0E12-4B33-8F87-AC558664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E97EE-22C3-452F-8C15-28F1B4AA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7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AFD53-12F4-4999-A8BC-82AB089A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A1D95-938C-442B-97F9-1B439704B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C2A19-300E-4584-92C2-2D47D3D9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1E9A6-779A-4DE1-B101-B26F357E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B2271-AA75-49ED-9C7E-9E728285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1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6B8DD-3A7F-408E-AC44-88360571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02F76-84DD-4248-BA78-1E7B4E8B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18299-AF1B-40DE-AB2A-7EB54310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4936A-381B-4ABD-AC02-C6328F74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952E5-5198-44C9-9DCD-D0DFC3C1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3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B81AB-9218-46AD-984C-359AB5A7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19BCD-CF83-4FB8-9A4D-97A8EEC2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E666B-065F-49A7-A5DB-8B589C16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A222A-372D-424F-A3EF-CA2C588B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5EFCB-C141-4E14-9CF3-E2EA068E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3D63-7DE0-4E6B-A0E0-C652B0C9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318AC-318A-45A0-A68C-CB159CA86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E2A32-3817-42D6-867C-2AF615F3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A9D63-A850-4FEA-8B59-91245B53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6B396-DAD6-4F54-B49B-660F8A00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4FB0D-ACE0-4885-8830-679A6805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6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C5C8A-83CE-4A47-9BE1-406940F4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40C0F-5492-4FB5-8B75-12DB0011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AEFF7-C743-4D5E-8C19-93CEB1A45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1115E-A1BB-4862-B1A3-3F0291759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F827E0-57E9-42CE-813A-5160A0B16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3AABD0-E765-49CF-9C5E-947E6416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B332C0-71AF-4C97-A50C-19E1754F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499D3-634A-4309-9E6F-D7370D6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6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81E39-0043-4767-A165-83D828E5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D3B3D-CAEE-486A-8106-CCB97C2F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ED22A1-A073-4502-B235-CB40709A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C913E-BDF8-4BFB-8EE5-CB9B4CF4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9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CD1531-7465-4CE6-AB07-F19DE3B7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6810B8-130C-4890-A2F9-547109BE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F165D-8F3E-4106-AA6F-F541B1DD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1B8D9-32FA-49AF-892F-FA845819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36D33-A93B-46CE-B0D2-0D2C729F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38BF4F-A7F4-4D70-9FC8-CFCE24D1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7571B-A08E-4CF9-A5F3-0EA1FDB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6B631-895C-44FE-8AF2-0262EE01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26858-706C-44F9-B464-539C787A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3EC120-EBFE-4214-8800-1A6024CF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105FD-B7DA-4830-8C6D-E3E2BB36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4460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04595-FA96-4A49-AD6E-AFCFA0CC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413"/>
            <a:ext cx="27432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540000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fld id="{8185AF91-8DEF-4AD5-AF53-AF4927616135}" type="datetimeFigureOut">
              <a:rPr lang="zh-CN" altLang="en-US" smtClean="0"/>
              <a:pPr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6EF72-D353-4E0A-B8C9-719B9B64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413"/>
            <a:ext cx="41148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540000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DEC86-A954-4BCA-989F-ECF6D6229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413"/>
            <a:ext cx="27432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 defTabSz="540000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fld id="{FE3D0086-7929-4427-A436-8C3F7BAB31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F1067AF-44DE-4FA3-8748-6A07F8EA2D34}"/>
              </a:ext>
            </a:extLst>
          </p:cNvPr>
          <p:cNvSpPr/>
          <p:nvPr userDrawn="1"/>
        </p:nvSpPr>
        <p:spPr>
          <a:xfrm>
            <a:off x="3216000" y="-47519707"/>
            <a:ext cx="5760000" cy="57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FF6E2A-8191-4004-A74E-B8989E0E642C}"/>
              </a:ext>
            </a:extLst>
          </p:cNvPr>
          <p:cNvSpPr/>
          <p:nvPr userDrawn="1"/>
        </p:nvSpPr>
        <p:spPr>
          <a:xfrm>
            <a:off x="3216000" y="48846307"/>
            <a:ext cx="5760000" cy="57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B293DF9-A180-4AF1-980F-10303C54F64E}"/>
              </a:ext>
            </a:extLst>
          </p:cNvPr>
          <p:cNvSpPr/>
          <p:nvPr userDrawn="1"/>
        </p:nvSpPr>
        <p:spPr>
          <a:xfrm>
            <a:off x="29908500" y="0"/>
            <a:ext cx="6539600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27E633-34C0-4031-A1EA-077DC6D4470E}"/>
              </a:ext>
            </a:extLst>
          </p:cNvPr>
          <p:cNvSpPr/>
          <p:nvPr userDrawn="1"/>
        </p:nvSpPr>
        <p:spPr>
          <a:xfrm>
            <a:off x="-26530300" y="0"/>
            <a:ext cx="6539600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5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5400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5400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685800" indent="-228600" algn="l" defTabSz="54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defTabSz="54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defTabSz="54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defTabSz="54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8CDCE3-86F9-451A-9FE8-071CEAE9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824" y="1519617"/>
            <a:ext cx="7512351" cy="2315784"/>
          </a:xfrm>
        </p:spPr>
        <p:txBody>
          <a:bodyPr>
            <a:normAutofit/>
          </a:bodyPr>
          <a:lstStyle/>
          <a:p>
            <a:r>
              <a:rPr lang="zh-CN" altLang="en-US" sz="2800"/>
              <a:t>项目的整体框架和具体细节实现的规划</a:t>
            </a:r>
          </a:p>
        </p:txBody>
      </p:sp>
    </p:spTree>
    <p:extLst>
      <p:ext uri="{BB962C8B-B14F-4D97-AF65-F5344CB8AC3E}">
        <p14:creationId xmlns:p14="http://schemas.microsoft.com/office/powerpoint/2010/main" val="458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C486C-AF78-4F65-BD8D-05A52D5B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4" y="291949"/>
            <a:ext cx="6293152" cy="4068384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/>
              <a:t>INDEX</a:t>
            </a:r>
            <a:br>
              <a:rPr lang="en-US" altLang="zh-CN" sz="4400"/>
            </a:br>
            <a:br>
              <a:rPr lang="en-US" altLang="zh-CN" sz="2000"/>
            </a:br>
            <a:r>
              <a:rPr lang="en-US" altLang="zh-CN" sz="2000"/>
              <a:t>- </a:t>
            </a:r>
            <a:r>
              <a:rPr lang="zh-CN" altLang="en-US" sz="2000"/>
              <a:t>数据的获取和预处理</a:t>
            </a:r>
            <a:br>
              <a:rPr lang="en-US" altLang="zh-CN" sz="2000"/>
            </a:br>
            <a:r>
              <a:rPr lang="en-US" altLang="zh-CN" sz="2000"/>
              <a:t>- </a:t>
            </a:r>
            <a:r>
              <a:rPr lang="zh-CN" altLang="en-US" sz="2000"/>
              <a:t>基于变异数据的局部参考基因组重构</a:t>
            </a:r>
            <a:br>
              <a:rPr lang="en-US" altLang="zh-CN" sz="2000"/>
            </a:br>
            <a:r>
              <a:rPr lang="en-US" altLang="zh-CN" sz="2000"/>
              <a:t>- </a:t>
            </a:r>
            <a:r>
              <a:rPr lang="zh-CN" altLang="en-US" sz="2000"/>
              <a:t>分情况解决比对结果差的</a:t>
            </a:r>
            <a:r>
              <a:rPr lang="en-US" altLang="zh-CN" sz="2000"/>
              <a:t>reads</a:t>
            </a:r>
            <a:br>
              <a:rPr lang="en-US" altLang="zh-CN" sz="2000"/>
            </a:br>
            <a:r>
              <a:rPr lang="en-US" altLang="zh-CN" sz="2000"/>
              <a:t>- </a:t>
            </a:r>
            <a:r>
              <a:rPr lang="zh-CN" altLang="en-US" sz="2000"/>
              <a:t>结果的评测</a:t>
            </a:r>
          </a:p>
        </p:txBody>
      </p:sp>
    </p:spTree>
    <p:extLst>
      <p:ext uri="{BB962C8B-B14F-4D97-AF65-F5344CB8AC3E}">
        <p14:creationId xmlns:p14="http://schemas.microsoft.com/office/powerpoint/2010/main" val="308897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4A1D41-6478-43D2-B5BE-6EA9664B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143250" cy="474662"/>
          </a:xfrm>
        </p:spPr>
        <p:txBody>
          <a:bodyPr/>
          <a:lstStyle/>
          <a:p>
            <a:r>
              <a:rPr lang="zh-CN" altLang="en-US"/>
              <a:t>数据的获取和预处理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BFADCEB-0B2D-46CF-8215-A0747AE07A2E}"/>
              </a:ext>
            </a:extLst>
          </p:cNvPr>
          <p:cNvSpPr txBox="1">
            <a:spLocks/>
          </p:cNvSpPr>
          <p:nvPr/>
        </p:nvSpPr>
        <p:spPr>
          <a:xfrm>
            <a:off x="0" y="922564"/>
            <a:ext cx="6365966" cy="9305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fna: </a:t>
            </a:r>
            <a:r>
              <a:rPr lang="zh-CN" altLang="en-US" sz="1400"/>
              <a:t>参考基因组序列文件</a:t>
            </a:r>
            <a:r>
              <a:rPr lang="en-US" altLang="zh-CN" sz="1400"/>
              <a:t>(</a:t>
            </a:r>
            <a:r>
              <a:rPr lang="zh-CN" altLang="en-US" sz="1400"/>
              <a:t>单纯的碱基序列</a:t>
            </a:r>
            <a:r>
              <a:rPr lang="en-US" altLang="zh-CN" sz="1400"/>
              <a:t>)</a:t>
            </a:r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下载链接： </a:t>
            </a:r>
            <a:r>
              <a:rPr lang="en-US" altLang="zh-CN" sz="1400"/>
              <a:t>https://www.ncbi.nlm.nih.gov/genome/?term=human</a:t>
            </a:r>
          </a:p>
          <a:p>
            <a:pPr algn="l"/>
            <a:r>
              <a:rPr lang="zh-CN" altLang="en-US" sz="1400"/>
              <a:t>可以直接获取人类参考基因组的</a:t>
            </a:r>
            <a:r>
              <a:rPr lang="en-US" altLang="zh-CN" sz="1400"/>
              <a:t>fna</a:t>
            </a:r>
            <a:r>
              <a:rPr lang="zh-CN" altLang="en-US" sz="1400"/>
              <a:t>格式文件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1365E44-72C3-44F6-A16A-2E50F0A1DFDA}"/>
              </a:ext>
            </a:extLst>
          </p:cNvPr>
          <p:cNvSpPr txBox="1">
            <a:spLocks/>
          </p:cNvSpPr>
          <p:nvPr/>
        </p:nvSpPr>
        <p:spPr>
          <a:xfrm>
            <a:off x="0" y="2262003"/>
            <a:ext cx="6217920" cy="6083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fastq: </a:t>
            </a:r>
            <a:r>
              <a:rPr lang="zh-CN" altLang="en-US" sz="1400"/>
              <a:t>测序数据文件</a:t>
            </a:r>
            <a:r>
              <a:rPr lang="en-US" altLang="zh-CN" sz="1400"/>
              <a:t>(reads</a:t>
            </a:r>
            <a:r>
              <a:rPr lang="zh-CN" altLang="en-US" sz="1400"/>
              <a:t>的碱基序列</a:t>
            </a:r>
            <a:r>
              <a:rPr lang="en-US" altLang="zh-CN" sz="1400"/>
              <a:t>,</a:t>
            </a:r>
            <a:r>
              <a:rPr lang="zh-CN" altLang="en-US" sz="1400"/>
              <a:t>以及对应的测序质量</a:t>
            </a:r>
            <a:r>
              <a:rPr lang="en-US" altLang="zh-CN" sz="1400"/>
              <a:t>)</a:t>
            </a:r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可选来源：</a:t>
            </a:r>
            <a:r>
              <a:rPr lang="en-US" altLang="zh-CN" sz="1400"/>
              <a:t>SRA</a:t>
            </a:r>
            <a:r>
              <a:rPr lang="zh-CN" altLang="en-US" sz="1400"/>
              <a:t>数据库下载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00115796-6123-4AF9-82DA-899AD4458425}"/>
              </a:ext>
            </a:extLst>
          </p:cNvPr>
          <p:cNvSpPr txBox="1">
            <a:spLocks/>
          </p:cNvSpPr>
          <p:nvPr/>
        </p:nvSpPr>
        <p:spPr>
          <a:xfrm>
            <a:off x="0" y="4940882"/>
            <a:ext cx="6618514" cy="12526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sam/bam: fastq</a:t>
            </a:r>
            <a:r>
              <a:rPr lang="zh-CN" altLang="en-US" sz="1400"/>
              <a:t>的比对数据文件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可选来源：下载？或是自己用</a:t>
            </a:r>
            <a:r>
              <a:rPr lang="en-US" altLang="zh-CN" sz="1400"/>
              <a:t>fastq</a:t>
            </a:r>
            <a:r>
              <a:rPr lang="zh-CN" altLang="en-US" sz="1400"/>
              <a:t>和</a:t>
            </a:r>
            <a:r>
              <a:rPr lang="en-US" altLang="zh-CN" sz="1400"/>
              <a:t>fna</a:t>
            </a:r>
            <a:r>
              <a:rPr lang="zh-CN" altLang="en-US" sz="1400"/>
              <a:t>文件比对获取？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相关参考文章</a:t>
            </a:r>
            <a:r>
              <a:rPr lang="en-US" altLang="zh-CN" sz="1400"/>
              <a:t>https://my.oschina.net/u/4319831/blog/3206234</a:t>
            </a:r>
          </a:p>
          <a:p>
            <a:pPr algn="l"/>
            <a:r>
              <a:rPr lang="en-US" altLang="zh-CN" sz="1400"/>
              <a:t>- note</a:t>
            </a:r>
            <a:r>
              <a:rPr lang="zh-CN" altLang="en-US" sz="1400"/>
              <a:t>：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214F10B7-B585-4671-AB55-73CFECEF7589}"/>
              </a:ext>
            </a:extLst>
          </p:cNvPr>
          <p:cNvSpPr txBox="1">
            <a:spLocks/>
          </p:cNvSpPr>
          <p:nvPr/>
        </p:nvSpPr>
        <p:spPr>
          <a:xfrm>
            <a:off x="0" y="3601442"/>
            <a:ext cx="6156960" cy="11244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vcf/bcf: </a:t>
            </a:r>
            <a:r>
              <a:rPr lang="zh-CN" altLang="en-US" sz="1400"/>
              <a:t>变异信息数据文件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下载链接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已有数据：一开始老师发的文件里有，或许可以拿来用。但是太大了，所以考虑是否有一些比较小的，还是说可以自己把那个文件“裁剪”一下？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254A46BC-F2A8-4252-8B6B-EA2A98A007F3}"/>
              </a:ext>
            </a:extLst>
          </p:cNvPr>
          <p:cNvSpPr txBox="1">
            <a:spLocks/>
          </p:cNvSpPr>
          <p:nvPr/>
        </p:nvSpPr>
        <p:spPr>
          <a:xfrm>
            <a:off x="8412478" y="842127"/>
            <a:ext cx="2669177" cy="6083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比较担忧的问题：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（暂时没有想到）</a:t>
            </a:r>
          </a:p>
        </p:txBody>
      </p:sp>
    </p:spTree>
    <p:extLst>
      <p:ext uri="{BB962C8B-B14F-4D97-AF65-F5344CB8AC3E}">
        <p14:creationId xmlns:p14="http://schemas.microsoft.com/office/powerpoint/2010/main" val="12289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4A1D41-6478-43D2-B5BE-6EA9664B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5582195" cy="383177"/>
          </a:xfrm>
        </p:spPr>
        <p:txBody>
          <a:bodyPr/>
          <a:lstStyle/>
          <a:p>
            <a:r>
              <a:rPr lang="zh-CN" altLang="en-US"/>
              <a:t>基于变异数据的局部参考基因组重构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BFADCEB-0B2D-46CF-8215-A0747AE07A2E}"/>
              </a:ext>
            </a:extLst>
          </p:cNvPr>
          <p:cNvSpPr txBox="1">
            <a:spLocks/>
          </p:cNvSpPr>
          <p:nvPr/>
        </p:nvSpPr>
        <p:spPr>
          <a:xfrm>
            <a:off x="0" y="922564"/>
            <a:ext cx="2396692" cy="9305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准备条件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参考基因组（*</a:t>
            </a:r>
            <a:r>
              <a:rPr lang="en-US" altLang="zh-CN" sz="1400"/>
              <a:t>.fna</a:t>
            </a:r>
            <a:r>
              <a:rPr lang="zh-CN" altLang="en-US" sz="1400"/>
              <a:t>）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变异数据（*</a:t>
            </a:r>
            <a:r>
              <a:rPr lang="en-US" altLang="zh-CN" sz="1400"/>
              <a:t>.vcf/bcf</a:t>
            </a:r>
            <a:r>
              <a:rPr lang="zh-CN" altLang="en-US" sz="1400"/>
              <a:t>）</a:t>
            </a:r>
            <a:endParaRPr lang="en-US" altLang="zh-CN" sz="140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254A46BC-F2A8-4252-8B6B-EA2A98A007F3}"/>
              </a:ext>
            </a:extLst>
          </p:cNvPr>
          <p:cNvSpPr txBox="1">
            <a:spLocks/>
          </p:cNvSpPr>
          <p:nvPr/>
        </p:nvSpPr>
        <p:spPr>
          <a:xfrm>
            <a:off x="8412478" y="842127"/>
            <a:ext cx="2669177" cy="6083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比较担忧的问题：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（暂时没有想到）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BB7F5FD-FAB2-47AF-B5D2-FB22ECB3FCE0}"/>
              </a:ext>
            </a:extLst>
          </p:cNvPr>
          <p:cNvSpPr txBox="1">
            <a:spLocks/>
          </p:cNvSpPr>
          <p:nvPr/>
        </p:nvSpPr>
        <p:spPr>
          <a:xfrm>
            <a:off x="-1" y="2259329"/>
            <a:ext cx="4206241" cy="37702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关于如何实现的设计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zh-CN" altLang="en-US" sz="1400"/>
              <a:t>简单思路整理：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因为步骤要用到，所以计划自己实现，然后将重构得到的新的参考基因组输出，或者是仅仅保留在内存中，二者均可，但是目前暂且只保留在内存中。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因为要修改参考基因组结构，所以要为它建立相应的数据结构以高效存储和访问参考基因组。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变异数据的读取可以使用</a:t>
            </a:r>
            <a:r>
              <a:rPr lang="en-US" altLang="zh-CN" sz="1400"/>
              <a:t>htslib</a:t>
            </a:r>
            <a:r>
              <a:rPr lang="zh-CN" altLang="en-US" sz="1400"/>
              <a:t>提供的</a:t>
            </a:r>
            <a:r>
              <a:rPr lang="en-US" altLang="zh-CN" sz="1400"/>
              <a:t>api</a:t>
            </a:r>
            <a:r>
              <a:rPr lang="zh-CN" altLang="en-US" sz="1400"/>
              <a:t>，之后自己实现把所有变异数据整理好。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对参考基因组的局部区域重构需要将前面获取的数据结合起来，这里要自己实现，但是具体的重构策略需要设计，不过这一部分和后面的有些关联，所以重构策略留到后面解决。</a:t>
            </a:r>
            <a:endParaRPr lang="en-US" altLang="zh-CN" sz="1400"/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C1A2A30D-6F55-4C8B-BDBB-76D37AD973E9}"/>
              </a:ext>
            </a:extLst>
          </p:cNvPr>
          <p:cNvSpPr/>
          <p:nvPr/>
        </p:nvSpPr>
        <p:spPr>
          <a:xfrm>
            <a:off x="4638838" y="2947737"/>
            <a:ext cx="673849" cy="591095"/>
          </a:xfrm>
          <a:prstGeom prst="stripedRightArrow">
            <a:avLst>
              <a:gd name="adj1" fmla="val 48545"/>
              <a:gd name="adj2" fmla="val 505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F4F658A-2083-4F56-AA51-2F549CCE9FF3}"/>
              </a:ext>
            </a:extLst>
          </p:cNvPr>
          <p:cNvSpPr txBox="1">
            <a:spLocks/>
          </p:cNvSpPr>
          <p:nvPr/>
        </p:nvSpPr>
        <p:spPr>
          <a:xfrm>
            <a:off x="5745285" y="2681079"/>
            <a:ext cx="4206241" cy="11244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（思路整理的结果</a:t>
            </a:r>
            <a:r>
              <a:rPr lang="en-US" altLang="zh-CN" sz="1400"/>
              <a:t>/</a:t>
            </a:r>
            <a:r>
              <a:rPr lang="zh-CN" altLang="en-US" sz="1400"/>
              <a:t>需要实现的内容）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参考基因组的存储和索引结构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变异数据的存储结构（实际上只是对通过</a:t>
            </a:r>
            <a:r>
              <a:rPr lang="en-US" altLang="zh-CN" sz="1400"/>
              <a:t>htslib</a:t>
            </a:r>
            <a:r>
              <a:rPr lang="zh-CN" altLang="en-US" sz="1400"/>
              <a:t>获取的数据的整理和组织）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3306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4A1D41-6478-43D2-B5BE-6EA9664B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5582195" cy="424732"/>
          </a:xfrm>
        </p:spPr>
        <p:txBody>
          <a:bodyPr/>
          <a:lstStyle/>
          <a:p>
            <a:r>
              <a:rPr lang="zh-CN" altLang="en-US"/>
              <a:t>分情况解决比对结果差的</a:t>
            </a:r>
            <a:r>
              <a:rPr lang="en-US" altLang="zh-CN"/>
              <a:t>reads</a:t>
            </a:r>
            <a:r>
              <a:rPr lang="zh-CN" altLang="en-US"/>
              <a:t>的问题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BFADCEB-0B2D-46CF-8215-A0747AE07A2E}"/>
              </a:ext>
            </a:extLst>
          </p:cNvPr>
          <p:cNvSpPr txBox="1">
            <a:spLocks/>
          </p:cNvSpPr>
          <p:nvPr/>
        </p:nvSpPr>
        <p:spPr>
          <a:xfrm>
            <a:off x="-2" y="519988"/>
            <a:ext cx="3965609" cy="9305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准备条件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参考基因组（*</a:t>
            </a:r>
            <a:r>
              <a:rPr lang="en-US" altLang="zh-CN" sz="1400"/>
              <a:t>.fna</a:t>
            </a:r>
            <a:r>
              <a:rPr lang="zh-CN" altLang="en-US" sz="1400"/>
              <a:t>）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变异数据（*</a:t>
            </a:r>
            <a:r>
              <a:rPr lang="en-US" altLang="zh-CN" sz="1400"/>
              <a:t>.vcf/bcf</a:t>
            </a:r>
            <a:r>
              <a:rPr lang="zh-CN" altLang="en-US" sz="1400"/>
              <a:t>）</a:t>
            </a:r>
            <a:endParaRPr lang="en-US" altLang="zh-CN" sz="140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254A46BC-F2A8-4252-8B6B-EA2A98A007F3}"/>
              </a:ext>
            </a:extLst>
          </p:cNvPr>
          <p:cNvSpPr txBox="1">
            <a:spLocks/>
          </p:cNvSpPr>
          <p:nvPr/>
        </p:nvSpPr>
        <p:spPr>
          <a:xfrm>
            <a:off x="8412478" y="842127"/>
            <a:ext cx="2669177" cy="6083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比较担忧的问题：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（暂时没有想到）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BB7F5FD-FAB2-47AF-B5D2-FB22ECB3FCE0}"/>
              </a:ext>
            </a:extLst>
          </p:cNvPr>
          <p:cNvSpPr txBox="1">
            <a:spLocks/>
          </p:cNvSpPr>
          <p:nvPr/>
        </p:nvSpPr>
        <p:spPr>
          <a:xfrm>
            <a:off x="-1" y="2259329"/>
            <a:ext cx="4206241" cy="37702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关于如何实现的设计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zh-CN" altLang="en-US" sz="1400"/>
              <a:t>简单思路整理：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因为步骤要用到，所以计划自己实现，然后将重构得到的新的参考基因组输出，或者是仅仅保留在内存中，二者均可，但是目前暂且只保留在内存中。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因为要修改参考基因组结构，所以要为它建立相应的数据结构以高效存储和访问参考基因组。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变异数据的读取可以使用</a:t>
            </a:r>
            <a:r>
              <a:rPr lang="en-US" altLang="zh-CN" sz="1400"/>
              <a:t>htslib</a:t>
            </a:r>
            <a:r>
              <a:rPr lang="zh-CN" altLang="en-US" sz="1400"/>
              <a:t>提供的</a:t>
            </a:r>
            <a:r>
              <a:rPr lang="en-US" altLang="zh-CN" sz="1400"/>
              <a:t>api</a:t>
            </a:r>
            <a:r>
              <a:rPr lang="zh-CN" altLang="en-US" sz="1400"/>
              <a:t>，之后自己实现把所有变异数据整理好。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对参考基因组的局部区域重构需要将前面获取的数据结合起来，这里要自己实现，但是具体的重构策略需要设计，不过这一部分和后面的有些关联，所以重构策略留到后面解决。</a:t>
            </a:r>
            <a:endParaRPr lang="en-US" altLang="zh-CN" sz="1400"/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C1A2A30D-6F55-4C8B-BDBB-76D37AD973E9}"/>
              </a:ext>
            </a:extLst>
          </p:cNvPr>
          <p:cNvSpPr/>
          <p:nvPr/>
        </p:nvSpPr>
        <p:spPr>
          <a:xfrm>
            <a:off x="4638838" y="2947737"/>
            <a:ext cx="673849" cy="591095"/>
          </a:xfrm>
          <a:prstGeom prst="stripedRightArrow">
            <a:avLst>
              <a:gd name="adj1" fmla="val 48545"/>
              <a:gd name="adj2" fmla="val 505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F4F658A-2083-4F56-AA51-2F549CCE9FF3}"/>
              </a:ext>
            </a:extLst>
          </p:cNvPr>
          <p:cNvSpPr txBox="1">
            <a:spLocks/>
          </p:cNvSpPr>
          <p:nvPr/>
        </p:nvSpPr>
        <p:spPr>
          <a:xfrm>
            <a:off x="5745285" y="2681079"/>
            <a:ext cx="4206241" cy="11244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（思路整理的结果</a:t>
            </a:r>
            <a:r>
              <a:rPr lang="en-US" altLang="zh-CN" sz="1400"/>
              <a:t>/</a:t>
            </a:r>
            <a:r>
              <a:rPr lang="zh-CN" altLang="en-US" sz="1400"/>
              <a:t>需要实现的内容）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参考基因组的存储和索引结构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变异数据的存储结构（实际上只是对通过</a:t>
            </a:r>
            <a:r>
              <a:rPr lang="en-US" altLang="zh-CN" sz="1400"/>
              <a:t>htslib</a:t>
            </a:r>
            <a:r>
              <a:rPr lang="zh-CN" altLang="en-US" sz="1400"/>
              <a:t>获取的数据的整理和组织）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51248436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679</Words>
  <Application>Microsoft Office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Consolas</vt:lpstr>
      <vt:lpstr>自定义设计方案</vt:lpstr>
      <vt:lpstr>项目的整体框架和具体细节实现的规划</vt:lpstr>
      <vt:lpstr>INDEX  - 数据的获取和预处理 - 基于变异数据的局部参考基因组重构 - 分情况解决比对结果差的reads - 结果的评测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10</cp:revision>
  <dcterms:created xsi:type="dcterms:W3CDTF">2021-01-27T08:00:32Z</dcterms:created>
  <dcterms:modified xsi:type="dcterms:W3CDTF">2021-01-27T09:12:43Z</dcterms:modified>
</cp:coreProperties>
</file>