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C27B71-E96D-4291-888A-A45BCCEFA838}">
          <p14:sldIdLst>
            <p14:sldId id="269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osh" initials="A" lastIdx="1" clrIdx="0">
    <p:extLst>
      <p:ext uri="{19B8F6BF-5375-455C-9EA6-DF929625EA0E}">
        <p15:presenceInfo xmlns:p15="http://schemas.microsoft.com/office/powerpoint/2012/main" userId="913b71bf832e8f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B0A2"/>
    <a:srgbClr val="168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4" autoAdjust="0"/>
  </p:normalViewPr>
  <p:slideViewPr>
    <p:cSldViewPr snapToGrid="0">
      <p:cViewPr varScale="1">
        <p:scale>
          <a:sx n="110" d="100"/>
          <a:sy n="110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006C1-EEEF-442B-A2B7-E567FA751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6709" y="2340882"/>
            <a:ext cx="4068531" cy="1325559"/>
          </a:xfrm>
        </p:spPr>
        <p:txBody>
          <a:bodyPr anchorCtr="1"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96236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0BBE-38B1-4013-8EF2-C3479FCFB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02E3B5-DC7B-43AB-B5F8-A2B1DC966AD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6DFD8-00F1-4F50-96D9-88B8A497A85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F8C16-210C-4564-9BF2-92BFAFB56A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FD887D-7B2A-4FF4-AE30-B3638F2CCD1F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12B58-1137-43C6-8650-A3A9D6A666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2A04C-CFFF-4E49-9EDA-B97F8E9196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10EEBE-93C3-46C5-ACC7-F7672080EB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22502-6EA4-45B9-98C7-DE0F83ECBE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176561-EB0D-4F72-A0AA-99B1E98564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F773-4B1C-4C8E-B71A-C49CC6C6BC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BC2376-68D8-4576-8D02-782EC0B0AD99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A76CA-8155-4A31-8C64-630A955428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9701-A7FE-4E3B-8B44-FEC69A962D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FE61FE-C801-44E5-B8F3-3EC9AD7613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EBDE7B-4870-44E8-A095-7CAD7A9A8C7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0BD0C7-EECA-4536-B604-C6BAAB3263C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989CC-6337-407B-88AB-5EB8D92515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7B63AE-4C27-476F-9DD5-14178397EE23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F1F2A-81FA-454D-AAEE-9E128ADA5B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5C2CC-8DB6-4525-90E1-D7834EBC34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B317FB-9EC4-4683-8562-028D4AE676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0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6CC95-3B95-422E-8BB9-16A16AD916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A88359-772A-4C8B-8FEB-2CDC45CB06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CC785-84CF-4BF8-928E-E607CF2C18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C4B44-D12F-4BD3-9C36-2F34A6473057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CB5BF-CFB6-4B5F-9FE2-A31D7B7A22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52618-EFC9-4872-A188-BDCA578DC9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7649F1-CBE0-4421-835B-4AAD24D424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74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30DB5-3CE3-4A5A-A722-8CDFA83F38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CA16-C824-4B21-8F7F-9207D842FDE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087C6-E40E-49E5-A272-C59E31F52A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7C36D7-0E36-40DC-B070-A9F971DD9D0B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CA3FB-9C37-465B-88D9-E2D979DA9A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40FBB-94D9-42B0-8AE9-5A93EE7707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C3A95E-E0DD-4392-8C94-6D7E75910A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BF50-A8ED-4695-B3FB-6CD81F9DD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F3041-B983-452A-AACE-3F113C95BF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BD62-BE9C-419A-80AA-2AC8CE4796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AB9408-D60C-4171-AEDB-B9C1DB4E2438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1194F-3AD3-4FB8-A290-2A0DDEDB64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4A66F-026C-4DA4-B640-7E1015E399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45BF4C-49A3-4DCF-A138-2FBE6063C1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CCDBE-5B20-4CAA-A4E9-33441E39EF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FD108-1969-4125-8DB8-4793730EC5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62C4E-031A-4E69-BD39-083D6FF3A59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0127B-754D-4CFB-BC53-D3ACCF872A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933FD-B602-4F22-A2AD-AB146BD7B9C7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6AB44-AC30-47F1-A97C-D3D51A3C7D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9CEDA-4949-451C-9833-8AA4297E6F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2ABA7F-DD99-4D42-A993-77DF5ABE1E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3E37-6AC4-4511-9F7C-EA5A0B737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C096E-3595-4E7D-A19F-2513DF1230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1A359-1F08-4A4B-9747-72DDDB883F0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95DB8F-8BB3-40AF-A5FD-9FB7DCA9833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083ECA-E909-46DD-BA55-F1C94073836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E9EF98-10A3-46D9-9D22-9D58A856D3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CDCC9C-4F47-40E6-922D-ACC45F18D9B6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EFF98-3E95-4504-9BAE-4913E640B4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C308A5-CB36-4662-BB00-6D0661913E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7AE677-7647-4D7F-A993-817FDB0FD8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5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80025-9A26-44F7-AD3E-18CA6307CF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3389AF-77EC-4592-BB93-5BC0AC9841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CDCF14-C412-4139-B13D-4128F1481DED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9E6C02-BE21-4CCB-B347-495A075A8A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8468C-CD23-4DE6-9275-DB16160799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C3817E-C739-40BC-AEAB-2F8442C8BD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5BF1E-0475-472A-BD5C-531A09ADDB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ED175-3E7C-4717-A57A-B64E5796778F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0B2B57-DE9F-4101-835A-DDA8F104A5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11D2A-EDDA-472D-9C06-CFFC32C637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E0DB02-6744-493E-8C82-52264A5BC2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DEA12-94A5-4F6E-90C5-E3C5C7AE89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573DD-DA31-416E-8B78-6E102D2FE4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D97C9-F3E6-4CCA-B35D-2DEE042C989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934B9-5F22-4C76-9565-CB4ADAFD8D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C80C48-AE9E-4AB6-9E9A-E6F7777B57EB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510A5-0319-42D8-A028-7DABF5EB65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DF436-C9E4-4AB6-AE05-D1032977E6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C8D9CE-9513-41F3-8E01-D49206E0C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7DB3FC-F447-440D-9748-CBFA8087E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77040"/>
            <a:ext cx="10515600" cy="7017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40F4C-1BE2-4199-A6B4-1B61DB532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18446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2FC9F-90FD-432C-BCC0-B6D29608F6E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400415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>
            <a:lvl1pPr marL="0" marR="0" lvl="0" indent="0" algn="l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fld id="{7B0BA115-79E2-4724-BA5B-CAD60422CE22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B02C8-46B2-45F3-A108-137C462CB12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400415"/>
            <a:ext cx="41148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277EA-A59C-4CB1-8983-929C7CDCEC5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400415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>
            <a:lvl1pPr marL="0" marR="0" lvl="0" indent="0" algn="r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fld id="{EE50EEF5-135D-43D2-BF09-2BA6ADB2226E}" type="slidenum">
              <a:t>‹#›</a:t>
            </a:fld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02C8D4-8725-49FD-A2A5-77A107EC7A49}"/>
              </a:ext>
            </a:extLst>
          </p:cNvPr>
          <p:cNvSpPr/>
          <p:nvPr/>
        </p:nvSpPr>
        <p:spPr>
          <a:xfrm>
            <a:off x="3215999" y="-47519703"/>
            <a:ext cx="5759997" cy="575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8E8FB6-9CA6-494A-B312-16991C44AB30}"/>
              </a:ext>
            </a:extLst>
          </p:cNvPr>
          <p:cNvSpPr/>
          <p:nvPr/>
        </p:nvSpPr>
        <p:spPr>
          <a:xfrm>
            <a:off x="3215999" y="48846306"/>
            <a:ext cx="5759997" cy="575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9" name="椭圆 9">
            <a:extLst>
              <a:ext uri="{FF2B5EF4-FFF2-40B4-BE49-F238E27FC236}">
                <a16:creationId xmlns:a16="http://schemas.microsoft.com/office/drawing/2014/main" id="{D73606AC-7F73-46F9-A8B0-699FF4242408}"/>
              </a:ext>
            </a:extLst>
          </p:cNvPr>
          <p:cNvSpPr/>
          <p:nvPr/>
        </p:nvSpPr>
        <p:spPr>
          <a:xfrm>
            <a:off x="29908496" y="0"/>
            <a:ext cx="6539596" cy="6858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10" name="椭圆 10">
            <a:extLst>
              <a:ext uri="{FF2B5EF4-FFF2-40B4-BE49-F238E27FC236}">
                <a16:creationId xmlns:a16="http://schemas.microsoft.com/office/drawing/2014/main" id="{D378C434-A088-4178-8B79-54432D43724C}"/>
              </a:ext>
            </a:extLst>
          </p:cNvPr>
          <p:cNvSpPr/>
          <p:nvPr/>
        </p:nvSpPr>
        <p:spPr>
          <a:xfrm>
            <a:off x="-26530301" y="0"/>
            <a:ext cx="6539596" cy="6858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l" defTabSz="539998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CN" sz="44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1pPr>
    </p:titleStyle>
    <p:bodyStyle>
      <a:lvl1pPr marL="228600" marR="0" lvl="0" indent="-228600" algn="l" defTabSz="539998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zh-CN" sz="2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1pPr>
      <a:lvl2pPr marL="685800" marR="0" lvl="1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4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2pPr>
      <a:lvl3pPr marL="1143000" marR="0" lvl="2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0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3pPr>
      <a:lvl4pPr marL="1600200" marR="0" lvl="3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4pPr>
      <a:lvl5pPr marL="2057400" marR="0" lvl="4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0E883-9AB9-4147-99F1-6683D055A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424" y="1394807"/>
            <a:ext cx="6293147" cy="4068385"/>
          </a:xfrm>
        </p:spPr>
        <p:txBody>
          <a:bodyPr/>
          <a:lstStyle/>
          <a:p>
            <a:pPr lvl="0"/>
            <a:r>
              <a:rPr lang="en-US" altLang="zh-CN" sz="4400"/>
              <a:t>Integration of Variations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6526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441A99D-7B3C-47B9-8393-DBA0490644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424729"/>
          </a:xfrm>
        </p:spPr>
        <p:txBody>
          <a:bodyPr/>
          <a:lstStyle/>
          <a:p>
            <a:pPr lvl="0"/>
            <a:r>
              <a:rPr lang="en-US" altLang="zh-CN"/>
              <a:t>Integration of Variations - SNP</a:t>
            </a:r>
            <a:endParaRPr 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3B16ABC-0E9B-4A9A-AC3A-9700D8CC02DC}"/>
              </a:ext>
            </a:extLst>
          </p:cNvPr>
          <p:cNvGraphicFramePr>
            <a:graphicFrameLocks noGrp="1"/>
          </p:cNvGraphicFramePr>
          <p:nvPr/>
        </p:nvGraphicFramePr>
        <p:xfrm>
          <a:off x="4754771" y="800554"/>
          <a:ext cx="70360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205">
                  <a:extLst>
                    <a:ext uri="{9D8B030D-6E8A-4147-A177-3AD203B41FA5}">
                      <a16:colId xmlns:a16="http://schemas.microsoft.com/office/drawing/2014/main" val="2357999398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1396362083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1292628694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611556075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235863497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Original Vcf Records Format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9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id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pos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ref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alt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&lt;type&gt;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4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xxx001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mismatch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9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2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xxx050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CTAG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insertion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3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xxx100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TCG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deletion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29732"/>
                  </a:ext>
                </a:extLst>
              </a:tr>
            </a:tbl>
          </a:graphicData>
        </a:graphic>
      </p:graphicFrame>
      <p:sp>
        <p:nvSpPr>
          <p:cNvPr id="8" name="副标题 2">
            <a:extLst>
              <a:ext uri="{FF2B5EF4-FFF2-40B4-BE49-F238E27FC236}">
                <a16:creationId xmlns:a16="http://schemas.microsoft.com/office/drawing/2014/main" id="{44454878-0297-452F-8605-93B10772F9FE}"/>
              </a:ext>
            </a:extLst>
          </p:cNvPr>
          <p:cNvSpPr txBox="1">
            <a:spLocks/>
          </p:cNvSpPr>
          <p:nvPr/>
        </p:nvSpPr>
        <p:spPr>
          <a:xfrm>
            <a:off x="8220974" y="-1"/>
            <a:ext cx="3971026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Length of Given Reads: 70bp</a:t>
            </a:r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660C7F5E-436F-4EC4-86FD-4BC2C184E58C}"/>
              </a:ext>
            </a:extLst>
          </p:cNvPr>
          <p:cNvGraphicFramePr>
            <a:graphicFrameLocks noGrp="1"/>
          </p:cNvGraphicFramePr>
          <p:nvPr/>
        </p:nvGraphicFramePr>
        <p:xfrm>
          <a:off x="1637506" y="4583334"/>
          <a:ext cx="10153290" cy="169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5284">
                  <a:extLst>
                    <a:ext uri="{9D8B030D-6E8A-4147-A177-3AD203B41FA5}">
                      <a16:colId xmlns:a16="http://schemas.microsoft.com/office/drawing/2014/main" val="1396362083"/>
                    </a:ext>
                  </a:extLst>
                </a:gridCol>
                <a:gridCol w="4214003">
                  <a:extLst>
                    <a:ext uri="{9D8B030D-6E8A-4147-A177-3AD203B41FA5}">
                      <a16:colId xmlns:a16="http://schemas.microsoft.com/office/drawing/2014/main" val="1498236489"/>
                    </a:ext>
                  </a:extLst>
                </a:gridCol>
                <a:gridCol w="4214003">
                  <a:extLst>
                    <a:ext uri="{9D8B030D-6E8A-4147-A177-3AD203B41FA5}">
                      <a16:colId xmlns:a16="http://schemas.microsoft.com/office/drawing/2014/main" val="1292628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id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bases around pos before integration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bases around pos after integration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4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9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2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CTAG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3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TCG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29732"/>
                  </a:ext>
                </a:extLst>
              </a:tr>
            </a:tbl>
          </a:graphicData>
        </a:graphic>
      </p:graphicFrame>
      <p:sp>
        <p:nvSpPr>
          <p:cNvPr id="14" name="副标题 2">
            <a:extLst>
              <a:ext uri="{FF2B5EF4-FFF2-40B4-BE49-F238E27FC236}">
                <a16:creationId xmlns:a16="http://schemas.microsoft.com/office/drawing/2014/main" id="{9F0226C9-BA69-4865-B98F-E4CBBB38B53B}"/>
              </a:ext>
            </a:extLst>
          </p:cNvPr>
          <p:cNvSpPr txBox="1">
            <a:spLocks/>
          </p:cNvSpPr>
          <p:nvPr/>
        </p:nvSpPr>
        <p:spPr>
          <a:xfrm>
            <a:off x="5277281" y="3566916"/>
            <a:ext cx="1780674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xxx001+0+1</a:t>
            </a: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DABC29B2-15EB-472F-B22D-844D2A0ADEDF}"/>
              </a:ext>
            </a:extLst>
          </p:cNvPr>
          <p:cNvSpPr txBox="1">
            <a:spLocks/>
          </p:cNvSpPr>
          <p:nvPr/>
        </p:nvSpPr>
        <p:spPr>
          <a:xfrm>
            <a:off x="7445605" y="3566916"/>
            <a:ext cx="1780674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xxx050+(4-3)+1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EB4D56CC-1F68-43C5-B38E-71175B12C5AA}"/>
              </a:ext>
            </a:extLst>
          </p:cNvPr>
          <p:cNvSpPr txBox="1">
            <a:spLocks/>
          </p:cNvSpPr>
          <p:nvPr/>
        </p:nvSpPr>
        <p:spPr>
          <a:xfrm>
            <a:off x="9713622" y="3566916"/>
            <a:ext cx="1470931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xxx100+0+1</a:t>
            </a:r>
          </a:p>
        </p:txBody>
      </p:sp>
      <p:sp>
        <p:nvSpPr>
          <p:cNvPr id="18" name="副标题 2">
            <a:extLst>
              <a:ext uri="{FF2B5EF4-FFF2-40B4-BE49-F238E27FC236}">
                <a16:creationId xmlns:a16="http://schemas.microsoft.com/office/drawing/2014/main" id="{4F2E6668-967E-46BD-9DC7-7A11753BBBCB}"/>
              </a:ext>
            </a:extLst>
          </p:cNvPr>
          <p:cNvSpPr txBox="1">
            <a:spLocks/>
          </p:cNvSpPr>
          <p:nvPr/>
        </p:nvSpPr>
        <p:spPr>
          <a:xfrm>
            <a:off x="2888572" y="3258968"/>
            <a:ext cx="2188222" cy="6637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pos of next base</a:t>
            </a:r>
          </a:p>
          <a:p>
            <a:pPr algn="l"/>
            <a:r>
              <a:rPr lang="en-US" sz="1600"/>
              <a:t>(pos+offset+1)</a:t>
            </a: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F86C55FF-396E-4F31-A459-64EBAD10C845}"/>
              </a:ext>
            </a:extLst>
          </p:cNvPr>
          <p:cNvSpPr txBox="1">
            <a:spLocks/>
          </p:cNvSpPr>
          <p:nvPr/>
        </p:nvSpPr>
        <p:spPr>
          <a:xfrm>
            <a:off x="4986977" y="3272034"/>
            <a:ext cx="6803819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offset: 0(mismatch, deletion), length(alt-ref)(insertion)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58484A-C255-4192-AA77-FC1F1E9E6223}"/>
              </a:ext>
            </a:extLst>
          </p:cNvPr>
          <p:cNvSpPr txBox="1"/>
          <p:nvPr/>
        </p:nvSpPr>
        <p:spPr>
          <a:xfrm>
            <a:off x="3078154" y="4257982"/>
            <a:ext cx="871264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integrated ref: ... XXXXX T XXXXX ... XXXXX CTAG XXXXX ... XXXXX T XXXXX ...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099389-3FAC-4ABD-A6C1-D40489E748E2}"/>
              </a:ext>
            </a:extLst>
          </p:cNvPr>
          <p:cNvSpPr txBox="1"/>
          <p:nvPr/>
        </p:nvSpPr>
        <p:spPr>
          <a:xfrm>
            <a:off x="3078154" y="3921209"/>
            <a:ext cx="871264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original ref: ... XXXXX C XXXXX ... XXXXX C XXXXX ... XXXXX TCG XXXXX ...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93B580-A446-44B9-9296-0FCEDA11CFB9}"/>
              </a:ext>
            </a:extLst>
          </p:cNvPr>
          <p:cNvSpPr txBox="1"/>
          <p:nvPr/>
        </p:nvSpPr>
        <p:spPr>
          <a:xfrm>
            <a:off x="0" y="789134"/>
            <a:ext cx="4754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539998">
              <a:lnSpc>
                <a:spcPct val="90000"/>
              </a:lnSpc>
              <a:spcBef>
                <a:spcPts val="1000"/>
              </a:spcBef>
              <a:buClrTx/>
              <a:buSzPct val="100000"/>
              <a:defRPr/>
            </a:pP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SNP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的形式：如右图所示，虽然可以按照沿着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vcf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记录的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id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进行整合，但是为了更加有策略性和性能上的改进，需要对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vcf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的记录进行索引。对于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SNP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来说，需要至少能够根据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pos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索引查询某条特定的</a:t>
            </a:r>
            <a:r>
              <a:rPr lang="en-US" altLang="zh-CN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vcf</a:t>
            </a:r>
            <a:r>
              <a:rPr lang="zh-CN" altLang="en-US" sz="16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记录</a:t>
            </a:r>
            <a:endParaRPr lang="en-US" altLang="zh-CN" sz="16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5010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441A99D-7B3C-47B9-8393-DBA0490644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424729"/>
          </a:xfrm>
        </p:spPr>
        <p:txBody>
          <a:bodyPr/>
          <a:lstStyle/>
          <a:p>
            <a:pPr lvl="0"/>
            <a:r>
              <a:rPr lang="en-US" altLang="zh-CN"/>
              <a:t>Integration of Variations - SV</a:t>
            </a:r>
            <a:endParaRPr 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3B16ABC-0E9B-4A9A-AC3A-9700D8CC02DC}"/>
              </a:ext>
            </a:extLst>
          </p:cNvPr>
          <p:cNvGraphicFramePr>
            <a:graphicFrameLocks noGrp="1"/>
          </p:cNvGraphicFramePr>
          <p:nvPr/>
        </p:nvGraphicFramePr>
        <p:xfrm>
          <a:off x="4136620" y="2585972"/>
          <a:ext cx="70360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205">
                  <a:extLst>
                    <a:ext uri="{9D8B030D-6E8A-4147-A177-3AD203B41FA5}">
                      <a16:colId xmlns:a16="http://schemas.microsoft.com/office/drawing/2014/main" val="2357999398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1396362083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1292628694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611556075"/>
                    </a:ext>
                  </a:extLst>
                </a:gridCol>
                <a:gridCol w="1407205">
                  <a:extLst>
                    <a:ext uri="{9D8B030D-6E8A-4147-A177-3AD203B41FA5}">
                      <a16:colId xmlns:a16="http://schemas.microsoft.com/office/drawing/2014/main" val="235863497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Original Vcf Records Format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9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id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pos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ref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alt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&lt;type&gt;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4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xxx001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mismatch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9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2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xxx050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CTAG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insertion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3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xxx100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TCG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T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deletion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29732"/>
                  </a:ext>
                </a:extLst>
              </a:tr>
            </a:tbl>
          </a:graphicData>
        </a:graphic>
      </p:graphicFrame>
      <p:sp>
        <p:nvSpPr>
          <p:cNvPr id="8" name="副标题 2">
            <a:extLst>
              <a:ext uri="{FF2B5EF4-FFF2-40B4-BE49-F238E27FC236}">
                <a16:creationId xmlns:a16="http://schemas.microsoft.com/office/drawing/2014/main" id="{44454878-0297-452F-8605-93B10772F9FE}"/>
              </a:ext>
            </a:extLst>
          </p:cNvPr>
          <p:cNvSpPr txBox="1">
            <a:spLocks/>
          </p:cNvSpPr>
          <p:nvPr/>
        </p:nvSpPr>
        <p:spPr>
          <a:xfrm>
            <a:off x="8220974" y="-1"/>
            <a:ext cx="3971026" cy="3139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Length of Given Reads: 70bp</a:t>
            </a:r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660C7F5E-436F-4EC4-86FD-4BC2C184E58C}"/>
              </a:ext>
            </a:extLst>
          </p:cNvPr>
          <p:cNvGraphicFramePr>
            <a:graphicFrameLocks noGrp="1"/>
          </p:cNvGraphicFramePr>
          <p:nvPr/>
        </p:nvGraphicFramePr>
        <p:xfrm>
          <a:off x="1019355" y="4583334"/>
          <a:ext cx="10153290" cy="169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5284">
                  <a:extLst>
                    <a:ext uri="{9D8B030D-6E8A-4147-A177-3AD203B41FA5}">
                      <a16:colId xmlns:a16="http://schemas.microsoft.com/office/drawing/2014/main" val="1396362083"/>
                    </a:ext>
                  </a:extLst>
                </a:gridCol>
                <a:gridCol w="4214003">
                  <a:extLst>
                    <a:ext uri="{9D8B030D-6E8A-4147-A177-3AD203B41FA5}">
                      <a16:colId xmlns:a16="http://schemas.microsoft.com/office/drawing/2014/main" val="1498236489"/>
                    </a:ext>
                  </a:extLst>
                </a:gridCol>
                <a:gridCol w="4214003">
                  <a:extLst>
                    <a:ext uri="{9D8B030D-6E8A-4147-A177-3AD203B41FA5}">
                      <a16:colId xmlns:a16="http://schemas.microsoft.com/office/drawing/2014/main" val="1292628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id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bases around pos before integration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chemeClr val="bg1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bases around pos after integration</a:t>
                      </a:r>
                      <a:endParaRPr lang="zh-CN" altLang="en-US" sz="18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>
                    <a:solidFill>
                      <a:srgbClr val="1CB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4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9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2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CTAG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3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TCG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39998" rtl="0" fontAlgn="auto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ct val="100000"/>
                        <a:buFont typeface="Arial" pitchFamily="34"/>
                        <a:buNone/>
                        <a:tabLst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onsolas" pitchFamily="49"/>
                          <a:ea typeface="微软雅黑" pitchFamily="34"/>
                        </a:rPr>
                        <a:t>... XXXXXX T XXXXXX ...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onsolas" pitchFamily="49"/>
                        <a:ea typeface="微软雅黑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29732"/>
                  </a:ext>
                </a:extLst>
              </a:tr>
            </a:tbl>
          </a:graphicData>
        </a:graphic>
      </p:graphicFrame>
      <p:sp>
        <p:nvSpPr>
          <p:cNvPr id="13" name="副标题 2">
            <a:extLst>
              <a:ext uri="{FF2B5EF4-FFF2-40B4-BE49-F238E27FC236}">
                <a16:creationId xmlns:a16="http://schemas.microsoft.com/office/drawing/2014/main" id="{0495A57F-D416-49CC-BA79-B7FECCC67E72}"/>
              </a:ext>
            </a:extLst>
          </p:cNvPr>
          <p:cNvSpPr txBox="1">
            <a:spLocks/>
          </p:cNvSpPr>
          <p:nvPr/>
        </p:nvSpPr>
        <p:spPr>
          <a:xfrm>
            <a:off x="1" y="764402"/>
            <a:ext cx="12192000" cy="167840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1pPr>
            <a:lvl2pPr marL="685800" marR="0" lvl="1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2pPr>
            <a:lvl3pPr marL="1143000" marR="0" lvl="2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3pPr>
            <a:lvl4pPr marL="1600200" marR="0" lvl="3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4pPr>
            <a:lvl5pPr marL="2057400" marR="0" lvl="4" indent="-228600" algn="l" defTabSz="539998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zh-CN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/>
              <a:t>- </a:t>
            </a:r>
            <a:r>
              <a:rPr lang="zh-CN" altLang="en-US" sz="1600"/>
              <a:t>简单</a:t>
            </a:r>
            <a:r>
              <a:rPr lang="en-US" altLang="zh-CN" sz="1600"/>
              <a:t>SV</a:t>
            </a:r>
            <a:r>
              <a:rPr lang="zh-CN" altLang="en-US" sz="1600"/>
              <a:t>的记录形式：</a:t>
            </a:r>
            <a:r>
              <a:rPr lang="en-US" altLang="zh-CN" sz="1600"/>
              <a:t>SV</a:t>
            </a:r>
            <a:r>
              <a:rPr lang="zh-CN" altLang="en-US" sz="1600"/>
              <a:t>类型的记录有</a:t>
            </a:r>
            <a:r>
              <a:rPr lang="en-US" altLang="zh-CN" sz="1600"/>
              <a:t>precise variation</a:t>
            </a:r>
            <a:r>
              <a:rPr lang="zh-CN" altLang="en-US" sz="1600"/>
              <a:t>和</a:t>
            </a:r>
            <a:r>
              <a:rPr lang="en-US" altLang="zh-CN" sz="1600"/>
              <a:t>imprecise variation</a:t>
            </a:r>
            <a:r>
              <a:rPr lang="zh-CN" altLang="en-US" sz="1600"/>
              <a:t>。其中</a:t>
            </a:r>
            <a:r>
              <a:rPr lang="en-US" altLang="zh-CN" sz="1600"/>
              <a:t>precise variation</a:t>
            </a:r>
            <a:r>
              <a:rPr lang="zh-CN" altLang="en-US" sz="1600"/>
              <a:t>和</a:t>
            </a:r>
            <a:r>
              <a:rPr lang="en-US" altLang="zh-CN" sz="1600"/>
              <a:t>SNP</a:t>
            </a:r>
            <a:r>
              <a:rPr lang="zh-CN" altLang="en-US" sz="1600"/>
              <a:t>的形式相同，，但是</a:t>
            </a:r>
            <a:r>
              <a:rPr lang="en-US" altLang="zh-CN" sz="1600"/>
              <a:t>imprecise variation</a:t>
            </a:r>
            <a:r>
              <a:rPr lang="zh-CN" altLang="en-US" sz="1600"/>
              <a:t>需要根据</a:t>
            </a:r>
            <a:r>
              <a:rPr lang="en-US" altLang="zh-CN" sz="1600"/>
              <a:t>vcf</a:t>
            </a:r>
            <a:r>
              <a:rPr lang="zh-CN" altLang="en-US" sz="1600"/>
              <a:t>文件的宏定义来识别，而且这类变异缺乏明确的碱基信息，所以打算将其舍弃，不做向参考基因组的整合处理</a:t>
            </a:r>
            <a:endParaRPr lang="en-US" altLang="zh-CN" sz="1600"/>
          </a:p>
          <a:p>
            <a:pPr algn="l"/>
            <a:r>
              <a:rPr lang="en-US" altLang="zh-CN" sz="1600"/>
              <a:t>- breakends</a:t>
            </a:r>
            <a:r>
              <a:rPr lang="zh-CN" altLang="en-US" sz="1600"/>
              <a:t>的记录形式：示例参考</a:t>
            </a:r>
            <a:r>
              <a:rPr lang="en-US" altLang="zh-CN" sz="1600"/>
              <a:t>official manual page 17+</a:t>
            </a:r>
          </a:p>
          <a:p>
            <a:pPr algn="l"/>
            <a:r>
              <a:rPr lang="zh-CN" altLang="en-US" sz="1600"/>
              <a:t>这些记录中用到了类似</a:t>
            </a:r>
            <a:r>
              <a:rPr lang="en-US" altLang="zh-CN" sz="1600"/>
              <a:t>"C[chr2:132122["</a:t>
            </a:r>
            <a:r>
              <a:rPr lang="zh-CN" altLang="en-US" sz="1600"/>
              <a:t>的形式，表示从这条记录的位点开始接到</a:t>
            </a:r>
            <a:r>
              <a:rPr lang="en-US" altLang="zh-CN" sz="1600"/>
              <a:t>chr2</a:t>
            </a:r>
            <a:r>
              <a:rPr lang="zh-CN" altLang="en-US" sz="1600"/>
              <a:t>的</a:t>
            </a:r>
            <a:r>
              <a:rPr lang="en-US" altLang="zh-CN" sz="1600"/>
              <a:t>132122</a:t>
            </a:r>
            <a:r>
              <a:rPr lang="zh-CN" altLang="en-US" sz="1600"/>
              <a:t>往后的部分。因此也就需要实现锁定特定</a:t>
            </a:r>
            <a:r>
              <a:rPr lang="en-US" altLang="zh-CN" sz="1600"/>
              <a:t>contig</a:t>
            </a:r>
            <a:r>
              <a:rPr lang="zh-CN" altLang="en-US" sz="1600"/>
              <a:t>的特定</a:t>
            </a:r>
            <a:r>
              <a:rPr lang="en-US" altLang="zh-CN" sz="1600"/>
              <a:t>pos</a:t>
            </a:r>
            <a:r>
              <a:rPr lang="zh-CN" altLang="en-US" sz="1600"/>
              <a:t>的功能，另外</a:t>
            </a:r>
            <a:r>
              <a:rPr lang="en-US" altLang="zh-CN" sz="1600"/>
              <a:t>info</a:t>
            </a:r>
            <a:r>
              <a:rPr lang="zh-CN" altLang="en-US" sz="1600"/>
              <a:t>域中还包含类似</a:t>
            </a:r>
            <a:r>
              <a:rPr lang="en-US" altLang="zh-CN" sz="1600"/>
              <a:t>"MATED=vcf_id"</a:t>
            </a:r>
            <a:r>
              <a:rPr lang="zh-CN" altLang="en-US" sz="1600"/>
              <a:t>的形式，所以。。。实际上也需要对</a:t>
            </a:r>
            <a:r>
              <a:rPr lang="en-US" altLang="zh-CN" sz="1600"/>
              <a:t>vcf</a:t>
            </a:r>
            <a:r>
              <a:rPr lang="zh-CN" altLang="en-US" sz="1600"/>
              <a:t>的</a:t>
            </a:r>
            <a:r>
              <a:rPr lang="en-US" altLang="zh-CN" sz="1600"/>
              <a:t>id</a:t>
            </a:r>
            <a:r>
              <a:rPr lang="zh-CN" altLang="en-US" sz="1600"/>
              <a:t>建立索引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85017140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439</Words>
  <Application>Microsoft Office PowerPoint</Application>
  <PresentationFormat>宽屏</PresentationFormat>
  <Paragraphs>83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Arial</vt:lpstr>
      <vt:lpstr>Consolas</vt:lpstr>
      <vt:lpstr>自定义设计方案</vt:lpstr>
      <vt:lpstr>Integration of Variations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59</cp:revision>
  <dcterms:created xsi:type="dcterms:W3CDTF">2021-01-27T08:00:32Z</dcterms:created>
  <dcterms:modified xsi:type="dcterms:W3CDTF">2021-03-15T00:36:02Z</dcterms:modified>
</cp:coreProperties>
</file>