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4" autoAdjust="0"/>
  </p:normalViewPr>
  <p:slideViewPr>
    <p:cSldViewPr snapToGrid="0">
      <p:cViewPr varScale="1">
        <p:scale>
          <a:sx n="99" d="100"/>
          <a:sy n="99" d="100"/>
        </p:scale>
        <p:origin x="18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37E5-E15B-41CD-A147-5B71D8F6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714" y="2340883"/>
            <a:ext cx="4068535" cy="1325563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469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2449-19F5-4376-AB29-34B6FBD7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2854AB-D39D-470F-84EF-3C662B8C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2A6065-DD4C-4C07-9D6D-AF179DCAE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CE967-4892-4C15-A242-7B81A735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371B3D-EED4-4FC7-84CF-30DE47B8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6FED5-2A56-4080-A655-179587C3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15144-BE7F-485B-895D-A4A52621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11710-C3B6-494D-B388-10E6CCF7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E70B7-1443-4B46-B0FB-0B0BF46F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C2465-220D-478F-9673-DC347A62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5220F-919A-4F53-ABC0-75C80765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68BBA-F10C-435E-8894-754ECBC0A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A4E5B8-6240-489F-92B2-53BE8E1C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D2103-135F-4E2A-B8BF-5539741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6DDF4-0E12-4B33-8F87-AC558664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E97EE-22C3-452F-8C15-28F1B4AA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7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AFD53-12F4-4999-A8BC-82AB089A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A1D95-938C-442B-97F9-1B439704B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C2A19-300E-4584-92C2-2D47D3D9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1E9A6-779A-4DE1-B101-B26F357E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B2271-AA75-49ED-9C7E-9E728285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1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6B8DD-3A7F-408E-AC44-88360571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02F76-84DD-4248-BA78-1E7B4E8B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18299-AF1B-40DE-AB2A-7EB54310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4936A-381B-4ABD-AC02-C6328F74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952E5-5198-44C9-9DCD-D0DFC3C1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3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B81AB-9218-46AD-984C-359AB5A7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19BCD-CF83-4FB8-9A4D-97A8EEC2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E666B-065F-49A7-A5DB-8B589C16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A222A-372D-424F-A3EF-CA2C588B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5EFCB-C141-4E14-9CF3-E2EA068E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3D63-7DE0-4E6B-A0E0-C652B0C9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318AC-318A-45A0-A68C-CB159CA86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E2A32-3817-42D6-867C-2AF615F3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A9D63-A850-4FEA-8B59-91245B5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6B396-DAD6-4F54-B49B-660F8A00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4FB0D-ACE0-4885-8830-679A6805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6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5C8A-83CE-4A47-9BE1-406940F4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40C0F-5492-4FB5-8B75-12DB0011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AEFF7-C743-4D5E-8C19-93CEB1A45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1115E-A1BB-4862-B1A3-3F0291759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F827E0-57E9-42CE-813A-5160A0B16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3AABD0-E765-49CF-9C5E-947E6416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B332C0-71AF-4C97-A50C-19E1754F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499D3-634A-4309-9E6F-D7370D6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6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81E39-0043-4767-A165-83D828E5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D3B3D-CAEE-486A-8106-CCB97C2F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ED22A1-A073-4502-B235-CB40709A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C913E-BDF8-4BFB-8EE5-CB9B4CF4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9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D1531-7465-4CE6-AB07-F19DE3B7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6810B8-130C-4890-A2F9-547109BE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F165D-8F3E-4106-AA6F-F541B1DD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1B8D9-32FA-49AF-892F-FA845819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36D33-A93B-46CE-B0D2-0D2C729F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38BF4F-A7F4-4D70-9FC8-CFCE24D1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7571B-A08E-4CF9-A5F3-0EA1FDB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AF91-8DEF-4AD5-AF53-AF4927616135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6B631-895C-44FE-8AF2-0262EE01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26858-706C-44F9-B464-539C787A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0086-7929-4427-A436-8C3F7BAB3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EC120-EBFE-4214-8800-1A6024CF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105FD-B7DA-4830-8C6D-E3E2BB36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4460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04595-FA96-4A49-AD6E-AFCFA0CC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413"/>
            <a:ext cx="27432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540000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fld id="{8185AF91-8DEF-4AD5-AF53-AF4927616135}" type="datetimeFigureOut">
              <a:rPr lang="zh-CN" altLang="en-US" smtClean="0"/>
              <a:pPr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6EF72-D353-4E0A-B8C9-719B9B64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413"/>
            <a:ext cx="41148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540000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DEC86-A954-4BCA-989F-ECF6D6229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413"/>
            <a:ext cx="27432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 defTabSz="540000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</a:lstStyle>
          <a:p>
            <a:fld id="{FE3D0086-7929-4427-A436-8C3F7BAB31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F1067AF-44DE-4FA3-8748-6A07F8EA2D34}"/>
              </a:ext>
            </a:extLst>
          </p:cNvPr>
          <p:cNvSpPr/>
          <p:nvPr userDrawn="1"/>
        </p:nvSpPr>
        <p:spPr>
          <a:xfrm>
            <a:off x="3216000" y="-47519707"/>
            <a:ext cx="5760000" cy="57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FF6E2A-8191-4004-A74E-B8989E0E642C}"/>
              </a:ext>
            </a:extLst>
          </p:cNvPr>
          <p:cNvSpPr/>
          <p:nvPr userDrawn="1"/>
        </p:nvSpPr>
        <p:spPr>
          <a:xfrm>
            <a:off x="3216000" y="48846307"/>
            <a:ext cx="5760000" cy="57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B293DF9-A180-4AF1-980F-10303C54F64E}"/>
              </a:ext>
            </a:extLst>
          </p:cNvPr>
          <p:cNvSpPr/>
          <p:nvPr userDrawn="1"/>
        </p:nvSpPr>
        <p:spPr>
          <a:xfrm>
            <a:off x="29908500" y="0"/>
            <a:ext cx="6539600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27E633-34C0-4031-A1EA-077DC6D4470E}"/>
              </a:ext>
            </a:extLst>
          </p:cNvPr>
          <p:cNvSpPr/>
          <p:nvPr userDrawn="1"/>
        </p:nvSpPr>
        <p:spPr>
          <a:xfrm>
            <a:off x="-26530300" y="0"/>
            <a:ext cx="6539600" cy="685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5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5400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5400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685800" indent="-228600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8CDCE3-86F9-451A-9FE8-071CEAE9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824" y="1519617"/>
            <a:ext cx="7512351" cy="2315784"/>
          </a:xfrm>
        </p:spPr>
        <p:txBody>
          <a:bodyPr>
            <a:normAutofit/>
          </a:bodyPr>
          <a:lstStyle/>
          <a:p>
            <a:r>
              <a:rPr lang="zh-CN" altLang="en-US" sz="2800"/>
              <a:t>项目的整体框架和具体细节实现的规划</a:t>
            </a:r>
          </a:p>
        </p:txBody>
      </p:sp>
    </p:spTree>
    <p:extLst>
      <p:ext uri="{BB962C8B-B14F-4D97-AF65-F5344CB8AC3E}">
        <p14:creationId xmlns:p14="http://schemas.microsoft.com/office/powerpoint/2010/main" val="458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C486C-AF78-4F65-BD8D-05A52D5B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4" y="291949"/>
            <a:ext cx="6293152" cy="4068384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/>
              <a:t>INDEX</a:t>
            </a:r>
            <a:br>
              <a:rPr lang="en-US" altLang="zh-CN" sz="4400"/>
            </a:br>
            <a:br>
              <a:rPr lang="en-US" altLang="zh-CN" sz="2000"/>
            </a:br>
            <a:r>
              <a:rPr lang="en-US" altLang="zh-CN" sz="2000"/>
              <a:t>- </a:t>
            </a:r>
            <a:r>
              <a:rPr lang="zh-CN" altLang="en-US" sz="2000"/>
              <a:t>数据的获取和预处理</a:t>
            </a:r>
            <a:br>
              <a:rPr lang="en-US" altLang="zh-CN" sz="2000"/>
            </a:br>
            <a:r>
              <a:rPr lang="en-US" altLang="zh-CN" sz="2000"/>
              <a:t>- </a:t>
            </a:r>
            <a:r>
              <a:rPr lang="zh-CN" altLang="en-US" sz="2000"/>
              <a:t>基于变异数据的局部参考基因组重构</a:t>
            </a:r>
            <a:br>
              <a:rPr lang="en-US" altLang="zh-CN" sz="2000"/>
            </a:br>
            <a:r>
              <a:rPr lang="en-US" altLang="zh-CN" sz="2000"/>
              <a:t>- </a:t>
            </a:r>
            <a:r>
              <a:rPr lang="zh-CN" altLang="en-US" sz="2000"/>
              <a:t>分情况解决比对结果差的</a:t>
            </a:r>
            <a:r>
              <a:rPr lang="en-US" altLang="zh-CN" sz="2000"/>
              <a:t>reads</a:t>
            </a:r>
            <a:br>
              <a:rPr lang="en-US" altLang="zh-CN" sz="2000"/>
            </a:br>
            <a:r>
              <a:rPr lang="en-US" altLang="zh-CN" sz="2000"/>
              <a:t>- </a:t>
            </a:r>
            <a:r>
              <a:rPr lang="zh-CN" altLang="en-US" sz="2000"/>
              <a:t>结果的评测</a:t>
            </a:r>
          </a:p>
        </p:txBody>
      </p:sp>
    </p:spTree>
    <p:extLst>
      <p:ext uri="{BB962C8B-B14F-4D97-AF65-F5344CB8AC3E}">
        <p14:creationId xmlns:p14="http://schemas.microsoft.com/office/powerpoint/2010/main" val="308897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4A1D41-6478-43D2-B5BE-6EA9664B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143250" cy="474662"/>
          </a:xfrm>
        </p:spPr>
        <p:txBody>
          <a:bodyPr/>
          <a:lstStyle/>
          <a:p>
            <a:r>
              <a:rPr lang="zh-CN" altLang="en-US"/>
              <a:t>数据的获取和预处理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BFADCEB-0B2D-46CF-8215-A0747AE07A2E}"/>
              </a:ext>
            </a:extLst>
          </p:cNvPr>
          <p:cNvSpPr txBox="1">
            <a:spLocks/>
          </p:cNvSpPr>
          <p:nvPr/>
        </p:nvSpPr>
        <p:spPr>
          <a:xfrm>
            <a:off x="0" y="922564"/>
            <a:ext cx="6365966" cy="9305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fna: </a:t>
            </a:r>
            <a:r>
              <a:rPr lang="zh-CN" altLang="en-US" sz="1400"/>
              <a:t>参考基因组序列文件</a:t>
            </a:r>
            <a:r>
              <a:rPr lang="en-US" altLang="zh-CN" sz="1400"/>
              <a:t>(</a:t>
            </a:r>
            <a:r>
              <a:rPr lang="zh-CN" altLang="en-US" sz="1400"/>
              <a:t>单纯的碱基序列</a:t>
            </a:r>
            <a:r>
              <a:rPr lang="en-US" altLang="zh-CN" sz="1400"/>
              <a:t>)</a:t>
            </a:r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下载链接： </a:t>
            </a:r>
            <a:r>
              <a:rPr lang="en-US" altLang="zh-CN" sz="1400"/>
              <a:t>https://www.ncbi.nlm.nih.gov/genome/?term=human</a:t>
            </a:r>
          </a:p>
          <a:p>
            <a:pPr algn="l"/>
            <a:r>
              <a:rPr lang="zh-CN" altLang="en-US" sz="1400"/>
              <a:t>可以直接获取人类参考基因组的</a:t>
            </a:r>
            <a:r>
              <a:rPr lang="en-US" altLang="zh-CN" sz="1400"/>
              <a:t>fna</a:t>
            </a:r>
            <a:r>
              <a:rPr lang="zh-CN" altLang="en-US" sz="1400"/>
              <a:t>格式文件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1365E44-72C3-44F6-A16A-2E50F0A1DFDA}"/>
              </a:ext>
            </a:extLst>
          </p:cNvPr>
          <p:cNvSpPr txBox="1">
            <a:spLocks/>
          </p:cNvSpPr>
          <p:nvPr/>
        </p:nvSpPr>
        <p:spPr>
          <a:xfrm>
            <a:off x="0" y="2262003"/>
            <a:ext cx="6217920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fastq: </a:t>
            </a:r>
            <a:r>
              <a:rPr lang="zh-CN" altLang="en-US" sz="1400"/>
              <a:t>测序数据文件</a:t>
            </a:r>
            <a:r>
              <a:rPr lang="en-US" altLang="zh-CN" sz="1400"/>
              <a:t>(reads</a:t>
            </a:r>
            <a:r>
              <a:rPr lang="zh-CN" altLang="en-US" sz="1400"/>
              <a:t>的碱基序列</a:t>
            </a:r>
            <a:r>
              <a:rPr lang="en-US" altLang="zh-CN" sz="1400"/>
              <a:t>,</a:t>
            </a:r>
            <a:r>
              <a:rPr lang="zh-CN" altLang="en-US" sz="1400"/>
              <a:t>以及对应的测序质量</a:t>
            </a:r>
            <a:r>
              <a:rPr lang="en-US" altLang="zh-CN" sz="1400"/>
              <a:t>)</a:t>
            </a:r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可选来源：</a:t>
            </a:r>
            <a:r>
              <a:rPr lang="en-US" altLang="zh-CN" sz="1400"/>
              <a:t>SRA</a:t>
            </a:r>
            <a:r>
              <a:rPr lang="zh-CN" altLang="en-US" sz="1400"/>
              <a:t>数据库下载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00115796-6123-4AF9-82DA-899AD4458425}"/>
              </a:ext>
            </a:extLst>
          </p:cNvPr>
          <p:cNvSpPr txBox="1">
            <a:spLocks/>
          </p:cNvSpPr>
          <p:nvPr/>
        </p:nvSpPr>
        <p:spPr>
          <a:xfrm>
            <a:off x="0" y="4940882"/>
            <a:ext cx="6618514" cy="12526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sam/bam: fastq</a:t>
            </a:r>
            <a:r>
              <a:rPr lang="zh-CN" altLang="en-US" sz="1400"/>
              <a:t>的比对数据文件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可选来源：下载？或是自己用</a:t>
            </a:r>
            <a:r>
              <a:rPr lang="en-US" altLang="zh-CN" sz="1400"/>
              <a:t>fastq</a:t>
            </a:r>
            <a:r>
              <a:rPr lang="zh-CN" altLang="en-US" sz="1400"/>
              <a:t>和</a:t>
            </a:r>
            <a:r>
              <a:rPr lang="en-US" altLang="zh-CN" sz="1400"/>
              <a:t>fna</a:t>
            </a:r>
            <a:r>
              <a:rPr lang="zh-CN" altLang="en-US" sz="1400"/>
              <a:t>文件比对获取？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相关参考文章</a:t>
            </a:r>
            <a:r>
              <a:rPr lang="en-US" altLang="zh-CN" sz="1400"/>
              <a:t>https://my.oschina.net/u/4319831/blog/3206234</a:t>
            </a:r>
          </a:p>
          <a:p>
            <a:pPr algn="l"/>
            <a:r>
              <a:rPr lang="en-US" altLang="zh-CN" sz="1400"/>
              <a:t>- note</a:t>
            </a:r>
            <a:r>
              <a:rPr lang="zh-CN" altLang="en-US" sz="1400"/>
              <a:t>：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214F10B7-B585-4671-AB55-73CFECEF7589}"/>
              </a:ext>
            </a:extLst>
          </p:cNvPr>
          <p:cNvSpPr txBox="1">
            <a:spLocks/>
          </p:cNvSpPr>
          <p:nvPr/>
        </p:nvSpPr>
        <p:spPr>
          <a:xfrm>
            <a:off x="0" y="3601442"/>
            <a:ext cx="6156960" cy="11244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vcf/bcf: </a:t>
            </a:r>
            <a:r>
              <a:rPr lang="zh-CN" altLang="en-US" sz="1400"/>
              <a:t>变异信息数据文件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下载链接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已有数据：一开始老师发的文件里有，或许可以拿来用。但是太大了，所以考虑是否有一些比较小的，还是说可以自己把那个文件“裁剪”一下？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254A46BC-F2A8-4252-8B6B-EA2A98A007F3}"/>
              </a:ext>
            </a:extLst>
          </p:cNvPr>
          <p:cNvSpPr txBox="1">
            <a:spLocks/>
          </p:cNvSpPr>
          <p:nvPr/>
        </p:nvSpPr>
        <p:spPr>
          <a:xfrm>
            <a:off x="8412478" y="842127"/>
            <a:ext cx="2669177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比较担忧的问题：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（暂时没有想到）</a:t>
            </a:r>
          </a:p>
        </p:txBody>
      </p:sp>
    </p:spTree>
    <p:extLst>
      <p:ext uri="{BB962C8B-B14F-4D97-AF65-F5344CB8AC3E}">
        <p14:creationId xmlns:p14="http://schemas.microsoft.com/office/powerpoint/2010/main" val="12289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4A1D41-6478-43D2-B5BE-6EA9664B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5582195" cy="383177"/>
          </a:xfrm>
        </p:spPr>
        <p:txBody>
          <a:bodyPr/>
          <a:lstStyle/>
          <a:p>
            <a:r>
              <a:rPr lang="zh-CN" altLang="en-US"/>
              <a:t>基于变异数据的局部参考基因组重构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BFADCEB-0B2D-46CF-8215-A0747AE07A2E}"/>
              </a:ext>
            </a:extLst>
          </p:cNvPr>
          <p:cNvSpPr txBox="1">
            <a:spLocks/>
          </p:cNvSpPr>
          <p:nvPr/>
        </p:nvSpPr>
        <p:spPr>
          <a:xfrm>
            <a:off x="0" y="922564"/>
            <a:ext cx="2396692" cy="9305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准备条件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参考基因组（*</a:t>
            </a:r>
            <a:r>
              <a:rPr lang="en-US" altLang="zh-CN" sz="1400"/>
              <a:t>.fna</a:t>
            </a:r>
            <a:r>
              <a:rPr lang="zh-CN" altLang="en-US" sz="1400"/>
              <a:t>）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变异数据（*</a:t>
            </a:r>
            <a:r>
              <a:rPr lang="en-US" altLang="zh-CN" sz="1400"/>
              <a:t>.vcf/bcf</a:t>
            </a:r>
            <a:r>
              <a:rPr lang="zh-CN" altLang="en-US" sz="1400"/>
              <a:t>）</a:t>
            </a:r>
            <a:endParaRPr lang="en-US" altLang="zh-CN" sz="140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254A46BC-F2A8-4252-8B6B-EA2A98A007F3}"/>
              </a:ext>
            </a:extLst>
          </p:cNvPr>
          <p:cNvSpPr txBox="1">
            <a:spLocks/>
          </p:cNvSpPr>
          <p:nvPr/>
        </p:nvSpPr>
        <p:spPr>
          <a:xfrm>
            <a:off x="8412478" y="842127"/>
            <a:ext cx="2669177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比较担忧的问题：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（暂时没有想到）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BB7F5FD-FAB2-47AF-B5D2-FB22ECB3FCE0}"/>
              </a:ext>
            </a:extLst>
          </p:cNvPr>
          <p:cNvSpPr txBox="1">
            <a:spLocks/>
          </p:cNvSpPr>
          <p:nvPr/>
        </p:nvSpPr>
        <p:spPr>
          <a:xfrm>
            <a:off x="-1" y="2259329"/>
            <a:ext cx="4206241" cy="43519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关于如何实现的设计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zh-CN" altLang="en-US" sz="1400"/>
              <a:t>简单思路整理：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因为步骤要用到，所以计划自己实现，然后将重构得到的新的参考基因组输出，或者是仅仅保留在内存中，二者均可，但是目前暂且只保留在内存中。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因为要修改参考基因组结构，所以要为它建立相应的数据结构以高效存储和访问参考基因组。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变异数据的读取可以使用</a:t>
            </a:r>
            <a:r>
              <a:rPr lang="en-US" altLang="zh-CN" sz="1400"/>
              <a:t>htslib</a:t>
            </a:r>
            <a:r>
              <a:rPr lang="zh-CN" altLang="en-US" sz="1400"/>
              <a:t>提供的</a:t>
            </a:r>
            <a:r>
              <a:rPr lang="en-US" altLang="zh-CN" sz="1400"/>
              <a:t>api</a:t>
            </a:r>
            <a:r>
              <a:rPr lang="zh-CN" altLang="en-US" sz="1400"/>
              <a:t>，之后自己实现把所有变异数据整理好。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对参考基因组的局部区域重构需要将前面获取的数据结合起来，这里要自己实现，但是具体的重构策略需要设计，不过这一部分和后面的有些关联，所以重构的策略要之后解决，但是重构的步骤还是需要先考虑下的，包括重构的参考基因组要如何存储和调用，以及如何在原有的参考基因组上重构</a:t>
            </a:r>
            <a:endParaRPr lang="en-US" altLang="zh-CN" sz="1400"/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C1A2A30D-6F55-4C8B-BDBB-76D37AD973E9}"/>
              </a:ext>
            </a:extLst>
          </p:cNvPr>
          <p:cNvSpPr/>
          <p:nvPr/>
        </p:nvSpPr>
        <p:spPr>
          <a:xfrm>
            <a:off x="4638838" y="2947737"/>
            <a:ext cx="673849" cy="591095"/>
          </a:xfrm>
          <a:prstGeom prst="stripedRightArrow">
            <a:avLst>
              <a:gd name="adj1" fmla="val 48545"/>
              <a:gd name="adj2" fmla="val 505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F4F658A-2083-4F56-AA51-2F549CCE9FF3}"/>
              </a:ext>
            </a:extLst>
          </p:cNvPr>
          <p:cNvSpPr txBox="1">
            <a:spLocks/>
          </p:cNvSpPr>
          <p:nvPr/>
        </p:nvSpPr>
        <p:spPr>
          <a:xfrm>
            <a:off x="5745285" y="2681079"/>
            <a:ext cx="4206241" cy="14465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（思路整理的结果</a:t>
            </a:r>
            <a:r>
              <a:rPr lang="en-US" altLang="zh-CN" sz="1400"/>
              <a:t>/</a:t>
            </a:r>
            <a:r>
              <a:rPr lang="zh-CN" altLang="en-US" sz="1400"/>
              <a:t>需要设计的内容）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参考基因组的存储和索引结构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变异数据的存储结构（实际上只是对通过</a:t>
            </a:r>
            <a:r>
              <a:rPr lang="en-US" altLang="zh-CN" sz="1400"/>
              <a:t>htslib</a:t>
            </a:r>
            <a:r>
              <a:rPr lang="zh-CN" altLang="en-US" sz="1400"/>
              <a:t>获取的数据的整理和组织）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重构后的参考基因组的存储和索引方法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3306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4A1D41-6478-43D2-B5BE-6EA9664B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5582195" cy="383177"/>
          </a:xfrm>
        </p:spPr>
        <p:txBody>
          <a:bodyPr/>
          <a:lstStyle/>
          <a:p>
            <a:r>
              <a:rPr lang="zh-CN" altLang="en-US"/>
              <a:t>基于变异数据的局部参考基因组重构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254A46BC-F2A8-4252-8B6B-EA2A98A007F3}"/>
              </a:ext>
            </a:extLst>
          </p:cNvPr>
          <p:cNvSpPr txBox="1">
            <a:spLocks/>
          </p:cNvSpPr>
          <p:nvPr/>
        </p:nvSpPr>
        <p:spPr>
          <a:xfrm>
            <a:off x="8412478" y="842127"/>
            <a:ext cx="2669177" cy="31290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/>
              <a:t>【</a:t>
            </a:r>
            <a:r>
              <a:rPr lang="zh-CN" altLang="en-US" sz="1400"/>
              <a:t>暂定</a:t>
            </a:r>
            <a:r>
              <a:rPr lang="en-US" altLang="zh-CN" sz="1400"/>
              <a:t>】</a:t>
            </a:r>
            <a:r>
              <a:rPr lang="zh-CN" altLang="en-US" sz="1400"/>
              <a:t>本阶段先完成这个目标：查看</a:t>
            </a:r>
            <a:r>
              <a:rPr lang="en-US" altLang="zh-CN" sz="1400"/>
              <a:t>vcf</a:t>
            </a:r>
            <a:r>
              <a:rPr lang="zh-CN" altLang="en-US" sz="1400"/>
              <a:t>文件中是否有类似的前面提到的邻近可组合或是有重叠区域的变异。</a:t>
            </a:r>
            <a:endParaRPr lang="en-US" altLang="zh-CN" sz="1400"/>
          </a:p>
          <a:p>
            <a:pPr algn="l"/>
            <a:r>
              <a:rPr lang="zh-CN" altLang="en-US" sz="1400"/>
              <a:t>不过考虑到</a:t>
            </a:r>
            <a:r>
              <a:rPr lang="en-US" altLang="zh-CN" sz="1400"/>
              <a:t>SV</a:t>
            </a:r>
            <a:r>
              <a:rPr lang="zh-CN" altLang="en-US" sz="1400"/>
              <a:t>的存在，往往一个</a:t>
            </a:r>
            <a:r>
              <a:rPr lang="en-US" altLang="zh-CN" sz="1400"/>
              <a:t>SV</a:t>
            </a:r>
            <a:r>
              <a:rPr lang="zh-CN" altLang="en-US" sz="1400"/>
              <a:t>之中就有一大堆的</a:t>
            </a:r>
            <a:r>
              <a:rPr lang="en-US" altLang="zh-CN" sz="1400"/>
              <a:t>SNP</a:t>
            </a:r>
            <a:r>
              <a:rPr lang="zh-CN" altLang="en-US" sz="1400"/>
              <a:t>，这种情况下，就先按照</a:t>
            </a:r>
            <a:r>
              <a:rPr lang="en-US" altLang="zh-CN" sz="1400"/>
              <a:t>SV</a:t>
            </a:r>
            <a:r>
              <a:rPr lang="zh-CN" altLang="en-US" sz="1400"/>
              <a:t>优先的原则来吧。但是，如果效果不好的话，究竟采用什么样的策略做比较好这点也不太清楚啊。。。。总之先把这个整合的功能实现了再说，之后的整合策略就是拼积木了。。。我寻思要不要用一下机器学习的方法？</a:t>
            </a:r>
            <a:endParaRPr lang="en-US" altLang="zh-CN" sz="140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BB7F5FD-FAB2-47AF-B5D2-FB22ECB3FCE0}"/>
              </a:ext>
            </a:extLst>
          </p:cNvPr>
          <p:cNvSpPr txBox="1">
            <a:spLocks/>
          </p:cNvSpPr>
          <p:nvPr/>
        </p:nvSpPr>
        <p:spPr>
          <a:xfrm>
            <a:off x="0" y="505098"/>
            <a:ext cx="4206241" cy="9305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实现目标：</a:t>
            </a:r>
            <a:endParaRPr lang="en-US" altLang="zh-CN" sz="1400"/>
          </a:p>
          <a:p>
            <a:pPr algn="l"/>
            <a:r>
              <a:rPr lang="en-US" altLang="zh-CN" sz="1400"/>
              <a:t>- SNP</a:t>
            </a:r>
            <a:r>
              <a:rPr lang="zh-CN" altLang="en-US" sz="1400"/>
              <a:t>的插入、删除、替换</a:t>
            </a:r>
            <a:endParaRPr lang="en-US" altLang="zh-CN" sz="1400"/>
          </a:p>
          <a:p>
            <a:pPr algn="l"/>
            <a:r>
              <a:rPr lang="en-US" altLang="zh-CN" sz="1400"/>
              <a:t>- SV</a:t>
            </a:r>
            <a:r>
              <a:rPr lang="zh-CN" altLang="en-US" sz="1400"/>
              <a:t>的重复、缺失、倒位</a:t>
            </a:r>
            <a:endParaRPr lang="en-US" altLang="zh-CN" sz="1400"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F71DAEDA-581F-4561-B0EA-1ACF0213F27C}"/>
              </a:ext>
            </a:extLst>
          </p:cNvPr>
          <p:cNvSpPr txBox="1">
            <a:spLocks/>
          </p:cNvSpPr>
          <p:nvPr/>
        </p:nvSpPr>
        <p:spPr>
          <a:xfrm>
            <a:off x="-1" y="2201809"/>
            <a:ext cx="4206241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重构的具体实现设计（初步）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先看下面的图，简单的变异数据的示意图</a:t>
            </a:r>
            <a:endParaRPr lang="en-US" altLang="zh-CN" sz="1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ADF1AB-50B7-42AC-A98D-D13C2BB5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98117"/>
            <a:ext cx="4427622" cy="3959883"/>
          </a:xfrm>
          <a:prstGeom prst="rect">
            <a:avLst/>
          </a:prstGeom>
        </p:spPr>
      </p:pic>
      <p:sp>
        <p:nvSpPr>
          <p:cNvPr id="17" name="副标题 2">
            <a:extLst>
              <a:ext uri="{FF2B5EF4-FFF2-40B4-BE49-F238E27FC236}">
                <a16:creationId xmlns:a16="http://schemas.microsoft.com/office/drawing/2014/main" id="{8ED09A38-C68A-4480-8727-F4ABBA88AD82}"/>
              </a:ext>
            </a:extLst>
          </p:cNvPr>
          <p:cNvSpPr txBox="1">
            <a:spLocks/>
          </p:cNvSpPr>
          <p:nvPr/>
        </p:nvSpPr>
        <p:spPr>
          <a:xfrm>
            <a:off x="4427621" y="842127"/>
            <a:ext cx="3484345" cy="42206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需要考虑的关于变异的一些问题：</a:t>
            </a:r>
            <a:endParaRPr lang="en-US" altLang="zh-CN" sz="1400"/>
          </a:p>
          <a:p>
            <a:pPr algn="l"/>
            <a:r>
              <a:rPr lang="zh-CN" altLang="en-US" sz="1400"/>
              <a:t>（简单的问题整理和思考）</a:t>
            </a:r>
            <a:endParaRPr lang="en-US" altLang="zh-CN" sz="1400"/>
          </a:p>
          <a:p>
            <a:pPr algn="l"/>
            <a:r>
              <a:rPr lang="en-US" altLang="zh-CN" sz="1400"/>
              <a:t>	1. </a:t>
            </a:r>
            <a:r>
              <a:rPr lang="zh-CN" altLang="en-US" sz="1400"/>
              <a:t>不知道</a:t>
            </a:r>
            <a:r>
              <a:rPr lang="en-US" altLang="zh-CN" sz="1400"/>
              <a:t>vcf</a:t>
            </a:r>
            <a:r>
              <a:rPr lang="zh-CN" altLang="en-US" sz="1400"/>
              <a:t>文件里存储</a:t>
            </a:r>
            <a:r>
              <a:rPr lang="en-US" altLang="zh-CN" sz="1400"/>
              <a:t>SNP</a:t>
            </a:r>
            <a:r>
              <a:rPr lang="zh-CN" altLang="en-US" sz="1400"/>
              <a:t>的记录中是否有重叠区域的。比如</a:t>
            </a:r>
            <a:r>
              <a:rPr lang="en-US" altLang="zh-CN" sz="1400"/>
              <a:t>256</a:t>
            </a:r>
            <a:r>
              <a:rPr lang="zh-CN" altLang="en-US" sz="1400"/>
              <a:t>和</a:t>
            </a:r>
            <a:r>
              <a:rPr lang="en-US" altLang="zh-CN" sz="1400"/>
              <a:t>259</a:t>
            </a:r>
            <a:r>
              <a:rPr lang="zh-CN" altLang="en-US" sz="1400"/>
              <a:t>的位置，理论上也可以表示为</a:t>
            </a:r>
            <a:endParaRPr lang="en-US" altLang="zh-CN" sz="1400"/>
          </a:p>
          <a:p>
            <a:pPr algn="l"/>
            <a:r>
              <a:rPr lang="en-US" altLang="zh-CN" sz="1400"/>
              <a:t>	256	TTG	T</a:t>
            </a:r>
            <a:r>
              <a:rPr lang="zh-CN" altLang="en-US" sz="1400"/>
              <a:t>，</a:t>
            </a:r>
            <a:r>
              <a:rPr lang="en-US" altLang="zh-CN" sz="1400"/>
              <a:t>CCCC</a:t>
            </a:r>
          </a:p>
          <a:p>
            <a:pPr algn="l"/>
            <a:r>
              <a:rPr lang="en-US" altLang="zh-CN" sz="1400"/>
              <a:t>	259	G	TT</a:t>
            </a:r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这并不会产生歧义，但是这是两种不同的表示方式。。。算了，这里先假设不会有这种，先假设都是按照这个来</a:t>
            </a:r>
            <a:endParaRPr lang="en-US" altLang="zh-CN" sz="1400"/>
          </a:p>
          <a:p>
            <a:pPr algn="l"/>
            <a:r>
              <a:rPr lang="en-US" altLang="zh-CN" sz="1400"/>
              <a:t>	256	TTG	T</a:t>
            </a:r>
            <a:r>
              <a:rPr lang="zh-CN" altLang="en-US" sz="1400"/>
              <a:t>，</a:t>
            </a:r>
            <a:r>
              <a:rPr lang="en-US" altLang="zh-CN" sz="1400"/>
              <a:t>CCC</a:t>
            </a:r>
          </a:p>
          <a:p>
            <a:pPr algn="l"/>
            <a:r>
              <a:rPr lang="en-US" altLang="zh-CN" sz="1400"/>
              <a:t>	259	G	TT</a:t>
            </a:r>
            <a:r>
              <a:rPr lang="zh-CN" altLang="en-US" sz="1400"/>
              <a:t>，</a:t>
            </a:r>
            <a:r>
              <a:rPr lang="en-US" altLang="zh-CN" sz="1400"/>
              <a:t>C</a:t>
            </a:r>
          </a:p>
          <a:p>
            <a:pPr algn="l"/>
            <a:r>
              <a:rPr lang="en-US" altLang="zh-CN" sz="1400"/>
              <a:t>	2. </a:t>
            </a:r>
            <a:r>
              <a:rPr lang="zh-CN" altLang="en-US" sz="1400"/>
              <a:t>对于邻近的几个变异，当它们可以通过组合形成一串更长的变异时，要如何重构这部分区域的参考基因组？暂时忽略，之后当作特殊情况加一个流程处理</a:t>
            </a:r>
            <a:r>
              <a:rPr lang="en-US" altLang="zh-CN" sz="1400"/>
              <a:t>0</a:t>
            </a:r>
            <a:r>
              <a:rPr lang="zh-CN" altLang="en-US" sz="1400"/>
              <a:t>？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19391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4A1D41-6478-43D2-B5BE-6EA9664B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5582195" cy="424732"/>
          </a:xfrm>
        </p:spPr>
        <p:txBody>
          <a:bodyPr/>
          <a:lstStyle/>
          <a:p>
            <a:r>
              <a:rPr lang="zh-CN" altLang="en-US"/>
              <a:t>分情况解决比对结果差的</a:t>
            </a:r>
            <a:r>
              <a:rPr lang="en-US" altLang="zh-CN"/>
              <a:t>reads</a:t>
            </a:r>
            <a:r>
              <a:rPr lang="zh-CN" altLang="en-US"/>
              <a:t>的问题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BFADCEB-0B2D-46CF-8215-A0747AE07A2E}"/>
              </a:ext>
            </a:extLst>
          </p:cNvPr>
          <p:cNvSpPr txBox="1">
            <a:spLocks/>
          </p:cNvSpPr>
          <p:nvPr/>
        </p:nvSpPr>
        <p:spPr>
          <a:xfrm>
            <a:off x="-2" y="519988"/>
            <a:ext cx="3965609" cy="93051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准备条件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参考基因组（*</a:t>
            </a:r>
            <a:r>
              <a:rPr lang="en-US" altLang="zh-CN" sz="1400"/>
              <a:t>.fna</a:t>
            </a:r>
            <a:r>
              <a:rPr lang="zh-CN" altLang="en-US" sz="1400"/>
              <a:t>）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变异数据（*</a:t>
            </a:r>
            <a:r>
              <a:rPr lang="en-US" altLang="zh-CN" sz="1400"/>
              <a:t>.vcf/bcf</a:t>
            </a:r>
            <a:r>
              <a:rPr lang="zh-CN" altLang="en-US" sz="1400"/>
              <a:t>）</a:t>
            </a:r>
            <a:endParaRPr lang="en-US" altLang="zh-CN" sz="140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254A46BC-F2A8-4252-8B6B-EA2A98A007F3}"/>
              </a:ext>
            </a:extLst>
          </p:cNvPr>
          <p:cNvSpPr txBox="1">
            <a:spLocks/>
          </p:cNvSpPr>
          <p:nvPr/>
        </p:nvSpPr>
        <p:spPr>
          <a:xfrm>
            <a:off x="6357255" y="212366"/>
            <a:ext cx="2669177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比较担忧的问题：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zh-CN" altLang="en-US" sz="1400"/>
              <a:t>（暂时没有想到）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BB7F5FD-FAB2-47AF-B5D2-FB22ECB3FCE0}"/>
              </a:ext>
            </a:extLst>
          </p:cNvPr>
          <p:cNvSpPr txBox="1">
            <a:spLocks/>
          </p:cNvSpPr>
          <p:nvPr/>
        </p:nvSpPr>
        <p:spPr>
          <a:xfrm>
            <a:off x="0" y="1653700"/>
            <a:ext cx="4206241" cy="37076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简单的思路整理：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之前有一段时间纠结这个阶段的任务内容，总觉得这个“分情况”有点歧义的感觉，采用“采取不同策略”或许会更合适些。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任务内容还是要解决比对结果差的</a:t>
            </a:r>
            <a:r>
              <a:rPr lang="en-US" altLang="zh-CN" sz="1400"/>
              <a:t>reads</a:t>
            </a:r>
            <a:r>
              <a:rPr lang="zh-CN" altLang="en-US" sz="1400"/>
              <a:t>的比对的，不过首先要确定“比对结果差的</a:t>
            </a:r>
            <a:r>
              <a:rPr lang="en-US" altLang="zh-CN" sz="1400"/>
              <a:t>reads</a:t>
            </a:r>
            <a:r>
              <a:rPr lang="zh-CN" altLang="en-US" sz="1400"/>
              <a:t>”究竟是什么样子的</a:t>
            </a:r>
            <a:r>
              <a:rPr lang="en-US" altLang="zh-CN" sz="1400"/>
              <a:t>reads</a:t>
            </a:r>
            <a:r>
              <a:rPr lang="zh-CN" altLang="en-US" sz="1400"/>
              <a:t>。对这个问题我没什么把握，直觉上是认为那种一大堆插入删除的可以算是比对结果差的</a:t>
            </a:r>
            <a:r>
              <a:rPr lang="en-US" altLang="zh-CN" sz="1400"/>
              <a:t>reads</a:t>
            </a:r>
            <a:r>
              <a:rPr lang="zh-CN" altLang="en-US" sz="1400"/>
              <a:t>。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  <a:r>
              <a:rPr lang="zh-CN" altLang="en-US" sz="1400"/>
              <a:t>另外，在这一步之前，首先需要获取</a:t>
            </a:r>
            <a:r>
              <a:rPr lang="en-US" altLang="zh-CN" sz="1400"/>
              <a:t>reads</a:t>
            </a:r>
            <a:r>
              <a:rPr lang="zh-CN" altLang="en-US" sz="1400"/>
              <a:t>的比对结果，也就是要对测序数据和参考基因组进行比对，然后获取</a:t>
            </a:r>
            <a:r>
              <a:rPr lang="en-US" altLang="zh-CN" sz="1400"/>
              <a:t>sam</a:t>
            </a:r>
            <a:r>
              <a:rPr lang="zh-CN" altLang="en-US" sz="1400"/>
              <a:t>格式的比对结果。这个步骤已经确定了，可以借助</a:t>
            </a:r>
            <a:r>
              <a:rPr lang="en-US" altLang="zh-CN" sz="1400"/>
              <a:t>bwa</a:t>
            </a:r>
            <a:r>
              <a:rPr lang="zh-CN" altLang="en-US" sz="1400"/>
              <a:t>等比对软件来实现。但是这样子的话，有一些步骤的实现就需要重新考虑了</a:t>
            </a:r>
            <a:endParaRPr lang="en-US" altLang="zh-CN" sz="1400"/>
          </a:p>
          <a:p>
            <a:pPr algn="l"/>
            <a:r>
              <a:rPr lang="en-US" altLang="zh-CN" sz="1400"/>
              <a:t>	【</a:t>
            </a:r>
            <a:r>
              <a:rPr lang="zh-CN" altLang="en-US" sz="1400"/>
              <a:t>待考虑</a:t>
            </a:r>
            <a:r>
              <a:rPr lang="en-US" altLang="zh-CN" sz="1400"/>
              <a:t>】</a:t>
            </a:r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C1A2A30D-6F55-4C8B-BDBB-76D37AD973E9}"/>
              </a:ext>
            </a:extLst>
          </p:cNvPr>
          <p:cNvSpPr/>
          <p:nvPr/>
        </p:nvSpPr>
        <p:spPr>
          <a:xfrm>
            <a:off x="4206241" y="2819496"/>
            <a:ext cx="673849" cy="591095"/>
          </a:xfrm>
          <a:prstGeom prst="stripedRightArrow">
            <a:avLst>
              <a:gd name="adj1" fmla="val 48545"/>
              <a:gd name="adj2" fmla="val 505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32EC4F6F-67A9-4A89-A6BC-13EC22EEF5FF}"/>
              </a:ext>
            </a:extLst>
          </p:cNvPr>
          <p:cNvSpPr txBox="1">
            <a:spLocks/>
          </p:cNvSpPr>
          <p:nvPr/>
        </p:nvSpPr>
        <p:spPr>
          <a:xfrm>
            <a:off x="5424216" y="1252928"/>
            <a:ext cx="1848395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整体的处理流程</a:t>
            </a:r>
          </a:p>
        </p:txBody>
      </p:sp>
      <p:sp>
        <p:nvSpPr>
          <p:cNvPr id="15" name="流程图: 多文档 14">
            <a:extLst>
              <a:ext uri="{FF2B5EF4-FFF2-40B4-BE49-F238E27FC236}">
                <a16:creationId xmlns:a16="http://schemas.microsoft.com/office/drawing/2014/main" id="{8379CDDD-2871-4D1A-AFAB-1111F98DC112}"/>
              </a:ext>
            </a:extLst>
          </p:cNvPr>
          <p:cNvSpPr/>
          <p:nvPr/>
        </p:nvSpPr>
        <p:spPr>
          <a:xfrm>
            <a:off x="5142590" y="4925657"/>
            <a:ext cx="1140808" cy="752299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比对结果</a:t>
            </a:r>
            <a:endParaRPr lang="en-US" altLang="zh-CN" sz="12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7EAF9922-D365-4853-8974-78E83EBD1D39}"/>
              </a:ext>
            </a:extLst>
          </p:cNvPr>
          <p:cNvSpPr/>
          <p:nvPr/>
        </p:nvSpPr>
        <p:spPr>
          <a:xfrm>
            <a:off x="5712764" y="2154935"/>
            <a:ext cx="989213" cy="752299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测序数据</a:t>
            </a:r>
            <a:endParaRPr lang="en-US" altLang="zh-CN" sz="12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流程图: 多文档 16">
            <a:extLst>
              <a:ext uri="{FF2B5EF4-FFF2-40B4-BE49-F238E27FC236}">
                <a16:creationId xmlns:a16="http://schemas.microsoft.com/office/drawing/2014/main" id="{44B9B1A4-1B47-49F7-801C-BEB8AC469346}"/>
              </a:ext>
            </a:extLst>
          </p:cNvPr>
          <p:cNvSpPr/>
          <p:nvPr/>
        </p:nvSpPr>
        <p:spPr>
          <a:xfrm>
            <a:off x="9966241" y="2154935"/>
            <a:ext cx="989213" cy="752299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变异数据</a:t>
            </a:r>
            <a:endParaRPr lang="en-US" altLang="zh-CN" sz="12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id="{D156F237-A351-42AF-BCC7-B4ED9AF51F8C}"/>
              </a:ext>
            </a:extLst>
          </p:cNvPr>
          <p:cNvSpPr/>
          <p:nvPr/>
        </p:nvSpPr>
        <p:spPr>
          <a:xfrm>
            <a:off x="7844766" y="820738"/>
            <a:ext cx="1245377" cy="87145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dk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NCBI</a:t>
            </a:r>
            <a:r>
              <a:rPr lang="zh-CN" altLang="en-US" sz="1200">
                <a:solidFill>
                  <a:schemeClr val="dk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等数据库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0A881CB-9B63-4857-BF79-D0DDB4E8E25B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 rot="5400000">
            <a:off x="7140067" y="827547"/>
            <a:ext cx="462746" cy="2192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1020350-5F25-4AF6-B627-2DA91594AB63}"/>
              </a:ext>
            </a:extLst>
          </p:cNvPr>
          <p:cNvCxnSpPr>
            <a:cxnSpLocks/>
            <a:stCxn id="18" idx="3"/>
            <a:endCxn id="17" idx="0"/>
          </p:cNvCxnSpPr>
          <p:nvPr/>
        </p:nvCxnSpPr>
        <p:spPr>
          <a:xfrm rot="16200000" flipH="1">
            <a:off x="9266805" y="892838"/>
            <a:ext cx="462746" cy="2061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文档 20">
            <a:extLst>
              <a:ext uri="{FF2B5EF4-FFF2-40B4-BE49-F238E27FC236}">
                <a16:creationId xmlns:a16="http://schemas.microsoft.com/office/drawing/2014/main" id="{CC02C810-2B66-496A-9DF9-ED85CF4B54F5}"/>
              </a:ext>
            </a:extLst>
          </p:cNvPr>
          <p:cNvSpPr/>
          <p:nvPr/>
        </p:nvSpPr>
        <p:spPr>
          <a:xfrm>
            <a:off x="7859751" y="2283780"/>
            <a:ext cx="989213" cy="62345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参考基因组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4769D23-1FBD-4964-B6A5-A3AC80F8F59F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rot="5400000">
            <a:off x="8115112" y="1931436"/>
            <a:ext cx="591591" cy="1130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3D7F6F8-0011-4E3F-8A59-DC67E239E3C5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 rot="16200000" flipH="1">
            <a:off x="5929035" y="3088293"/>
            <a:ext cx="887036" cy="467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817370E-F3EE-4B7E-BE99-C8EB8463AA2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7030559" y="2441981"/>
            <a:ext cx="899762" cy="1747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A71CFD5-6ABD-4199-8707-FEFB5BF7C8A5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rot="16200000" flipH="1">
            <a:off x="8643986" y="2576390"/>
            <a:ext cx="568209" cy="1147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63F9E5F-8729-47C6-A500-F8ADA2AC2C27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5400000">
            <a:off x="9669201" y="2711366"/>
            <a:ext cx="555483" cy="890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6207C68-C46B-4989-ADE9-FFA1B7D1E226}"/>
              </a:ext>
            </a:extLst>
          </p:cNvPr>
          <p:cNvSpPr/>
          <p:nvPr/>
        </p:nvSpPr>
        <p:spPr>
          <a:xfrm>
            <a:off x="8743686" y="3434227"/>
            <a:ext cx="1516271" cy="623455"/>
          </a:xfrm>
          <a:prstGeom prst="rect">
            <a:avLst/>
          </a:prstGeom>
          <a:ln w="317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选择性整合变异数据到参考基因组上</a:t>
            </a:r>
            <a:endParaRPr lang="en-US" altLang="zh-CN" sz="1200">
              <a:solidFill>
                <a:schemeClr val="dk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835F4B-32ED-4687-ADA3-D0858B5A562A}"/>
              </a:ext>
            </a:extLst>
          </p:cNvPr>
          <p:cNvSpPr/>
          <p:nvPr/>
        </p:nvSpPr>
        <p:spPr>
          <a:xfrm>
            <a:off x="6036118" y="3765780"/>
            <a:ext cx="1140808" cy="623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利用</a:t>
            </a:r>
            <a:r>
              <a:rPr lang="en-US" altLang="zh-CN" sz="1200">
                <a:latin typeface="Consolas" panose="020B0609020204030204" pitchFamily="49" charset="0"/>
                <a:ea typeface="微软雅黑" panose="020B0503020204020204" pitchFamily="34" charset="-122"/>
              </a:rPr>
              <a:t>BWA</a:t>
            </a:r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等工具比对</a:t>
            </a:r>
            <a:endParaRPr lang="en-US" altLang="zh-CN" sz="1200">
              <a:solidFill>
                <a:schemeClr val="dk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1977A29-3863-416A-B0CE-34587D6AD0B2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rot="5400000">
            <a:off x="5930789" y="4249924"/>
            <a:ext cx="536422" cy="81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05C2855-E2C2-4D28-A55B-0BADCE2F48FC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 rot="16200000" flipH="1">
            <a:off x="9682491" y="3877013"/>
            <a:ext cx="331552" cy="692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E35804F0-E7BF-4888-93FD-D2427B93F4E5}"/>
              </a:ext>
            </a:extLst>
          </p:cNvPr>
          <p:cNvCxnSpPr>
            <a:cxnSpLocks/>
            <a:stCxn id="16" idx="3"/>
            <a:endCxn id="28" idx="3"/>
          </p:cNvCxnSpPr>
          <p:nvPr/>
        </p:nvCxnSpPr>
        <p:spPr>
          <a:xfrm>
            <a:off x="6701977" y="2531085"/>
            <a:ext cx="474949" cy="1546423"/>
          </a:xfrm>
          <a:prstGeom prst="bentConnector3">
            <a:avLst>
              <a:gd name="adj1" fmla="val 148131"/>
            </a:avLst>
          </a:prstGeom>
          <a:ln w="5715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BFBCB8B-E399-4FC7-8F79-1D126570EC17}"/>
              </a:ext>
            </a:extLst>
          </p:cNvPr>
          <p:cNvCxnSpPr>
            <a:cxnSpLocks/>
            <a:stCxn id="38" idx="1"/>
            <a:endCxn id="28" idx="3"/>
          </p:cNvCxnSpPr>
          <p:nvPr/>
        </p:nvCxnSpPr>
        <p:spPr>
          <a:xfrm rot="10800000">
            <a:off x="7176926" y="4077508"/>
            <a:ext cx="2321252" cy="808370"/>
          </a:xfrm>
          <a:prstGeom prst="bentConnector3">
            <a:avLst>
              <a:gd name="adj1" fmla="val 50000"/>
            </a:avLst>
          </a:prstGeom>
          <a:ln w="57150" cmpd="dbl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多文档 32">
            <a:extLst>
              <a:ext uri="{FF2B5EF4-FFF2-40B4-BE49-F238E27FC236}">
                <a16:creationId xmlns:a16="http://schemas.microsoft.com/office/drawing/2014/main" id="{70FDB7A4-B6EB-4262-B3B7-3FE2CD2CB508}"/>
              </a:ext>
            </a:extLst>
          </p:cNvPr>
          <p:cNvSpPr/>
          <p:nvPr/>
        </p:nvSpPr>
        <p:spPr>
          <a:xfrm>
            <a:off x="7071689" y="4925656"/>
            <a:ext cx="1140808" cy="752299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Consolas" panose="020B0609020204030204" pitchFamily="49" charset="0"/>
                <a:ea typeface="微软雅黑" panose="020B0503020204020204" pitchFamily="34" charset="-122"/>
              </a:rPr>
              <a:t>比对结果</a:t>
            </a:r>
            <a:r>
              <a:rPr lang="zh-CN" altLang="en-US" sz="1200" b="1">
                <a:latin typeface="Consolas" panose="020B0609020204030204" pitchFamily="49" charset="0"/>
                <a:ea typeface="微软雅黑" panose="020B0503020204020204" pitchFamily="34" charset="-122"/>
              </a:rPr>
              <a:t>‘</a:t>
            </a:r>
            <a:endParaRPr lang="en-US" altLang="zh-CN" sz="1200" b="1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FA8743-2ABF-4480-AC53-F05AF9EC736E}"/>
              </a:ext>
            </a:extLst>
          </p:cNvPr>
          <p:cNvSpPr/>
          <p:nvPr/>
        </p:nvSpPr>
        <p:spPr>
          <a:xfrm>
            <a:off x="5756340" y="6080426"/>
            <a:ext cx="1516271" cy="623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比较结果</a:t>
            </a:r>
            <a:endParaRPr lang="en-US" altLang="zh-CN" sz="1200">
              <a:solidFill>
                <a:schemeClr val="dk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545DD30-1D05-4A0A-877E-CEA2BD282D87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 rot="16200000" flipH="1">
            <a:off x="5858591" y="5424541"/>
            <a:ext cx="430960" cy="88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E3E18A2-20B8-4617-8589-0A8DB9C846C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6823141" y="5340801"/>
            <a:ext cx="430961" cy="1048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F83F778-D8E3-4A45-9E3D-2E918E3C6D98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rot="16200000" flipH="1">
            <a:off x="6895339" y="4100418"/>
            <a:ext cx="536421" cy="11140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多文档 37">
            <a:extLst>
              <a:ext uri="{FF2B5EF4-FFF2-40B4-BE49-F238E27FC236}">
                <a16:creationId xmlns:a16="http://schemas.microsoft.com/office/drawing/2014/main" id="{C7571964-A202-4DE0-82A7-A56969AF2DA4}"/>
              </a:ext>
            </a:extLst>
          </p:cNvPr>
          <p:cNvSpPr/>
          <p:nvPr/>
        </p:nvSpPr>
        <p:spPr>
          <a:xfrm>
            <a:off x="9498178" y="4389234"/>
            <a:ext cx="1224575" cy="993287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dk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重构后的多个版本的参考基因组</a:t>
            </a:r>
          </a:p>
        </p:txBody>
      </p:sp>
    </p:spTree>
    <p:extLst>
      <p:ext uri="{BB962C8B-B14F-4D97-AF65-F5344CB8AC3E}">
        <p14:creationId xmlns:p14="http://schemas.microsoft.com/office/powerpoint/2010/main" val="351248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副标题 2">
            <a:extLst>
              <a:ext uri="{FF2B5EF4-FFF2-40B4-BE49-F238E27FC236}">
                <a16:creationId xmlns:a16="http://schemas.microsoft.com/office/drawing/2014/main" id="{43260F23-DF61-48C3-80C2-1D85923B9449}"/>
              </a:ext>
            </a:extLst>
          </p:cNvPr>
          <p:cNvSpPr txBox="1">
            <a:spLocks/>
          </p:cNvSpPr>
          <p:nvPr/>
        </p:nvSpPr>
        <p:spPr>
          <a:xfrm>
            <a:off x="-1" y="958375"/>
            <a:ext cx="4206241" cy="6083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/>
              <a:t>简单的思路整理（续）：</a:t>
            </a:r>
            <a:endParaRPr lang="en-US" altLang="zh-CN" sz="1400"/>
          </a:p>
          <a:p>
            <a:pPr algn="l"/>
            <a:r>
              <a:rPr lang="en-US" altLang="zh-CN" sz="1400"/>
              <a:t>	</a:t>
            </a:r>
          </a:p>
        </p:txBody>
      </p:sp>
      <p:sp>
        <p:nvSpPr>
          <p:cNvPr id="180" name="副标题 2">
            <a:extLst>
              <a:ext uri="{FF2B5EF4-FFF2-40B4-BE49-F238E27FC236}">
                <a16:creationId xmlns:a16="http://schemas.microsoft.com/office/drawing/2014/main" id="{DE0E770E-357B-468F-B9AA-55EC69870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5582195" cy="424732"/>
          </a:xfrm>
        </p:spPr>
        <p:txBody>
          <a:bodyPr/>
          <a:lstStyle/>
          <a:p>
            <a:r>
              <a:rPr lang="zh-CN" altLang="en-US"/>
              <a:t>分情况解决比对结果差的</a:t>
            </a:r>
            <a:r>
              <a:rPr lang="en-US" altLang="zh-CN"/>
              <a:t>reads</a:t>
            </a:r>
            <a:r>
              <a:rPr lang="zh-CN" altLang="en-US"/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230732907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1093</Words>
  <Application>Microsoft Office PowerPoint</Application>
  <PresentationFormat>宽屏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Consolas</vt:lpstr>
      <vt:lpstr>自定义设计方案</vt:lpstr>
      <vt:lpstr>项目的整体框架和具体细节实现的规划</vt:lpstr>
      <vt:lpstr>INDEX  - 数据的获取和预处理 - 基于变异数据的局部参考基因组重构 - 分情况解决比对结果差的reads - 结果的评测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25</cp:revision>
  <dcterms:created xsi:type="dcterms:W3CDTF">2021-01-27T08:00:32Z</dcterms:created>
  <dcterms:modified xsi:type="dcterms:W3CDTF">2021-01-27T13:09:31Z</dcterms:modified>
</cp:coreProperties>
</file>