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76" r:id="rId3"/>
    <p:sldId id="258" r:id="rId4"/>
    <p:sldId id="275" r:id="rId5"/>
    <p:sldId id="277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Inkulinati 210706" panose="020B0604020202020204" charset="-52"/>
      <p:regular r:id="rId12"/>
    </p:embeddedFont>
    <p:embeddedFont>
      <p:font typeface="Amatic SC" panose="020B0604020202020204" charset="-79"/>
      <p:regular r:id="rId13"/>
      <p:bold r:id="rId14"/>
    </p:embeddedFont>
    <p:embeddedFont>
      <p:font typeface="Breathe Fire III" panose="020B0604020202020204" charset="0"/>
      <p:regular r:id="rId15"/>
    </p:embeddedFon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Anaheim" panose="020B0604020202020204" charset="0"/>
      <p:regular r:id="rId20"/>
    </p:embeddedFont>
    <p:embeddedFont>
      <p:font typeface="Audiowid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A2177B-9BFE-42F0-B179-03C086A19768}">
  <a:tblStyle styleId="{DFA2177B-9BFE-42F0-B179-03C086A197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9a6fa3be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9a6fa3be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9a6fa3be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9a6fa3be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28583" y="795588"/>
            <a:ext cx="65802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28585" y="454225"/>
            <a:ext cx="43656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508528" y="13915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371172" y="2006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4895100" y="1999774"/>
            <a:ext cx="33462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105" name="Google Shape;105;p1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3"/>
          <p:cNvSpPr/>
          <p:nvPr/>
        </p:nvSpPr>
        <p:spPr>
          <a:xfrm flipH="1">
            <a:off x="4458097" y="3620825"/>
            <a:ext cx="1676503" cy="70555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flipH="1">
            <a:off x="7658401" y="1284330"/>
            <a:ext cx="1066496" cy="44883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719975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719975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 idx="2"/>
          </p:nvPr>
        </p:nvSpPr>
        <p:spPr>
          <a:xfrm>
            <a:off x="3419246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3"/>
          </p:nvPr>
        </p:nvSpPr>
        <p:spPr>
          <a:xfrm>
            <a:off x="3419244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 idx="4"/>
          </p:nvPr>
        </p:nvSpPr>
        <p:spPr>
          <a:xfrm>
            <a:off x="719975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5"/>
          </p:nvPr>
        </p:nvSpPr>
        <p:spPr>
          <a:xfrm>
            <a:off x="719975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 idx="6"/>
          </p:nvPr>
        </p:nvSpPr>
        <p:spPr>
          <a:xfrm>
            <a:off x="3419246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7"/>
          </p:nvPr>
        </p:nvSpPr>
        <p:spPr>
          <a:xfrm>
            <a:off x="3419248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title" idx="8"/>
          </p:nvPr>
        </p:nvSpPr>
        <p:spPr>
          <a:xfrm>
            <a:off x="6118524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9"/>
          </p:nvPr>
        </p:nvSpPr>
        <p:spPr>
          <a:xfrm>
            <a:off x="6118520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title" idx="13"/>
          </p:nvPr>
        </p:nvSpPr>
        <p:spPr>
          <a:xfrm>
            <a:off x="6118524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14"/>
          </p:nvPr>
        </p:nvSpPr>
        <p:spPr>
          <a:xfrm>
            <a:off x="6118520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110322" y="40040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6944522" y="-251418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-367903" y="101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>
            <a:spLocks noGrp="1"/>
          </p:cNvSpPr>
          <p:nvPr>
            <p:ph type="ctrTitle"/>
          </p:nvPr>
        </p:nvSpPr>
        <p:spPr>
          <a:xfrm>
            <a:off x="1427625" y="4994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1"/>
          </p:nvPr>
        </p:nvSpPr>
        <p:spPr>
          <a:xfrm>
            <a:off x="1427625" y="1458000"/>
            <a:ext cx="4293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2"/>
          </p:nvPr>
        </p:nvSpPr>
        <p:spPr>
          <a:xfrm>
            <a:off x="1427625" y="3504263"/>
            <a:ext cx="33471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1808500" y="4114075"/>
            <a:ext cx="40998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 flipH="1">
            <a:off x="7813678" y="107958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flipH="1">
            <a:off x="5908292" y="166474"/>
            <a:ext cx="1546384" cy="65079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flipH="1">
            <a:off x="-508528" y="13915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3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244" name="Google Shape;244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252" name="Google Shape;252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3" r:id="rId4"/>
    <p:sldLayoutId id="2147483667" r:id="rId5"/>
    <p:sldLayoutId id="214748366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7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275" name="Google Shape;275;p27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rgbClr val="FCB0B6"/>
            </a:solidFill>
            <a:ln w="28575" cap="flat" cmpd="sng">
              <a:solidFill>
                <a:srgbClr val="DE8C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7"/>
          <p:cNvSpPr txBox="1">
            <a:spLocks noGrp="1"/>
          </p:cNvSpPr>
          <p:nvPr>
            <p:ph type="ctrTitle"/>
          </p:nvPr>
        </p:nvSpPr>
        <p:spPr>
          <a:xfrm>
            <a:off x="476975" y="713660"/>
            <a:ext cx="6580200" cy="713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reathe Fire III" panose="02000500000000000000" pitchFamily="2" charset="0"/>
              </a:rPr>
              <a:t>Necromancer Gate</a:t>
            </a:r>
            <a:endParaRPr dirty="0">
              <a:latin typeface="Breathe Fire III" panose="02000500000000000000" pitchFamily="2" charset="0"/>
              <a:sym typeface="Audiowide"/>
            </a:endParaRPr>
          </a:p>
        </p:txBody>
      </p:sp>
      <p:grpSp>
        <p:nvGrpSpPr>
          <p:cNvPr id="280" name="Google Shape;280;p27"/>
          <p:cNvGrpSpPr/>
          <p:nvPr/>
        </p:nvGrpSpPr>
        <p:grpSpPr>
          <a:xfrm>
            <a:off x="3957561" y="0"/>
            <a:ext cx="5186563" cy="5143450"/>
            <a:chOff x="3957561" y="0"/>
            <a:chExt cx="5186563" cy="5143450"/>
          </a:xfrm>
        </p:grpSpPr>
        <p:sp>
          <p:nvSpPr>
            <p:cNvPr id="281" name="Google Shape;281;p27"/>
            <p:cNvSpPr/>
            <p:nvPr/>
          </p:nvSpPr>
          <p:spPr>
            <a:xfrm>
              <a:off x="7445400" y="0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7915166" y="675121"/>
              <a:ext cx="818691" cy="1580516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7912488" y="669955"/>
              <a:ext cx="645177" cy="1593815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5A8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3957561" y="2087425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27"/>
          <p:cNvSpPr txBox="1">
            <a:spLocks noGrp="1"/>
          </p:cNvSpPr>
          <p:nvPr>
            <p:ph type="subTitle" idx="1"/>
          </p:nvPr>
        </p:nvSpPr>
        <p:spPr>
          <a:xfrm>
            <a:off x="595453" y="360246"/>
            <a:ext cx="43656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  <a:cs typeface="Amatic SC" panose="020B0604020202020204" pitchFamily="2" charset="-79"/>
              </a:rPr>
              <a:t>Рогалик на </a:t>
            </a:r>
            <a:r>
              <a:rPr lang="en-US" dirty="0">
                <a:latin typeface="Inkulinati 210706" pitchFamily="50" charset="-52"/>
                <a:cs typeface="Amatic SC" panose="020B0604020202020204" pitchFamily="2" charset="-79"/>
              </a:rPr>
              <a:t>Python</a:t>
            </a:r>
            <a:endParaRPr dirty="0">
              <a:latin typeface="Inkulinati 210706" pitchFamily="50" charset="-52"/>
              <a:cs typeface="Amatic SC" panose="020B0604020202020204" pitchFamily="2" charset="-79"/>
            </a:endParaRPr>
          </a:p>
        </p:txBody>
      </p:sp>
      <p:sp>
        <p:nvSpPr>
          <p:cNvPr id="350" name="Google Shape;350;p27"/>
          <p:cNvSpPr txBox="1"/>
          <p:nvPr/>
        </p:nvSpPr>
        <p:spPr>
          <a:xfrm>
            <a:off x="3831757" y="4166207"/>
            <a:ext cx="383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001</a:t>
            </a:r>
            <a:endParaRPr sz="7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F6134A-3FF9-1DC8-3843-4E9C18623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909" y="3716804"/>
            <a:ext cx="1166735" cy="11667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F20AD7-A503-68A7-25DD-106CFDA2E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552" y="1887680"/>
            <a:ext cx="1166735" cy="1166735"/>
          </a:xfrm>
          <a:prstGeom prst="rect">
            <a:avLst/>
          </a:prstGeom>
        </p:spPr>
      </p:pic>
      <p:sp>
        <p:nvSpPr>
          <p:cNvPr id="17" name="Google Shape;1123;p47"/>
          <p:cNvSpPr txBox="1">
            <a:spLocks/>
          </p:cNvSpPr>
          <p:nvPr/>
        </p:nvSpPr>
        <p:spPr>
          <a:xfrm>
            <a:off x="5497286" y="3629131"/>
            <a:ext cx="3646714" cy="151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r">
              <a:buSzPts val="1100"/>
              <a:buFont typeface="Arial"/>
              <a:buNone/>
            </a:pPr>
            <a:r>
              <a:rPr lang="ru-RU" sz="2000" dirty="0" smtClean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Идея и основные механики – Мочалов Никита.</a:t>
            </a:r>
          </a:p>
          <a:p>
            <a:pPr marL="0" indent="0" algn="r">
              <a:buSzPts val="1100"/>
              <a:buFont typeface="Arial"/>
              <a:buNone/>
            </a:pPr>
            <a:r>
              <a:rPr lang="ru-RU" sz="2000" dirty="0" smtClean="0">
                <a:solidFill>
                  <a:schemeClr val="tx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Работа с базой данных – Глазунов Никита.</a:t>
            </a:r>
          </a:p>
          <a:p>
            <a:pPr marL="0" indent="0" algn="r">
              <a:buSzPts val="1100"/>
              <a:buFont typeface="Arial"/>
              <a:buNone/>
            </a:pPr>
            <a:endParaRPr lang="ru-RU" sz="2000" dirty="0" smtClean="0">
              <a:solidFill>
                <a:schemeClr val="tx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marL="0" indent="0" algn="r">
              <a:buSzPts val="1100"/>
              <a:buFont typeface="Anaheim"/>
              <a:buNone/>
            </a:pPr>
            <a:r>
              <a:rPr lang="ru-RU" sz="1800" dirty="0" smtClean="0">
                <a:solidFill>
                  <a:schemeClr val="tx1"/>
                </a:solidFill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Игра сделана по мотивам игры </a:t>
            </a:r>
            <a:r>
              <a:rPr lang="en-US" sz="1800" dirty="0" smtClean="0">
                <a:solidFill>
                  <a:schemeClr val="tx1"/>
                </a:solidFill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Pixel Dungeon</a:t>
            </a:r>
            <a:r>
              <a:rPr lang="ru-RU" sz="1800" dirty="0" smtClean="0">
                <a:solidFill>
                  <a:schemeClr val="tx1"/>
                </a:solidFill>
                <a:latin typeface="Amatic SC" panose="00000500000000000000" pitchFamily="2" charset="-79"/>
                <a:ea typeface="Calibri" panose="020F0502020204030204" pitchFamily="34" charset="0"/>
                <a:cs typeface="Amatic SC" panose="00000500000000000000" pitchFamily="2" charset="-79"/>
              </a:rPr>
              <a:t>.</a:t>
            </a:r>
            <a:endParaRPr lang="ru-RU" sz="1800" dirty="0">
              <a:solidFill>
                <a:schemeClr val="tx1"/>
              </a:solidFill>
              <a:latin typeface="Amatic SC" panose="00000500000000000000" pitchFamily="2" charset="-79"/>
              <a:ea typeface="Calibri" panose="020F0502020204030204" pitchFamily="34" charset="0"/>
              <a:cs typeface="Amatic SC" panose="00000500000000000000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07578" y="1229907"/>
            <a:ext cx="4159522" cy="3135992"/>
          </a:xfrm>
        </p:spPr>
        <p:txBody>
          <a:bodyPr/>
          <a:lstStyle/>
          <a:p>
            <a:r>
              <a:rPr lang="ru-RU" sz="2400" dirty="0" smtClean="0">
                <a:latin typeface="Inkulinati 210706" panose="020B0604020202020204" charset="-52"/>
              </a:rPr>
              <a:t>Классы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sz="2000" b="1" dirty="0" smtClean="0">
                <a:latin typeface="Arial Narrow" panose="020B0606020202030204" pitchFamily="34" charset="0"/>
                <a:cs typeface="Amatic SC" panose="020B0604020202020204" charset="-79"/>
              </a:rPr>
              <a:t>Database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 (</a:t>
            </a:r>
            <a:r>
              <a:rPr lang="ru-RU" sz="2000" i="1" dirty="0" smtClean="0">
                <a:latin typeface="Arial Narrow" panose="020B0606020202030204" pitchFamily="34" charset="0"/>
                <a:cs typeface="Amatic SC" panose="020B0604020202020204" charset="-79"/>
              </a:rPr>
              <a:t>файл </a:t>
            </a:r>
            <a:r>
              <a:rPr lang="en-US" sz="2000" i="1" dirty="0" smtClean="0">
                <a:latin typeface="Arial Narrow" panose="020B0606020202030204" pitchFamily="34" charset="0"/>
                <a:cs typeface="Amatic SC" panose="020B0604020202020204" charset="-79"/>
              </a:rPr>
              <a:t>database.py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)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 – класс для работы с базой данных и хранении статистики игрока.</a:t>
            </a:r>
          </a:p>
          <a:p>
            <a:r>
              <a:rPr lang="en-US" sz="2000" b="1" dirty="0" smtClean="0">
                <a:latin typeface="Arial Narrow" panose="020B0606020202030204" pitchFamily="34" charset="0"/>
                <a:cs typeface="Amatic SC" panose="020B0604020202020204" charset="-79"/>
              </a:rPr>
              <a:t>Player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 (</a:t>
            </a:r>
            <a:r>
              <a:rPr lang="ru-RU" sz="2000" i="1" dirty="0" smtClean="0">
                <a:latin typeface="Arial Narrow" panose="020B0606020202030204" pitchFamily="34" charset="0"/>
                <a:cs typeface="Amatic SC" panose="020B0604020202020204" charset="-79"/>
              </a:rPr>
              <a:t>файл </a:t>
            </a:r>
            <a:r>
              <a:rPr lang="en-US" sz="2000" i="1" dirty="0" smtClean="0">
                <a:latin typeface="Arial Narrow" panose="020B0606020202030204" pitchFamily="34" charset="0"/>
                <a:cs typeface="Amatic SC" panose="020B0604020202020204" charset="-79"/>
              </a:rPr>
              <a:t>main.py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) – 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класс главного персонажа.</a:t>
            </a:r>
          </a:p>
          <a:p>
            <a:r>
              <a:rPr lang="en-US" sz="2000" b="1" dirty="0" err="1" smtClean="0">
                <a:latin typeface="Arial Narrow" panose="020B0606020202030204" pitchFamily="34" charset="0"/>
                <a:cs typeface="Amatic SC" panose="020B0604020202020204" charset="-79"/>
              </a:rPr>
              <a:t>Skelet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 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и </a:t>
            </a:r>
            <a:r>
              <a:rPr lang="en-US" sz="2000" b="1" dirty="0" err="1" smtClean="0">
                <a:latin typeface="Arial Narrow" panose="020B0606020202030204" pitchFamily="34" charset="0"/>
                <a:cs typeface="Amatic SC" panose="020B0604020202020204" charset="-79"/>
              </a:rPr>
              <a:t>Skeletb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 (</a:t>
            </a:r>
            <a:r>
              <a:rPr lang="ru-RU" sz="2000" i="1" dirty="0" smtClean="0">
                <a:latin typeface="Arial Narrow" panose="020B0606020202030204" pitchFamily="34" charset="0"/>
                <a:cs typeface="Amatic SC" panose="020B0604020202020204" charset="-79"/>
              </a:rPr>
              <a:t>файл </a:t>
            </a:r>
            <a:r>
              <a:rPr lang="en-US" sz="2000" i="1" dirty="0" smtClean="0">
                <a:latin typeface="Arial Narrow" panose="020B0606020202030204" pitchFamily="34" charset="0"/>
                <a:cs typeface="Amatic SC" panose="020B0604020202020204" charset="-79"/>
              </a:rPr>
              <a:t>main.py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) – 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класс скелетов (врагов).</a:t>
            </a:r>
          </a:p>
          <a:p>
            <a:endParaRPr lang="ru-RU" sz="2000" dirty="0" smtClean="0">
              <a:latin typeface="Arial Narrow" panose="020B0606020202030204" pitchFamily="34" charset="0"/>
              <a:cs typeface="Amatic SC" panose="020B0604020202020204" charset="-79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Inkulinati 210706" panose="020B0604020202020204" charset="-52"/>
              </a:rPr>
              <a:t>Реализация</a:t>
            </a:r>
            <a:endParaRPr lang="ru-RU" dirty="0">
              <a:latin typeface="Inkulinati 210706" panose="020B0604020202020204" charset="-52"/>
            </a:endParaRPr>
          </a:p>
        </p:txBody>
      </p:sp>
      <p:sp>
        <p:nvSpPr>
          <p:cNvPr id="4" name="Подзаголовок 1"/>
          <p:cNvSpPr txBox="1">
            <a:spLocks/>
          </p:cNvSpPr>
          <p:nvPr/>
        </p:nvSpPr>
        <p:spPr>
          <a:xfrm>
            <a:off x="4567100" y="1235439"/>
            <a:ext cx="4159522" cy="313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ru-RU" sz="2400" dirty="0" smtClean="0">
                <a:latin typeface="Inkulinati 210706" panose="020B0604020202020204" charset="-52"/>
              </a:rPr>
              <a:t>Основные функции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sz="2000" b="1" dirty="0" err="1" smtClean="0">
                <a:latin typeface="Arial Narrow" panose="020B0606020202030204" pitchFamily="34" charset="0"/>
                <a:cs typeface="Amatic SC" panose="020B0604020202020204" charset="-79"/>
              </a:rPr>
              <a:t>start_screen</a:t>
            </a:r>
            <a:r>
              <a:rPr lang="en-US" sz="2000" b="1" dirty="0" smtClean="0">
                <a:latin typeface="Arial Narrow" panose="020B0606020202030204" pitchFamily="34" charset="0"/>
                <a:cs typeface="Amatic SC" panose="020B0604020202020204" charset="-79"/>
              </a:rPr>
              <a:t> 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– главное меню</a:t>
            </a:r>
          </a:p>
          <a:p>
            <a:r>
              <a:rPr lang="en-US" sz="2000" b="1" dirty="0" err="1" smtClean="0">
                <a:latin typeface="Arial Narrow" panose="020B0606020202030204" pitchFamily="34" charset="0"/>
                <a:cs typeface="Amatic SC" panose="020B0604020202020204" charset="-79"/>
              </a:rPr>
              <a:t>acc_but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,</a:t>
            </a:r>
            <a:r>
              <a:rPr lang="ru-RU" sz="2000" b="1" dirty="0" smtClean="0">
                <a:latin typeface="Arial Narrow" panose="020B0606020202030204" pitchFamily="34" charset="0"/>
                <a:cs typeface="Amatic SC" panose="020B0604020202020204" charset="-79"/>
              </a:rPr>
              <a:t> </a:t>
            </a:r>
            <a:r>
              <a:rPr lang="en-US" sz="2000" b="1" dirty="0" err="1" smtClean="0">
                <a:latin typeface="Arial Narrow" panose="020B0606020202030204" pitchFamily="34" charset="0"/>
                <a:cs typeface="Amatic SC" panose="020B0604020202020204" charset="-79"/>
              </a:rPr>
              <a:t>acc_responce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,</a:t>
            </a:r>
            <a:r>
              <a:rPr lang="ru-RU" sz="2000" b="1" dirty="0" smtClean="0">
                <a:latin typeface="Arial Narrow" panose="020B0606020202030204" pitchFamily="34" charset="0"/>
                <a:cs typeface="Amatic SC" panose="020B0604020202020204" charset="-79"/>
              </a:rPr>
              <a:t> </a:t>
            </a:r>
            <a:r>
              <a:rPr lang="en-US" sz="2000" b="1" dirty="0" err="1" smtClean="0">
                <a:latin typeface="Arial Narrow" panose="020B0606020202030204" pitchFamily="34" charset="0"/>
                <a:cs typeface="Amatic SC" panose="020B0604020202020204" charset="-79"/>
              </a:rPr>
              <a:t>akk_profile</a:t>
            </a:r>
            <a:r>
              <a:rPr lang="en-US" sz="2000" b="1" dirty="0" smtClean="0">
                <a:latin typeface="Arial Narrow" panose="020B0606020202030204" pitchFamily="34" charset="0"/>
                <a:cs typeface="Amatic SC" panose="020B0604020202020204" charset="-79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– 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меню авторизации, меню ошибки либо успешного входа, и меню профиля соответственно.</a:t>
            </a:r>
          </a:p>
          <a:p>
            <a:r>
              <a:rPr lang="en-US" sz="2000" b="1" dirty="0" err="1" smtClean="0">
                <a:latin typeface="Arial Narrow" panose="020B0606020202030204" pitchFamily="34" charset="0"/>
                <a:cs typeface="Amatic SC" panose="020B0604020202020204" charset="-79"/>
              </a:rPr>
              <a:t>main_game</a:t>
            </a:r>
            <a:r>
              <a:rPr lang="en-US" sz="2000" b="1" dirty="0" smtClean="0">
                <a:latin typeface="Arial Narrow" panose="020B0606020202030204" pitchFamily="34" charset="0"/>
                <a:cs typeface="Amatic SC" panose="020B0604020202020204" charset="-79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– 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главная сцена игры.</a:t>
            </a:r>
          </a:p>
          <a:p>
            <a:r>
              <a:rPr lang="en-US" sz="2000" b="1" dirty="0" smtClean="0">
                <a:latin typeface="Arial Narrow" panose="020B0606020202030204" pitchFamily="34" charset="0"/>
                <a:cs typeface="Amatic SC" panose="020B0604020202020204" charset="-79"/>
              </a:rPr>
              <a:t>fight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 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и </a:t>
            </a:r>
            <a:r>
              <a:rPr lang="en-US" sz="2000" b="1" dirty="0" err="1" smtClean="0">
                <a:latin typeface="Arial Narrow" panose="020B0606020202030204" pitchFamily="34" charset="0"/>
                <a:cs typeface="Amatic SC" panose="020B0604020202020204" charset="-79"/>
              </a:rPr>
              <a:t>fight_b</a:t>
            </a:r>
            <a:r>
              <a:rPr lang="en-US" sz="2000" dirty="0" smtClean="0">
                <a:latin typeface="Arial Narrow" panose="020B0606020202030204" pitchFamily="34" charset="0"/>
                <a:cs typeface="Amatic SC" panose="020B0604020202020204" charset="-79"/>
              </a:rPr>
              <a:t> – </a:t>
            </a:r>
            <a:r>
              <a:rPr lang="ru-RU" sz="2000" dirty="0" smtClean="0">
                <a:latin typeface="Arial Narrow" panose="020B0606020202030204" pitchFamily="34" charset="0"/>
                <a:cs typeface="Amatic SC" panose="020B0604020202020204" charset="-79"/>
              </a:rPr>
              <a:t>сцена битвы с врагами.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34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>
            <a:spLocks noGrp="1"/>
          </p:cNvSpPr>
          <p:nvPr>
            <p:ph type="title" idx="15"/>
          </p:nvPr>
        </p:nvSpPr>
        <p:spPr>
          <a:xfrm>
            <a:off x="719975" y="3363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latin typeface="Inkulinati 210706" pitchFamily="50" charset="-52"/>
              </a:rPr>
              <a:t>Возможности</a:t>
            </a:r>
            <a:endParaRPr sz="3600" b="1" dirty="0">
              <a:latin typeface="Inkulinati 210706" pitchFamily="50" charset="-52"/>
            </a:endParaRPr>
          </a:p>
        </p:txBody>
      </p:sp>
      <p:sp>
        <p:nvSpPr>
          <p:cNvPr id="377" name="Google Shape;377;p29"/>
          <p:cNvSpPr txBox="1">
            <a:spLocks noGrp="1"/>
          </p:cNvSpPr>
          <p:nvPr>
            <p:ph type="subTitle" idx="1"/>
          </p:nvPr>
        </p:nvSpPr>
        <p:spPr>
          <a:xfrm>
            <a:off x="1501266" y="2189768"/>
            <a:ext cx="2806573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Несколько уровней, меняющиеся в случайном порядке.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379" name="Google Shape;379;p29"/>
          <p:cNvSpPr txBox="1">
            <a:spLocks noGrp="1"/>
          </p:cNvSpPr>
          <p:nvPr>
            <p:ph type="subTitle" idx="3"/>
          </p:nvPr>
        </p:nvSpPr>
        <p:spPr>
          <a:xfrm>
            <a:off x="4639733" y="2188266"/>
            <a:ext cx="342053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Предметы со своими действиями (зелья, броня, оружие)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381" name="Google Shape;381;p29"/>
          <p:cNvSpPr txBox="1">
            <a:spLocks noGrp="1"/>
          </p:cNvSpPr>
          <p:nvPr>
            <p:ph type="subTitle" idx="5"/>
          </p:nvPr>
        </p:nvSpPr>
        <p:spPr>
          <a:xfrm>
            <a:off x="3419225" y="37743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Личный кабинет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383" name="Google Shape;383;p29"/>
          <p:cNvSpPr txBox="1">
            <a:spLocks noGrp="1"/>
          </p:cNvSpPr>
          <p:nvPr>
            <p:ph type="subTitle" idx="7"/>
          </p:nvPr>
        </p:nvSpPr>
        <p:spPr>
          <a:xfrm>
            <a:off x="6135668" y="37809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Статистика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9"/>
          </p:nvPr>
        </p:nvSpPr>
        <p:spPr>
          <a:xfrm>
            <a:off x="719975" y="378098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Отдельная сцена боя с врагами.</a:t>
            </a:r>
            <a:endParaRPr dirty="0">
              <a:latin typeface="Inkulinati 210706" pitchFamily="50" charset="-52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EACAC6D-E5DD-E686-6AA0-786395A3F0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383491" y="1548645"/>
            <a:ext cx="1283967" cy="64198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6F1D251-0085-BBE1-8022-3DC7E1F16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120" y="2897272"/>
            <a:ext cx="883709" cy="88370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C1682CD-2B60-AD81-37CD-27CE3617B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123" y="3141388"/>
            <a:ext cx="1291754" cy="64198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B1D4FF6-4DB5-312A-60C8-23C4F946E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200" y="1578666"/>
            <a:ext cx="609600" cy="6096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7491641-21A6-C79A-FCC9-0330767C68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4984" y="3141388"/>
            <a:ext cx="1283967" cy="6419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6"/>
          <p:cNvSpPr txBox="1">
            <a:spLocks noGrp="1"/>
          </p:cNvSpPr>
          <p:nvPr>
            <p:ph type="title"/>
          </p:nvPr>
        </p:nvSpPr>
        <p:spPr>
          <a:xfrm>
            <a:off x="720000" y="3634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Inkulinati 210706" pitchFamily="50" charset="-52"/>
              </a:rPr>
              <a:t>Использованные библиотеки</a:t>
            </a:r>
            <a:endParaRPr dirty="0">
              <a:latin typeface="Inkulinati 210706" pitchFamily="50" charset="-52"/>
            </a:endParaRPr>
          </a:p>
        </p:txBody>
      </p:sp>
      <p:sp>
        <p:nvSpPr>
          <p:cNvPr id="19" name="Google Shape;805;p37">
            <a:extLst>
              <a:ext uri="{FF2B5EF4-FFF2-40B4-BE49-F238E27FC236}">
                <a16:creationId xmlns:a16="http://schemas.microsoft.com/office/drawing/2014/main" id="{AC5E9A9A-0892-B95D-3D1B-F4CC933E4EA3}"/>
              </a:ext>
            </a:extLst>
          </p:cNvPr>
          <p:cNvSpPr txBox="1">
            <a:spLocks/>
          </p:cNvSpPr>
          <p:nvPr/>
        </p:nvSpPr>
        <p:spPr>
          <a:xfrm>
            <a:off x="1290750" y="2846669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solidFill>
                  <a:schemeClr val="bg1"/>
                </a:solidFill>
                <a:latin typeface="Inkulinati 210706" pitchFamily="50" charset="-52"/>
              </a:rPr>
              <a:t>Библиотека </a:t>
            </a:r>
            <a:r>
              <a:rPr lang="ru-RU" dirty="0">
                <a:solidFill>
                  <a:schemeClr val="bg1"/>
                </a:solidFill>
                <a:effectLst/>
                <a:latin typeface="Inkulinati 210706" pitchFamily="50" charset="-52"/>
              </a:rPr>
              <a:t>для разработки мультимедийных приложений, таких как видеоигры, с использованием Python.</a:t>
            </a:r>
            <a:endParaRPr lang="en-US" dirty="0">
              <a:solidFill>
                <a:schemeClr val="bg1"/>
              </a:solidFill>
              <a:latin typeface="Inkulinati 210706" pitchFamily="50" charset="-52"/>
            </a:endParaRPr>
          </a:p>
        </p:txBody>
      </p:sp>
      <p:sp>
        <p:nvSpPr>
          <p:cNvPr id="20" name="Google Shape;806;p37">
            <a:extLst>
              <a:ext uri="{FF2B5EF4-FFF2-40B4-BE49-F238E27FC236}">
                <a16:creationId xmlns:a16="http://schemas.microsoft.com/office/drawing/2014/main" id="{42BA5A66-CDEB-0B11-1CF3-0244E2944ACE}"/>
              </a:ext>
            </a:extLst>
          </p:cNvPr>
          <p:cNvSpPr txBox="1">
            <a:spLocks/>
          </p:cNvSpPr>
          <p:nvPr/>
        </p:nvSpPr>
        <p:spPr>
          <a:xfrm>
            <a:off x="4945625" y="2930074"/>
            <a:ext cx="2907600" cy="851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solidFill>
                  <a:schemeClr val="bg1"/>
                </a:solidFill>
                <a:latin typeface="Inkulinati 210706" pitchFamily="50" charset="-52"/>
              </a:rPr>
              <a:t>Библиотека для создания локальной базы данных и работы с ней.</a:t>
            </a:r>
            <a:endParaRPr lang="en-US" dirty="0">
              <a:solidFill>
                <a:schemeClr val="bg1"/>
              </a:solidFill>
              <a:latin typeface="Inkulinati 210706" pitchFamily="50" charset="-52"/>
            </a:endParaRPr>
          </a:p>
        </p:txBody>
      </p:sp>
      <p:sp>
        <p:nvSpPr>
          <p:cNvPr id="21" name="Google Shape;807;p37">
            <a:extLst>
              <a:ext uri="{FF2B5EF4-FFF2-40B4-BE49-F238E27FC236}">
                <a16:creationId xmlns:a16="http://schemas.microsoft.com/office/drawing/2014/main" id="{FE74BCDA-F3C9-C6A3-96B2-9E643A010D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90750" y="2307036"/>
            <a:ext cx="2907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Breathe Fire III" panose="02000500000000000000" pitchFamily="2" charset="0"/>
              </a:rPr>
              <a:t>PyGame</a:t>
            </a:r>
            <a:endParaRPr sz="2800" dirty="0">
              <a:latin typeface="Breathe Fire III" panose="02000500000000000000" pitchFamily="2" charset="0"/>
            </a:endParaRPr>
          </a:p>
        </p:txBody>
      </p:sp>
      <p:sp>
        <p:nvSpPr>
          <p:cNvPr id="22" name="Google Shape;808;p37">
            <a:extLst>
              <a:ext uri="{FF2B5EF4-FFF2-40B4-BE49-F238E27FC236}">
                <a16:creationId xmlns:a16="http://schemas.microsoft.com/office/drawing/2014/main" id="{D283D72F-500B-D209-F7BA-AA475808F0F5}"/>
              </a:ext>
            </a:extLst>
          </p:cNvPr>
          <p:cNvSpPr txBox="1">
            <a:spLocks/>
          </p:cNvSpPr>
          <p:nvPr/>
        </p:nvSpPr>
        <p:spPr>
          <a:xfrm>
            <a:off x="4898212" y="2299338"/>
            <a:ext cx="29076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Breathe Fire III" panose="02000500000000000000" pitchFamily="2" charset="0"/>
              </a:rPr>
              <a:t>SQLite3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6F74FD-6230-2579-7527-8D91E5F0D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0750" y="1483497"/>
            <a:ext cx="2907600" cy="8158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3BFC8C-0881-00A1-2679-F4EB4473D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539" y="1401613"/>
            <a:ext cx="2067772" cy="9796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909457" y="1212379"/>
            <a:ext cx="3908786" cy="3354089"/>
          </a:xfrm>
        </p:spPr>
        <p:txBody>
          <a:bodyPr/>
          <a:lstStyle/>
          <a:p>
            <a:r>
              <a:rPr lang="ru-RU" sz="2000" dirty="0" smtClean="0">
                <a:latin typeface="Inkulinati 210706" panose="020B0604020202020204" charset="-52"/>
              </a:rPr>
              <a:t>Что мы хотим дополнить:</a:t>
            </a:r>
          </a:p>
          <a:p>
            <a:pPr marL="482600" indent="-342900">
              <a:buAutoNum type="arabicPeriod"/>
            </a:pPr>
            <a:r>
              <a:rPr lang="ru-RU" sz="2000" dirty="0" smtClean="0">
                <a:latin typeface="Arial Narrow" panose="020B0606020202030204" pitchFamily="34" charset="0"/>
              </a:rPr>
              <a:t>Сделать дополнительные звуки (ходьбы, битвы и т.д.).</a:t>
            </a:r>
          </a:p>
          <a:p>
            <a:pPr marL="482600" indent="-342900">
              <a:buAutoNum type="arabicPeriod"/>
            </a:pPr>
            <a:r>
              <a:rPr lang="ru-RU" sz="2000" dirty="0" smtClean="0">
                <a:latin typeface="Arial Narrow" panose="020B0606020202030204" pitchFamily="34" charset="0"/>
              </a:rPr>
              <a:t>Сохранение входа в аккаунт, даже после перезапуска игры.</a:t>
            </a:r>
          </a:p>
          <a:p>
            <a:pPr marL="482600" indent="-342900">
              <a:buAutoNum type="arabicPeriod"/>
            </a:pPr>
            <a:r>
              <a:rPr lang="ru-RU" sz="2000" dirty="0" smtClean="0">
                <a:latin typeface="Arial Narrow" panose="020B0606020202030204" pitchFamily="34" charset="0"/>
              </a:rPr>
              <a:t>Режим «Соревнования» на двух игроков.</a:t>
            </a:r>
          </a:p>
          <a:p>
            <a:pPr marL="482600" indent="-342900">
              <a:buAutoNum type="arabicPeriod"/>
            </a:pPr>
            <a:r>
              <a:rPr lang="ru-RU" sz="2000" dirty="0" smtClean="0">
                <a:latin typeface="Arial Narrow" panose="020B0606020202030204" pitchFamily="34" charset="0"/>
              </a:rPr>
              <a:t>Режим «Кооператив» на двух игроков.</a:t>
            </a:r>
          </a:p>
          <a:p>
            <a:pPr marL="482600" indent="-342900">
              <a:buAutoNum type="arabicPeriod"/>
            </a:pPr>
            <a:endParaRPr lang="ru-RU" sz="2000" dirty="0">
              <a:latin typeface="Arial Narrow" panose="020B0606020202030204" pitchFamily="34" charset="0"/>
            </a:endParaRPr>
          </a:p>
          <a:p>
            <a:pPr marL="482600" indent="-342900">
              <a:buAutoNum type="arabicPeriod"/>
            </a:pPr>
            <a:endParaRPr lang="ru-RU" sz="2000" dirty="0">
              <a:latin typeface="Arial Narrow" panose="020B060602020203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Inkulinati 210706" panose="020B0604020202020204" charset="-52"/>
              </a:rPr>
              <a:t>Вывод</a:t>
            </a:r>
            <a:endParaRPr lang="ru-RU" b="1" dirty="0">
              <a:latin typeface="Inkulinati 210706" panose="020B0604020202020204" charset="-52"/>
            </a:endParaRPr>
          </a:p>
        </p:txBody>
      </p:sp>
      <p:sp>
        <p:nvSpPr>
          <p:cNvPr id="4" name="Подзаголовок 1"/>
          <p:cNvSpPr txBox="1">
            <a:spLocks/>
          </p:cNvSpPr>
          <p:nvPr/>
        </p:nvSpPr>
        <p:spPr>
          <a:xfrm>
            <a:off x="217713" y="1212379"/>
            <a:ext cx="4474029" cy="335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ru-RU" sz="2000" dirty="0" smtClean="0">
                <a:latin typeface="Inkulinati 210706" panose="020B0604020202020204" charset="-52"/>
              </a:rPr>
              <a:t>Текущие проблемы:</a:t>
            </a:r>
          </a:p>
          <a:p>
            <a:pPr marL="596900" indent="-457200">
              <a:buAutoNum type="arabicPeriod"/>
            </a:pPr>
            <a:r>
              <a:rPr lang="ru-RU" sz="2000" dirty="0" smtClean="0">
                <a:latin typeface="Arial Narrow" panose="020B0606020202030204" pitchFamily="34" charset="0"/>
              </a:rPr>
              <a:t>Не сделаны предметы (зелья, броня, оружия).</a:t>
            </a:r>
          </a:p>
          <a:p>
            <a:pPr marL="596900" indent="-457200">
              <a:buAutoNum type="arabicPeriod"/>
            </a:pPr>
            <a:r>
              <a:rPr lang="ru-RU" sz="2000" dirty="0" smtClean="0">
                <a:latin typeface="Arial Narrow" panose="020B0606020202030204" pitchFamily="34" charset="0"/>
              </a:rPr>
              <a:t>Слишком примитивная система аккаунта и статистики.</a:t>
            </a:r>
          </a:p>
          <a:p>
            <a:pPr marL="596900" indent="-457200">
              <a:buAutoNum type="arabicPeriod"/>
            </a:pPr>
            <a:r>
              <a:rPr lang="ru-RU" sz="2000" dirty="0" smtClean="0">
                <a:latin typeface="Arial Narrow" panose="020B0606020202030204" pitchFamily="34" charset="0"/>
              </a:rPr>
              <a:t>Некоторые тексты в меню стоят не ровно.</a:t>
            </a:r>
          </a:p>
          <a:p>
            <a:pPr marL="596900" indent="-457200">
              <a:buAutoNum type="arabicPeriod"/>
            </a:pPr>
            <a:r>
              <a:rPr lang="ru-RU" sz="2000" dirty="0" smtClean="0">
                <a:latin typeface="Arial Narrow" panose="020B0606020202030204" pitchFamily="34" charset="0"/>
              </a:rPr>
              <a:t>В некоторых местах «грязный код» (некоторые функции можно выполнять быстрее и проще</a:t>
            </a:r>
            <a:r>
              <a:rPr lang="ru-RU" sz="2000" dirty="0" smtClean="0">
                <a:latin typeface="Arial Narrow" panose="020B0606020202030204" pitchFamily="34" charset="0"/>
              </a:rPr>
              <a:t>).</a:t>
            </a:r>
            <a:endParaRPr lang="en-US" sz="2000" dirty="0" smtClean="0">
              <a:latin typeface="Arial Narrow" panose="020B0606020202030204" pitchFamily="34" charset="0"/>
            </a:endParaRPr>
          </a:p>
          <a:p>
            <a:pPr marL="596900" indent="-457200">
              <a:buAutoNum type="arabicPeriod"/>
            </a:pPr>
            <a:r>
              <a:rPr lang="ru-RU" sz="2000" dirty="0" smtClean="0">
                <a:latin typeface="Arial Narrow" panose="020B0606020202030204" pitchFamily="34" charset="0"/>
              </a:rPr>
              <a:t>На более маленьких экранах, окно игры не помещаетс</a:t>
            </a:r>
            <a:r>
              <a:rPr lang="ru-RU" sz="2000" dirty="0" smtClean="0">
                <a:latin typeface="Arial Narrow" panose="020B0606020202030204" pitchFamily="34" charset="0"/>
              </a:rPr>
              <a:t>я.</a:t>
            </a:r>
            <a:endParaRPr lang="ru-RU" sz="2000" dirty="0" smtClean="0">
              <a:latin typeface="Arial Narrow" panose="020B0606020202030204" pitchFamily="34" charset="0"/>
            </a:endParaRPr>
          </a:p>
          <a:p>
            <a:pPr marL="596900" indent="-457200">
              <a:buAutoNum type="arabicPeriod"/>
            </a:pPr>
            <a:endParaRPr lang="ru-RU" sz="20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67405"/>
      </p:ext>
    </p:extLst>
  </p:cSld>
  <p:clrMapOvr>
    <a:masterClrMapping/>
  </p:clrMapOvr>
</p:sld>
</file>

<file path=ppt/theme/theme1.xml><?xml version="1.0" encoding="utf-8"?>
<a:theme xmlns:a="http://schemas.openxmlformats.org/drawingml/2006/main" name="The Calamari Game Minitheme by Slidesgo">
  <a:themeElements>
    <a:clrScheme name="Simple Light">
      <a:dk1>
        <a:srgbClr val="070E36"/>
      </a:dk1>
      <a:lt1>
        <a:srgbClr val="FFFFFF"/>
      </a:lt1>
      <a:dk2>
        <a:srgbClr val="FCB0B6"/>
      </a:dk2>
      <a:lt2>
        <a:srgbClr val="DE8C93"/>
      </a:lt2>
      <a:accent1>
        <a:srgbClr val="C1F1A1"/>
      </a:accent1>
      <a:accent2>
        <a:srgbClr val="FF9122"/>
      </a:accent2>
      <a:accent3>
        <a:srgbClr val="47BCD5"/>
      </a:accent3>
      <a:accent4>
        <a:srgbClr val="04797C"/>
      </a:accent4>
      <a:accent5>
        <a:srgbClr val="2D2929"/>
      </a:accent5>
      <a:accent6>
        <a:srgbClr val="FFC8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269</Words>
  <Application>Microsoft Office PowerPoint</Application>
  <PresentationFormat>Экран (16:9)</PresentationFormat>
  <Paragraphs>40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Calibri</vt:lpstr>
      <vt:lpstr>Inkulinati 210706</vt:lpstr>
      <vt:lpstr>Amatic SC</vt:lpstr>
      <vt:lpstr>Breathe Fire III</vt:lpstr>
      <vt:lpstr>Arial Narrow</vt:lpstr>
      <vt:lpstr>Anaheim</vt:lpstr>
      <vt:lpstr>Arial</vt:lpstr>
      <vt:lpstr>Audiowide</vt:lpstr>
      <vt:lpstr>The Calamari Game Minitheme by Slidesgo</vt:lpstr>
      <vt:lpstr>Necromancer Gate</vt:lpstr>
      <vt:lpstr>Реализация</vt:lpstr>
      <vt:lpstr>Возможности</vt:lpstr>
      <vt:lpstr>Использованные библиотеки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Necromancer`s Gate</dc:title>
  <dc:creator>Никита Белкин</dc:creator>
  <cp:lastModifiedBy>Student</cp:lastModifiedBy>
  <cp:revision>13</cp:revision>
  <dcterms:modified xsi:type="dcterms:W3CDTF">2023-01-22T07:10:05Z</dcterms:modified>
</cp:coreProperties>
</file>