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307" r:id="rId18"/>
    <p:sldId id="306" r:id="rId19"/>
    <p:sldId id="361" r:id="rId20"/>
    <p:sldId id="305" r:id="rId21"/>
    <p:sldId id="398" r:id="rId22"/>
    <p:sldId id="310" r:id="rId23"/>
    <p:sldId id="380" r:id="rId24"/>
    <p:sldId id="382" r:id="rId25"/>
    <p:sldId id="381" r:id="rId26"/>
    <p:sldId id="383" r:id="rId27"/>
    <p:sldId id="384" r:id="rId28"/>
    <p:sldId id="385" r:id="rId29"/>
    <p:sldId id="386" r:id="rId30"/>
    <p:sldId id="387" r:id="rId31"/>
    <p:sldId id="303" r:id="rId32"/>
    <p:sldId id="297" r:id="rId33"/>
    <p:sldId id="362" r:id="rId34"/>
    <p:sldId id="399" r:id="rId35"/>
    <p:sldId id="300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330" r:id="rId47"/>
    <p:sldId id="352" r:id="rId48"/>
    <p:sldId id="353" r:id="rId49"/>
    <p:sldId id="354" r:id="rId50"/>
    <p:sldId id="3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1302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79072"/>
              </p:ext>
            </p:extLst>
          </p:nvPr>
        </p:nvGraphicFramePr>
        <p:xfrm>
          <a:off x="838200" y="1825625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64659"/>
              </p:ext>
            </p:extLst>
          </p:nvPr>
        </p:nvGraphicFramePr>
        <p:xfrm>
          <a:off x="838201" y="2317331"/>
          <a:ext cx="6173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0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2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72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72006"/>
              </p:ext>
            </p:extLst>
          </p:nvPr>
        </p:nvGraphicFramePr>
        <p:xfrm>
          <a:off x="838201" y="2886674"/>
          <a:ext cx="61731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68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25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822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6DEA2E7-390F-4551-92BF-6B82E2F1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79" y="1239208"/>
            <a:ext cx="5001434" cy="52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1417281C-F90A-4F7C-8519-BBA76B10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508817"/>
            <a:ext cx="5036020" cy="52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D36FC8F-8D8F-405B-9721-758BFD2E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435778"/>
            <a:ext cx="4845520" cy="50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E086FEA-3872-4F22-9AB6-C7F77C9E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1" y="1257299"/>
            <a:ext cx="514138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55B541C-56C3-4C87-8A86-07A9C196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52769"/>
            <a:ext cx="4959820" cy="52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792CECD-A28C-436F-84B8-A84B692BB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479476"/>
            <a:ext cx="4902670" cy="51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Young v/s 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96159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29.07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98808" y="5236235"/>
            <a:ext cx="572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                                      </a:t>
            </a:r>
          </a:p>
          <a:p>
            <a:r>
              <a:rPr lang="en-GB" dirty="0" err="1"/>
              <a:t>systolicMaxVortexVolume</a:t>
            </a:r>
            <a:endParaRPr lang="en-GB" dirty="0"/>
          </a:p>
          <a:p>
            <a:r>
              <a:rPr lang="en-GB" dirty="0" err="1"/>
              <a:t>maxCrossSectionalArea</a:t>
            </a:r>
            <a:r>
              <a:rPr lang="en-GB" dirty="0"/>
              <a:t>         </a:t>
            </a:r>
            <a:r>
              <a:rPr lang="en-GB" dirty="0" err="1"/>
              <a:t>diastolicMedianVortexVolumeRel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Young v/s Old (Threshold: 47)</a:t>
            </a:r>
            <a:br>
              <a:rPr lang="en-IN" dirty="0"/>
            </a:br>
            <a:r>
              <a:rPr lang="en-IN" sz="3200" dirty="0"/>
              <a:t>Scatter Plot Matrix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FAA69AEB-4252-4A3B-A97D-9AFCE085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509713"/>
            <a:ext cx="4635970" cy="48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25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Young v/s Old (Threshold: 47)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EBCD8E2B-CCE6-492B-80A1-223E34D6F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12" y="1282700"/>
            <a:ext cx="4987233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4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Young v/s Old (Threshold: 47)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A55C7659-0421-458C-BE71-724E89C0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79" y="1242874"/>
            <a:ext cx="5075091" cy="53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40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Young v/s Old (Threshold: 47)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3749B81-D568-48D3-98BB-5C448C45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3" y="1355757"/>
            <a:ext cx="5001434" cy="52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59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Young v/s Old (Threshold: 47)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835B2224-B7A7-4A32-9CD0-768D8D79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1479476"/>
            <a:ext cx="4902670" cy="51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9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93778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0527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7467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8543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F64462F2-52FD-40EA-86CC-67BAD1F60D7F}"/>
              </a:ext>
            </a:extLst>
          </p:cNvPr>
          <p:cNvSpPr/>
          <p:nvPr/>
        </p:nvSpPr>
        <p:spPr>
          <a:xfrm>
            <a:off x="2660327" y="5386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"</a:t>
            </a:r>
            <a:r>
              <a:rPr lang="en-GB" dirty="0" err="1"/>
              <a:t>minDiameter</a:t>
            </a:r>
            <a:r>
              <a:rPr lang="en-GB" dirty="0"/>
              <a:t>"                               </a:t>
            </a:r>
          </a:p>
          <a:p>
            <a:r>
              <a:rPr lang="en-GB" dirty="0"/>
              <a:t> "</a:t>
            </a:r>
            <a:r>
              <a:rPr lang="en-GB" dirty="0" err="1"/>
              <a:t>medianVortexVolumeRel</a:t>
            </a:r>
            <a:r>
              <a:rPr lang="en-GB" dirty="0"/>
              <a:t>"                      "</a:t>
            </a:r>
            <a:r>
              <a:rPr lang="en-GB" dirty="0" err="1"/>
              <a:t>diastolicMaxMeanPressureInVortexRegionTime</a:t>
            </a:r>
            <a:r>
              <a:rPr lang="en-GB" dirty="0"/>
              <a:t>"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Male v/s Female</a:t>
            </a:r>
            <a:br>
              <a:rPr lang="en-IN" dirty="0"/>
            </a:br>
            <a:r>
              <a:rPr lang="en-IN" sz="3200" dirty="0"/>
              <a:t>Forward Selection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1C946F0-9591-4587-A420-E473A73B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63" y="1416050"/>
            <a:ext cx="4833082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91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Male v/s Female</a:t>
            </a:r>
            <a:br>
              <a:rPr lang="en-IN" dirty="0"/>
            </a:br>
            <a:r>
              <a:rPr lang="en-IN" sz="2800" dirty="0"/>
              <a:t>Sequential Forward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0D192F1-E5A6-48E0-A914-209529C92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352769"/>
            <a:ext cx="4959820" cy="52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Male v/s Female</a:t>
            </a:r>
            <a:br>
              <a:rPr lang="en-IN" dirty="0"/>
            </a:br>
            <a:r>
              <a:rPr lang="en-IN" sz="2800" dirty="0">
                <a:solidFill>
                  <a:prstClr val="black"/>
                </a:solidFill>
              </a:rPr>
              <a:t>Sequential Forward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B13B568-0F83-43C4-9158-BF1727C2C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2" y="1495424"/>
            <a:ext cx="4633593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1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Male v/s Female</a:t>
            </a:r>
            <a:br>
              <a:rPr lang="en-IN" dirty="0"/>
            </a:br>
            <a:r>
              <a:rPr lang="en-IN" sz="3200" dirty="0"/>
              <a:t>Sequential Forward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66559F7-FA34-418A-A097-1F93280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64" y="1577975"/>
            <a:ext cx="4678931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26026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two different FS methods: </a:t>
            </a:r>
          </a:p>
          <a:p>
            <a:pPr lvl="1"/>
            <a:r>
              <a:rPr lang="en-IN" dirty="0"/>
              <a:t>Sequential Forward (5) </a:t>
            </a:r>
          </a:p>
          <a:p>
            <a:pPr lvl="1"/>
            <a:r>
              <a:rPr lang="en-IN" dirty="0"/>
              <a:t>Correlation (3)</a:t>
            </a:r>
          </a:p>
          <a:p>
            <a:r>
              <a:rPr lang="en-IN" dirty="0"/>
              <a:t>The 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47408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48964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4125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19.36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77.35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6B68853E-F516-4153-BB6C-11A60B550970}"/>
              </a:ext>
            </a:extLst>
          </p:cNvPr>
          <p:cNvSpPr/>
          <p:nvPr/>
        </p:nvSpPr>
        <p:spPr>
          <a:xfrm>
            <a:off x="1379620" y="5339464"/>
            <a:ext cx="37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maxVortexVolumeRel</a:t>
            </a:r>
            <a:r>
              <a:rPr lang="en-GB" dirty="0"/>
              <a:t>"                </a:t>
            </a:r>
          </a:p>
          <a:p>
            <a:r>
              <a:rPr lang="en-GB" dirty="0"/>
              <a:t>"</a:t>
            </a:r>
            <a:r>
              <a:rPr lang="en-GB" dirty="0" err="1"/>
              <a:t>diastolicMaxLeftRotationVolumeRel</a:t>
            </a:r>
            <a:r>
              <a:rPr lang="en-GB" dirty="0"/>
              <a:t>"</a:t>
            </a:r>
            <a:endParaRPr lang="x-non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C64B8BEA-A138-46CF-94F2-923495A9342A}"/>
              </a:ext>
            </a:extLst>
          </p:cNvPr>
          <p:cNvSpPr/>
          <p:nvPr/>
        </p:nvSpPr>
        <p:spPr>
          <a:xfrm>
            <a:off x="5257800" y="5236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"</a:t>
            </a:r>
            <a:r>
              <a:rPr lang="en-GB" dirty="0" err="1"/>
              <a:t>diastolicMaxVortexVolumeTime</a:t>
            </a:r>
            <a:r>
              <a:rPr lang="en-GB" dirty="0"/>
              <a:t>"     "</a:t>
            </a:r>
            <a:r>
              <a:rPr lang="en-GB" dirty="0" err="1"/>
              <a:t>maxMeancircumferentialVelocity</a:t>
            </a:r>
            <a:r>
              <a:rPr lang="en-GB" dirty="0"/>
              <a:t>"   "</a:t>
            </a:r>
            <a:r>
              <a:rPr lang="en-GB" dirty="0" err="1"/>
              <a:t>systolicMaxMeanAxialVelocityTime</a:t>
            </a:r>
            <a:r>
              <a:rPr lang="en-GB" dirty="0"/>
              <a:t>"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58535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1571</Words>
  <Application>Microsoft Office PowerPoint</Application>
  <PresentationFormat>Widescreen</PresentationFormat>
  <Paragraphs>986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</vt:lpstr>
      <vt:lpstr>Healthy v/s BAV</vt:lpstr>
      <vt:lpstr>Healthy v/s BAV</vt:lpstr>
      <vt:lpstr>Healthy v/s BAV</vt:lpstr>
      <vt:lpstr>Young v/s Old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 Young v/s Old (Threshold: 47) Scatter Plot Matrix </vt:lpstr>
      <vt:lpstr> Young v/s Old (Threshold: 47)   </vt:lpstr>
      <vt:lpstr> Young v/s Old (Threshold: 47)  </vt:lpstr>
      <vt:lpstr> Young v/s Old (Threshold: 47)  </vt:lpstr>
      <vt:lpstr> Young v/s Old (Threshold: 47)  </vt:lpstr>
      <vt:lpstr> Conclusions: Old Healthy Patients: </vt:lpstr>
      <vt:lpstr>Male v/s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 Male v/s Female Forward Selection </vt:lpstr>
      <vt:lpstr> Male v/s Female Sequential Forward </vt:lpstr>
      <vt:lpstr> Male v/s Female Sequential Forward </vt:lpstr>
      <vt:lpstr> Male v/s Female Sequential Forward 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540</cp:revision>
  <dcterms:created xsi:type="dcterms:W3CDTF">2020-03-31T20:01:07Z</dcterms:created>
  <dcterms:modified xsi:type="dcterms:W3CDTF">2020-06-15T10:49:20Z</dcterms:modified>
</cp:coreProperties>
</file>