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2F2F2"/>
    <a:srgbClr val="C96699"/>
    <a:srgbClr val="61BFE2"/>
    <a:srgbClr val="7BAEDA"/>
    <a:srgbClr val="DA7F7F"/>
    <a:srgbClr val="91ACC2"/>
    <a:srgbClr val="B22222"/>
    <a:srgbClr val="2FA65F"/>
    <a:srgbClr val="C7E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20" autoAdjust="0"/>
    <p:restoredTop sz="88823" autoAdjust="0"/>
  </p:normalViewPr>
  <p:slideViewPr>
    <p:cSldViewPr snapToGrid="0">
      <p:cViewPr>
        <p:scale>
          <a:sx n="200" d="100"/>
          <a:sy n="200" d="100"/>
        </p:scale>
        <p:origin x="-2179" y="-1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28B5767-A0BD-4F80-BE89-7326F548CD96}" type="datetimeFigureOut">
              <a:rPr lang="de-DE" smtClean="0"/>
              <a:t>10.07.2020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3DFA6232-ABD7-4A4E-8901-6CAC847A1D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90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6232-ABD7-4A4E-8901-6CAC847A1D2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38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older</a:t>
            </a:r>
            <a:r>
              <a:rPr lang="de-DE" dirty="0"/>
              <a:t> </a:t>
            </a:r>
            <a:r>
              <a:rPr lang="de-DE" dirty="0" err="1"/>
              <a:t>Healthy</a:t>
            </a:r>
            <a:r>
              <a:rPr lang="de-DE" dirty="0"/>
              <a:t> vs. BAV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6232-ABD7-4A4E-8901-6CAC847A1D2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228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6232-ABD7-4A4E-8901-6CAC847A1D2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97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B560F-5580-4E32-91FF-E1E594582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BDE4DF-F918-4E93-947B-F787EE791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C481C8-3531-4AB1-A170-83D27F34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5E52-2592-4A93-9B2A-75D1C960052C}" type="datetimeFigureOut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D90EE2-A6E2-4549-A639-CE2153CA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991D51-F405-4E64-A684-E4985313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8A69-DF9A-41BB-8EC8-5A014BB4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61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226E5-ABA2-480F-B3D4-9AFE8CA0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0F05CE-5ACB-4E98-8D6C-6D7D67A23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E852B-077B-41D5-8F41-4A56C361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5E52-2592-4A93-9B2A-75D1C960052C}" type="datetimeFigureOut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F831AD-7ECE-4643-9537-209EB493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58F566-43B5-4BC6-922A-BB944278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8A69-DF9A-41BB-8EC8-5A014BB4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13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C4F8DF8-BEA2-4755-9F23-0B76448B3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972747-0148-4A04-9625-8C37FB049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413C9E-94A1-483F-AAD0-7679C69A4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5E52-2592-4A93-9B2A-75D1C960052C}" type="datetimeFigureOut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68A1A3-7775-4606-A902-8030302A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7CAA23-3435-421C-868A-E1321A54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8A69-DF9A-41BB-8EC8-5A014BB4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0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2DC09-3012-4806-B6FD-1A5B039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A505BC-A01F-47FB-A726-6E60FCA7D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115A5-E5FE-46CB-98FA-15FC969B1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5E52-2592-4A93-9B2A-75D1C960052C}" type="datetimeFigureOut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80012-C7EF-490F-AD3E-4F79FD4A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17DB69-43FA-4BB6-806A-5C7F78CD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8A69-DF9A-41BB-8EC8-5A014BB4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77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84BF0-6B98-4A86-A2DE-A38442453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B693B7-B3B1-41E4-A360-84C1F7926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247687-44C6-4588-BC96-B0DB07EC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5E52-2592-4A93-9B2A-75D1C960052C}" type="datetimeFigureOut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387C44-FEB4-48FA-A952-9FF417BF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FA3B3B-5EC9-498B-91AA-BAB20BE8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8A69-DF9A-41BB-8EC8-5A014BB4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14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05AF9F-5FF6-4B06-A0D6-E72F3B59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E0FFED-BA88-4B06-A804-68EC2CF54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A99A2D-1080-4480-8178-C544F3C43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EF3062-5886-40CC-A228-67BDC4E8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5E52-2592-4A93-9B2A-75D1C960052C}" type="datetimeFigureOut">
              <a:rPr lang="de-DE" smtClean="0"/>
              <a:t>10.07.2020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582A4B-0F15-44BD-AE8A-B28F66A0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989F4A-0D3F-4041-99B0-8AE00133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8A69-DF9A-41BB-8EC8-5A014BB4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15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ED77F-73DE-4D36-9166-36729A972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C20EED-862D-4B5E-9B3A-9FC2E1611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B031E6-E732-47DF-A6B5-CA80CF6E2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D8C9BBC-E7EE-46FE-8C57-88AAEF3EA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63BA5BF-7084-410D-BEEC-CD85CB0EF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BBF719-8AC7-43C3-942B-9056219B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5E52-2592-4A93-9B2A-75D1C960052C}" type="datetimeFigureOut">
              <a:rPr lang="de-DE" smtClean="0"/>
              <a:t>10.07.2020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609890A-6272-434F-B785-4E201F6C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1E1A563-0909-4D7A-A319-41628168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8A69-DF9A-41BB-8EC8-5A014BB4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83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A2EDD-9834-471F-B45C-47849121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47881D-B1F7-47EE-AC7A-CA33AA4C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5E52-2592-4A93-9B2A-75D1C960052C}" type="datetimeFigureOut">
              <a:rPr lang="de-DE" smtClean="0"/>
              <a:t>10.07.2020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CAA5F7-893C-4BA1-9AF8-1180E813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7E3D7F-E28D-4646-8705-48ED76EB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8A69-DF9A-41BB-8EC8-5A014BB4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17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B3CBE4-CA49-4D75-BC73-91D9282D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5E52-2592-4A93-9B2A-75D1C960052C}" type="datetimeFigureOut">
              <a:rPr lang="de-DE" smtClean="0"/>
              <a:t>10.07.2020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D234CA5-97B1-4AEE-BAC3-BF22B8DB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CB5C5E-89A9-40A2-B5A9-904DFEE4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8A69-DF9A-41BB-8EC8-5A014BB4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42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FFAD6-B5B5-41CE-86D5-8DE5930F4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84D156-010F-434D-8B1E-D91F1B914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1F4A9C-8D08-462E-A1A5-E26D2B2A7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5E5D8C-395C-4EAE-BD8A-6CC41D2B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5E52-2592-4A93-9B2A-75D1C960052C}" type="datetimeFigureOut">
              <a:rPr lang="de-DE" smtClean="0"/>
              <a:t>10.07.2020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A699C8-F263-44BF-932E-296564E8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9F89D9-3639-4CAE-BFC4-F4516848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8A69-DF9A-41BB-8EC8-5A014BB4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57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00D43-5A88-4D85-9508-022B2B87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CD8204D-80D3-46BD-BBCB-CAFD67709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3C0019-188F-4F37-8337-8D4A87F52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E6C563-B77C-41C6-9537-4D6A80CE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5E52-2592-4A93-9B2A-75D1C960052C}" type="datetimeFigureOut">
              <a:rPr lang="de-DE" smtClean="0"/>
              <a:t>10.07.2020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E32FD4-102E-4AB7-959E-B51792030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BB98A8-21B5-4767-A4BD-30DEF7837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8A69-DF9A-41BB-8EC8-5A014BB4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48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F4F5299-3C3F-482D-94E7-40E42561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839D88-E29C-4D9F-8A56-39694FA77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851BEE-0EE0-42F5-821B-2072840FC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85E52-2592-4A93-9B2A-75D1C960052C}" type="datetimeFigureOut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B3D464-A9A6-41B2-8CF8-6B67B8BCA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10C43C-73B0-48C6-9260-DA771CD15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28A69-DF9A-41BB-8EC8-5A014BB4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74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29F4B33-EA4A-4F87-906D-D15EBD7CC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532" y="1888435"/>
            <a:ext cx="3916534" cy="380180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FDF40FF-F0D8-49B3-8BD9-F41375392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352" y="12960"/>
            <a:ext cx="5762667" cy="828681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C902E21D-9C40-4E26-AE31-57123F93706D}"/>
              </a:ext>
            </a:extLst>
          </p:cNvPr>
          <p:cNvGrpSpPr/>
          <p:nvPr/>
        </p:nvGrpSpPr>
        <p:grpSpPr>
          <a:xfrm>
            <a:off x="1468839" y="427300"/>
            <a:ext cx="3331018" cy="2421781"/>
            <a:chOff x="1468839" y="427300"/>
            <a:chExt cx="3331018" cy="2421781"/>
          </a:xfrm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34AA43C7-57ED-46E1-9C7B-6D9E66073672}"/>
                </a:ext>
              </a:extLst>
            </p:cNvPr>
            <p:cNvSpPr/>
            <p:nvPr/>
          </p:nvSpPr>
          <p:spPr>
            <a:xfrm>
              <a:off x="2966171" y="427300"/>
              <a:ext cx="1080000" cy="468604"/>
            </a:xfrm>
            <a:prstGeom prst="roundRect">
              <a:avLst>
                <a:gd name="adj" fmla="val 11124"/>
              </a:avLst>
            </a:prstGeom>
            <a:solidFill>
              <a:srgbClr val="C7E4C8"/>
            </a:solidFill>
            <a:ln w="9525">
              <a:solidFill>
                <a:srgbClr val="2FA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systolicMaxMean-InPlaneVelocity [m/s]</a:t>
              </a:r>
            </a:p>
          </p:txBody>
        </p:sp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16CF100E-7564-4BA4-86CA-DD9D931B9E45}"/>
                </a:ext>
              </a:extLst>
            </p:cNvPr>
            <p:cNvSpPr/>
            <p:nvPr/>
          </p:nvSpPr>
          <p:spPr>
            <a:xfrm>
              <a:off x="2246091" y="1110824"/>
              <a:ext cx="1080000" cy="468604"/>
            </a:xfrm>
            <a:prstGeom prst="roundRect">
              <a:avLst>
                <a:gd name="adj" fmla="val 11124"/>
              </a:avLst>
            </a:prstGeom>
            <a:solidFill>
              <a:srgbClr val="C7E4C8"/>
            </a:solidFill>
            <a:ln w="9525">
              <a:solidFill>
                <a:srgbClr val="2FA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systolicMaxMean-InPlaneVelocity [m/s]</a:t>
              </a:r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400FDEC8-07F6-4A81-AB2B-72777D5C1AD5}"/>
                </a:ext>
              </a:extLst>
            </p:cNvPr>
            <p:cNvGrpSpPr/>
            <p:nvPr/>
          </p:nvGrpSpPr>
          <p:grpSpPr>
            <a:xfrm>
              <a:off x="3945355" y="1110824"/>
              <a:ext cx="590096" cy="353333"/>
              <a:chOff x="3441184" y="1984779"/>
              <a:chExt cx="590096" cy="353333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C76164F5-72BA-4288-A22F-B01BD88C7F55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✔11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✖0</a:t>
                </a:r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A7E500BF-71A8-4AA0-99F5-04AA1BD24AD6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DA7F7F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BAV</a:t>
                </a:r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3E49CA84-E962-4F3B-865B-8EC4849D1D93}"/>
                </a:ext>
              </a:extLst>
            </p:cNvPr>
            <p:cNvGrpSpPr/>
            <p:nvPr/>
          </p:nvGrpSpPr>
          <p:grpSpPr>
            <a:xfrm>
              <a:off x="2246091" y="661602"/>
              <a:ext cx="2534312" cy="449222"/>
              <a:chOff x="1415480" y="782982"/>
              <a:chExt cx="2534312" cy="449222"/>
            </a:xfrm>
          </p:grpSpPr>
          <p:cxnSp>
            <p:nvCxnSpPr>
              <p:cNvPr id="9" name="Gerade Verbindung mit Pfeil 8">
                <a:extLst>
                  <a:ext uri="{FF2B5EF4-FFF2-40B4-BE49-F238E27FC236}">
                    <a16:creationId xmlns:a16="http://schemas.microsoft.com/office/drawing/2014/main" id="{141870EC-8D4F-44BD-BEF4-AF86EE5EFDBD}"/>
                  </a:ext>
                </a:extLst>
              </p:cNvPr>
              <p:cNvCxnSpPr>
                <a:cxnSpLocks/>
                <a:stCxn id="5" idx="1"/>
                <a:endCxn id="7" idx="0"/>
              </p:cNvCxnSpPr>
              <p:nvPr/>
            </p:nvCxnSpPr>
            <p:spPr>
              <a:xfrm rot="10800000" flipV="1">
                <a:off x="1955480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2F18E6A-BF48-4F9C-AF16-5E5F766946AB}"/>
                  </a:ext>
                </a:extLst>
              </p:cNvPr>
              <p:cNvSpPr txBox="1"/>
              <p:nvPr/>
            </p:nvSpPr>
            <p:spPr>
              <a:xfrm>
                <a:off x="1415480" y="927895"/>
                <a:ext cx="5399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 0.33</a:t>
                </a:r>
              </a:p>
            </p:txBody>
          </p:sp>
          <p:cxnSp>
            <p:nvCxnSpPr>
              <p:cNvPr id="11" name="Gerade Verbindung mit Pfeil 8">
                <a:extLst>
                  <a:ext uri="{FF2B5EF4-FFF2-40B4-BE49-F238E27FC236}">
                    <a16:creationId xmlns:a16="http://schemas.microsoft.com/office/drawing/2014/main" id="{6521A656-876C-4A64-9853-7727D5DB99C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229712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FCFA6BA-F0EA-411E-A4C1-E09A0FB313EB}"/>
                  </a:ext>
                </a:extLst>
              </p:cNvPr>
              <p:cNvSpPr txBox="1"/>
              <p:nvPr/>
            </p:nvSpPr>
            <p:spPr>
              <a:xfrm>
                <a:off x="3409791" y="927894"/>
                <a:ext cx="5400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≥ 0.33</a:t>
                </a:r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22A6CD1-0D06-42F2-978F-76BCE9F32959}"/>
                </a:ext>
              </a:extLst>
            </p:cNvPr>
            <p:cNvGrpSpPr/>
            <p:nvPr/>
          </p:nvGrpSpPr>
          <p:grpSpPr>
            <a:xfrm>
              <a:off x="1468839" y="1345126"/>
              <a:ext cx="2634504" cy="449222"/>
              <a:chOff x="1365384" y="782982"/>
              <a:chExt cx="2634504" cy="449222"/>
            </a:xfrm>
          </p:grpSpPr>
          <p:cxnSp>
            <p:nvCxnSpPr>
              <p:cNvPr id="19" name="Gerade Verbindung mit Pfeil 8">
                <a:extLst>
                  <a:ext uri="{FF2B5EF4-FFF2-40B4-BE49-F238E27FC236}">
                    <a16:creationId xmlns:a16="http://schemas.microsoft.com/office/drawing/2014/main" id="{F7D116A7-A405-41A9-8420-835911620861}"/>
                  </a:ext>
                </a:extLst>
              </p:cNvPr>
              <p:cNvCxnSpPr/>
              <p:nvPr/>
            </p:nvCxnSpPr>
            <p:spPr>
              <a:xfrm rot="10800000" flipV="1">
                <a:off x="1955480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B97D39C3-402F-46E6-ACE5-3EA89164A63A}"/>
                  </a:ext>
                </a:extLst>
              </p:cNvPr>
              <p:cNvSpPr txBox="1"/>
              <p:nvPr/>
            </p:nvSpPr>
            <p:spPr>
              <a:xfrm>
                <a:off x="1365384" y="964451"/>
                <a:ext cx="59009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 0.24</a:t>
                </a:r>
              </a:p>
            </p:txBody>
          </p:sp>
          <p:cxnSp>
            <p:nvCxnSpPr>
              <p:cNvPr id="21" name="Gerade Verbindung mit Pfeil 8">
                <a:extLst>
                  <a:ext uri="{FF2B5EF4-FFF2-40B4-BE49-F238E27FC236}">
                    <a16:creationId xmlns:a16="http://schemas.microsoft.com/office/drawing/2014/main" id="{D46EA2C0-3EA7-4CA7-81F6-15080F41BFC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229712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B24D3E46-77D1-4287-B729-9C14EEDB9A64}"/>
                  </a:ext>
                </a:extLst>
              </p:cNvPr>
              <p:cNvSpPr txBox="1"/>
              <p:nvPr/>
            </p:nvSpPr>
            <p:spPr>
              <a:xfrm>
                <a:off x="3409792" y="964450"/>
                <a:ext cx="59009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≥ 0.24</a:t>
                </a:r>
              </a:p>
            </p:txBody>
          </p:sp>
        </p:grp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7C89414B-C16A-44FC-BDBA-C12213C30F56}"/>
                </a:ext>
              </a:extLst>
            </p:cNvPr>
            <p:cNvSpPr/>
            <p:nvPr/>
          </p:nvSpPr>
          <p:spPr>
            <a:xfrm>
              <a:off x="2966171" y="1807744"/>
              <a:ext cx="1080000" cy="468604"/>
            </a:xfrm>
            <a:prstGeom prst="roundRect">
              <a:avLst>
                <a:gd name="adj" fmla="val 11124"/>
              </a:avLst>
            </a:prstGeom>
            <a:solidFill>
              <a:srgbClr val="C7E4C8"/>
            </a:solidFill>
            <a:ln w="9525">
              <a:solidFill>
                <a:srgbClr val="2FA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maxOverallIn-PlaneVelocityTime [ms]</a:t>
              </a:r>
            </a:p>
          </p:txBody>
        </p: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668A8F31-4633-4ECD-AAFF-46EB9DE69BB9}"/>
                </a:ext>
              </a:extLst>
            </p:cNvPr>
            <p:cNvGrpSpPr/>
            <p:nvPr/>
          </p:nvGrpSpPr>
          <p:grpSpPr>
            <a:xfrm>
              <a:off x="1951043" y="2042046"/>
              <a:ext cx="2848814" cy="449222"/>
              <a:chOff x="1127508" y="782982"/>
              <a:chExt cx="2848814" cy="449222"/>
            </a:xfrm>
          </p:grpSpPr>
          <p:cxnSp>
            <p:nvCxnSpPr>
              <p:cNvPr id="25" name="Gerade Verbindung mit Pfeil 8">
                <a:extLst>
                  <a:ext uri="{FF2B5EF4-FFF2-40B4-BE49-F238E27FC236}">
                    <a16:creationId xmlns:a16="http://schemas.microsoft.com/office/drawing/2014/main" id="{F788A64D-6E66-45D9-BCBE-B4EE02962C5A}"/>
                  </a:ext>
                </a:extLst>
              </p:cNvPr>
              <p:cNvCxnSpPr/>
              <p:nvPr/>
            </p:nvCxnSpPr>
            <p:spPr>
              <a:xfrm rot="10800000" flipV="1">
                <a:off x="1955480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6DDCD00D-8861-48A6-877A-9978FD4BC86A}"/>
                  </a:ext>
                </a:extLst>
              </p:cNvPr>
              <p:cNvSpPr txBox="1"/>
              <p:nvPr/>
            </p:nvSpPr>
            <p:spPr>
              <a:xfrm>
                <a:off x="1127508" y="945801"/>
                <a:ext cx="8279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 317</a:t>
                </a:r>
              </a:p>
            </p:txBody>
          </p:sp>
          <p:cxnSp>
            <p:nvCxnSpPr>
              <p:cNvPr id="27" name="Gerade Verbindung mit Pfeil 8">
                <a:extLst>
                  <a:ext uri="{FF2B5EF4-FFF2-40B4-BE49-F238E27FC236}">
                    <a16:creationId xmlns:a16="http://schemas.microsoft.com/office/drawing/2014/main" id="{002D649F-7D8B-4958-9E92-0985B7B32D1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229712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AC065B9E-A935-4912-9A89-0D4966712FAD}"/>
                  </a:ext>
                </a:extLst>
              </p:cNvPr>
              <p:cNvSpPr txBox="1"/>
              <p:nvPr/>
            </p:nvSpPr>
            <p:spPr>
              <a:xfrm>
                <a:off x="3409792" y="945800"/>
                <a:ext cx="5665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≥ 317</a:t>
                </a:r>
              </a:p>
            </p:txBody>
          </p:sp>
        </p:grp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5E3767A8-93F0-4E2C-9F7F-1541F0318230}"/>
                </a:ext>
              </a:extLst>
            </p:cNvPr>
            <p:cNvGrpSpPr/>
            <p:nvPr/>
          </p:nvGrpSpPr>
          <p:grpSpPr>
            <a:xfrm>
              <a:off x="1763887" y="1813122"/>
              <a:ext cx="590096" cy="353333"/>
              <a:chOff x="3441184" y="1984779"/>
              <a:chExt cx="590096" cy="353333"/>
            </a:xfrm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97AB3381-45A2-4CFE-8599-409DF2513EA9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✔78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✖4</a:t>
                </a:r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CD856AB1-24EF-40BD-B16C-8F8E8DDDEBA9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7BAEDA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HHV</a:t>
                </a:r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17CEAD55-ABCA-4BBD-A51E-30C5EE4F7BF0}"/>
                </a:ext>
              </a:extLst>
            </p:cNvPr>
            <p:cNvGrpSpPr/>
            <p:nvPr/>
          </p:nvGrpSpPr>
          <p:grpSpPr>
            <a:xfrm>
              <a:off x="3938279" y="2491268"/>
              <a:ext cx="590096" cy="353333"/>
              <a:chOff x="3441184" y="1984779"/>
              <a:chExt cx="590096" cy="353333"/>
            </a:xfrm>
          </p:grpSpPr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B9C1C6D9-1075-46F3-8809-9905FB28648B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✔11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✖2</a:t>
                </a:r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7B5487F-015A-4CD2-88F9-E45A667819A1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7BAEDA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HHV</a:t>
                </a:r>
              </a:p>
            </p:txBody>
          </p:sp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D3A65DE5-8E4F-4152-9D82-C6BD0A231C73}"/>
                </a:ext>
              </a:extLst>
            </p:cNvPr>
            <p:cNvGrpSpPr/>
            <p:nvPr/>
          </p:nvGrpSpPr>
          <p:grpSpPr>
            <a:xfrm>
              <a:off x="2483966" y="2495748"/>
              <a:ext cx="590096" cy="353333"/>
              <a:chOff x="3441184" y="1984779"/>
              <a:chExt cx="590096" cy="353333"/>
            </a:xfrm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1FFEDB9E-32E5-44DE-BB29-0829AAA705FA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✔5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✖1</a:t>
                </a:r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55DCA150-DAAB-4544-9A70-41B0DE22DC8D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DA7F7F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BAV</a:t>
                </a:r>
              </a:p>
            </p:txBody>
          </p:sp>
        </p:grp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645B435A-62F0-4034-B6CA-887A0946C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040" y="2069135"/>
            <a:ext cx="5140536" cy="3580500"/>
          </a:xfrm>
          <a:prstGeom prst="rect">
            <a:avLst/>
          </a:prstGeom>
        </p:spPr>
      </p:pic>
      <p:graphicFrame>
        <p:nvGraphicFramePr>
          <p:cNvPr id="8" name="Tabelle 37">
            <a:extLst>
              <a:ext uri="{FF2B5EF4-FFF2-40B4-BE49-F238E27FC236}">
                <a16:creationId xmlns:a16="http://schemas.microsoft.com/office/drawing/2014/main" id="{8F563078-60E6-40FF-B324-6BE209E22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257522"/>
              </p:ext>
            </p:extLst>
          </p:nvPr>
        </p:nvGraphicFramePr>
        <p:xfrm>
          <a:off x="1929234" y="2909442"/>
          <a:ext cx="1241076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0443">
                  <a:extLst>
                    <a:ext uri="{9D8B030D-6E8A-4147-A177-3AD203B41FA5}">
                      <a16:colId xmlns:a16="http://schemas.microsoft.com/office/drawing/2014/main" val="175553506"/>
                    </a:ext>
                  </a:extLst>
                </a:gridCol>
                <a:gridCol w="356891">
                  <a:extLst>
                    <a:ext uri="{9D8B030D-6E8A-4147-A177-3AD203B41FA5}">
                      <a16:colId xmlns:a16="http://schemas.microsoft.com/office/drawing/2014/main" val="2928975957"/>
                    </a:ext>
                  </a:extLst>
                </a:gridCol>
                <a:gridCol w="356891">
                  <a:extLst>
                    <a:ext uri="{9D8B030D-6E8A-4147-A177-3AD203B41FA5}">
                      <a16:colId xmlns:a16="http://schemas.microsoft.com/office/drawing/2014/main" val="3964506338"/>
                    </a:ext>
                  </a:extLst>
                </a:gridCol>
                <a:gridCol w="356851">
                  <a:extLst>
                    <a:ext uri="{9D8B030D-6E8A-4147-A177-3AD203B41FA5}">
                      <a16:colId xmlns:a16="http://schemas.microsoft.com/office/drawing/2014/main" val="2227317002"/>
                    </a:ext>
                  </a:extLst>
                </a:gridCol>
              </a:tblGrid>
              <a:tr h="138058"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Predicted</a:t>
                      </a:r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9991480"/>
                  </a:ext>
                </a:extLst>
              </a:tr>
              <a:tr h="138058"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HHV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5634437"/>
                  </a:ext>
                </a:extLst>
              </a:tr>
              <a:tr h="13805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</a:p>
                  </a:txBody>
                  <a:tcPr marL="0" marR="0" marT="0" marB="0" vert="vert27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BAV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934464"/>
                  </a:ext>
                </a:extLst>
              </a:tr>
              <a:tr h="138058">
                <a:tc vMerge="1">
                  <a:txBody>
                    <a:bodyPr/>
                    <a:lstStyle/>
                    <a:p>
                      <a:endParaRPr lang="de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HHV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347481"/>
                  </a:ext>
                </a:extLst>
              </a:tr>
            </a:tbl>
          </a:graphicData>
        </a:graphic>
      </p:graphicFrame>
      <p:sp>
        <p:nvSpPr>
          <p:cNvPr id="39" name="Textfeld 38">
            <a:extLst>
              <a:ext uri="{FF2B5EF4-FFF2-40B4-BE49-F238E27FC236}">
                <a16:creationId xmlns:a16="http://schemas.microsoft.com/office/drawing/2014/main" id="{34DFB1AD-5206-4BF4-93AE-A58B2C70F460}"/>
              </a:ext>
            </a:extLst>
          </p:cNvPr>
          <p:cNvSpPr txBox="1"/>
          <p:nvPr/>
        </p:nvSpPr>
        <p:spPr>
          <a:xfrm>
            <a:off x="3170310" y="2937243"/>
            <a:ext cx="14135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= 93.75%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Sensitivity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= 72.73%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Specificity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= 98.89%</a:t>
            </a:r>
          </a:p>
        </p:txBody>
      </p:sp>
    </p:spTree>
    <p:extLst>
      <p:ext uri="{BB962C8B-B14F-4D97-AF65-F5344CB8AC3E}">
        <p14:creationId xmlns:p14="http://schemas.microsoft.com/office/powerpoint/2010/main" val="412474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9E33666-0E7C-4E2F-951F-C32152CEF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476672"/>
            <a:ext cx="4654057" cy="3125003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A48C08DB-0338-453D-9467-E382070C8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403" y="4869160"/>
            <a:ext cx="6800900" cy="1152533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661D3DD-163A-4806-A5C6-37413F3DBFA5}"/>
              </a:ext>
            </a:extLst>
          </p:cNvPr>
          <p:cNvGrpSpPr/>
          <p:nvPr/>
        </p:nvGrpSpPr>
        <p:grpSpPr>
          <a:xfrm>
            <a:off x="2246091" y="427300"/>
            <a:ext cx="2534312" cy="1040190"/>
            <a:chOff x="2246091" y="427300"/>
            <a:chExt cx="2534312" cy="1040190"/>
          </a:xfrm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7AA800B3-D41A-401F-B61F-29DE0507DEC9}"/>
                </a:ext>
              </a:extLst>
            </p:cNvPr>
            <p:cNvSpPr/>
            <p:nvPr/>
          </p:nvSpPr>
          <p:spPr>
            <a:xfrm>
              <a:off x="2966171" y="427300"/>
              <a:ext cx="1080000" cy="468604"/>
            </a:xfrm>
            <a:prstGeom prst="roundRect">
              <a:avLst>
                <a:gd name="adj" fmla="val 11124"/>
              </a:avLst>
            </a:prstGeom>
            <a:solidFill>
              <a:srgbClr val="C7E4C8"/>
            </a:solidFill>
            <a:ln w="9525">
              <a:solidFill>
                <a:srgbClr val="2FA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diastolicMedian-</a:t>
              </a:r>
              <a:b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RightRotation-</a:t>
              </a:r>
              <a:b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VolumeRel [%]</a:t>
              </a:r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9C9131D4-565B-43C6-9E5A-11ECCA1113C6}"/>
                </a:ext>
              </a:extLst>
            </p:cNvPr>
            <p:cNvGrpSpPr/>
            <p:nvPr/>
          </p:nvGrpSpPr>
          <p:grpSpPr>
            <a:xfrm>
              <a:off x="3945355" y="1110824"/>
              <a:ext cx="590096" cy="353333"/>
              <a:chOff x="3441184" y="1984779"/>
              <a:chExt cx="590096" cy="353333"/>
            </a:xfrm>
          </p:grpSpPr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25EDD311-D1F6-4F51-8018-3AC3964CD504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✔17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✖2</a:t>
                </a:r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E59EB584-1907-4A94-B85A-EAC37F9B15A9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DA7F7F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BAV</a:t>
                </a:r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EDD22959-17B8-460B-80EB-168C2DE9DDE9}"/>
                </a:ext>
              </a:extLst>
            </p:cNvPr>
            <p:cNvGrpSpPr/>
            <p:nvPr/>
          </p:nvGrpSpPr>
          <p:grpSpPr>
            <a:xfrm>
              <a:off x="2246091" y="661602"/>
              <a:ext cx="2534312" cy="449222"/>
              <a:chOff x="1415480" y="782982"/>
              <a:chExt cx="2534312" cy="449222"/>
            </a:xfrm>
          </p:grpSpPr>
          <p:cxnSp>
            <p:nvCxnSpPr>
              <p:cNvPr id="29" name="Gerade Verbindung mit Pfeil 8">
                <a:extLst>
                  <a:ext uri="{FF2B5EF4-FFF2-40B4-BE49-F238E27FC236}">
                    <a16:creationId xmlns:a16="http://schemas.microsoft.com/office/drawing/2014/main" id="{29B48E92-041E-402E-A01E-F4FFB6ED9E34}"/>
                  </a:ext>
                </a:extLst>
              </p:cNvPr>
              <p:cNvCxnSpPr>
                <a:cxnSpLocks/>
                <a:stCxn id="5" idx="1"/>
              </p:cNvCxnSpPr>
              <p:nvPr/>
            </p:nvCxnSpPr>
            <p:spPr>
              <a:xfrm rot="10800000" flipV="1">
                <a:off x="1955480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E8BBC427-16C5-487E-BA49-B4B508BFD7B7}"/>
                  </a:ext>
                </a:extLst>
              </p:cNvPr>
              <p:cNvSpPr txBox="1"/>
              <p:nvPr/>
            </p:nvSpPr>
            <p:spPr>
              <a:xfrm>
                <a:off x="1415480" y="860875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 0.53</a:t>
                </a:r>
              </a:p>
            </p:txBody>
          </p:sp>
          <p:cxnSp>
            <p:nvCxnSpPr>
              <p:cNvPr id="31" name="Gerade Verbindung mit Pfeil 8">
                <a:extLst>
                  <a:ext uri="{FF2B5EF4-FFF2-40B4-BE49-F238E27FC236}">
                    <a16:creationId xmlns:a16="http://schemas.microsoft.com/office/drawing/2014/main" id="{3A03BE86-64DE-4ACE-BB60-F4D873040FC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229712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B0E837AD-2EE5-498D-BC6C-B3FFE083237B}"/>
                  </a:ext>
                </a:extLst>
              </p:cNvPr>
              <p:cNvSpPr txBox="1"/>
              <p:nvPr/>
            </p:nvSpPr>
            <p:spPr>
              <a:xfrm>
                <a:off x="3409792" y="860874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≥ 0.53</a:t>
                </a:r>
              </a:p>
            </p:txBody>
          </p:sp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6EEFB5FA-7C46-47D3-B37E-23AAFA77F09F}"/>
                </a:ext>
              </a:extLst>
            </p:cNvPr>
            <p:cNvGrpSpPr/>
            <p:nvPr/>
          </p:nvGrpSpPr>
          <p:grpSpPr>
            <a:xfrm>
              <a:off x="2496490" y="1114157"/>
              <a:ext cx="590096" cy="353333"/>
              <a:chOff x="3441184" y="1984779"/>
              <a:chExt cx="590096" cy="353333"/>
            </a:xfrm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0855EB3B-C329-4B6E-8B0A-6EFFB7D577C0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✔28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✖5</a:t>
                </a:r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7EF41FCB-4EC9-42C6-A993-EF60AA0DB3D2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91ACC2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OHHV</a:t>
                </a:r>
              </a:p>
            </p:txBody>
          </p:sp>
        </p:grpSp>
      </p:grpSp>
      <p:graphicFrame>
        <p:nvGraphicFramePr>
          <p:cNvPr id="19" name="Tabelle 37">
            <a:extLst>
              <a:ext uri="{FF2B5EF4-FFF2-40B4-BE49-F238E27FC236}">
                <a16:creationId xmlns:a16="http://schemas.microsoft.com/office/drawing/2014/main" id="{D8C6582B-2198-4C5F-B4D4-F7013F3FB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13083"/>
              </p:ext>
            </p:extLst>
          </p:nvPr>
        </p:nvGraphicFramePr>
        <p:xfrm>
          <a:off x="1756788" y="2909442"/>
          <a:ext cx="1413523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4126">
                  <a:extLst>
                    <a:ext uri="{9D8B030D-6E8A-4147-A177-3AD203B41FA5}">
                      <a16:colId xmlns:a16="http://schemas.microsoft.com/office/drawing/2014/main" val="175553506"/>
                    </a:ext>
                  </a:extLst>
                </a:gridCol>
                <a:gridCol w="406481">
                  <a:extLst>
                    <a:ext uri="{9D8B030D-6E8A-4147-A177-3AD203B41FA5}">
                      <a16:colId xmlns:a16="http://schemas.microsoft.com/office/drawing/2014/main" val="2928975957"/>
                    </a:ext>
                  </a:extLst>
                </a:gridCol>
                <a:gridCol w="406481">
                  <a:extLst>
                    <a:ext uri="{9D8B030D-6E8A-4147-A177-3AD203B41FA5}">
                      <a16:colId xmlns:a16="http://schemas.microsoft.com/office/drawing/2014/main" val="3964506338"/>
                    </a:ext>
                  </a:extLst>
                </a:gridCol>
                <a:gridCol w="406435">
                  <a:extLst>
                    <a:ext uri="{9D8B030D-6E8A-4147-A177-3AD203B41FA5}">
                      <a16:colId xmlns:a16="http://schemas.microsoft.com/office/drawing/2014/main" val="2227317002"/>
                    </a:ext>
                  </a:extLst>
                </a:gridCol>
              </a:tblGrid>
              <a:tr h="138058"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Predicted</a:t>
                      </a:r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9991480"/>
                  </a:ext>
                </a:extLst>
              </a:tr>
              <a:tr h="138058"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OHHV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5634437"/>
                  </a:ext>
                </a:extLst>
              </a:tr>
              <a:tr h="13805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</a:p>
                  </a:txBody>
                  <a:tcPr marL="0" marR="0" marT="0" marB="0" vert="vert27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BAV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934464"/>
                  </a:ext>
                </a:extLst>
              </a:tr>
              <a:tr h="138058">
                <a:tc vMerge="1">
                  <a:txBody>
                    <a:bodyPr/>
                    <a:lstStyle/>
                    <a:p>
                      <a:endParaRPr lang="de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OHHV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347481"/>
                  </a:ext>
                </a:extLst>
              </a:tr>
            </a:tbl>
          </a:graphicData>
        </a:graphic>
      </p:graphicFrame>
      <p:sp>
        <p:nvSpPr>
          <p:cNvPr id="20" name="Textfeld 19">
            <a:extLst>
              <a:ext uri="{FF2B5EF4-FFF2-40B4-BE49-F238E27FC236}">
                <a16:creationId xmlns:a16="http://schemas.microsoft.com/office/drawing/2014/main" id="{E6034741-0C8D-45E5-AF0B-E37459A75490}"/>
              </a:ext>
            </a:extLst>
          </p:cNvPr>
          <p:cNvSpPr txBox="1"/>
          <p:nvPr/>
        </p:nvSpPr>
        <p:spPr>
          <a:xfrm>
            <a:off x="3172216" y="3015933"/>
            <a:ext cx="14135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= 86.54%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Sensitivity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= 77.27%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Specificity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= 93.33%</a:t>
            </a:r>
          </a:p>
        </p:txBody>
      </p:sp>
    </p:spTree>
    <p:extLst>
      <p:ext uri="{BB962C8B-B14F-4D97-AF65-F5344CB8AC3E}">
        <p14:creationId xmlns:p14="http://schemas.microsoft.com/office/powerpoint/2010/main" val="174234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0F0DA13F-70B6-4963-9B10-46F37920F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091" y="5301208"/>
            <a:ext cx="9039291" cy="990607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2E8B81D0-4BDC-4AB8-AA03-EF63166FF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556" y="58354"/>
            <a:ext cx="5049796" cy="2511870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D410A210-B8D1-4A07-BE62-D91403D1DD69}"/>
              </a:ext>
            </a:extLst>
          </p:cNvPr>
          <p:cNvGrpSpPr/>
          <p:nvPr/>
        </p:nvGrpSpPr>
        <p:grpSpPr>
          <a:xfrm>
            <a:off x="2246091" y="427300"/>
            <a:ext cx="4718277" cy="3106207"/>
            <a:chOff x="2246091" y="427300"/>
            <a:chExt cx="4718277" cy="3106207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5C851761-0164-454B-8FC8-6C134676F61F}"/>
                </a:ext>
              </a:extLst>
            </p:cNvPr>
            <p:cNvSpPr/>
            <p:nvPr/>
          </p:nvSpPr>
          <p:spPr>
            <a:xfrm>
              <a:off x="2966171" y="427300"/>
              <a:ext cx="1080000" cy="468604"/>
            </a:xfrm>
            <a:prstGeom prst="roundRect">
              <a:avLst>
                <a:gd name="adj" fmla="val 11124"/>
              </a:avLst>
            </a:prstGeom>
            <a:solidFill>
              <a:srgbClr val="C7E4C8"/>
            </a:solidFill>
            <a:ln w="9525">
              <a:solidFill>
                <a:srgbClr val="2FA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diastolicMaxOver-allThroughPlane-VelocityTime [ms]</a:t>
              </a:r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329EF5E7-AA85-4483-AF77-661ADE9E31B9}"/>
                </a:ext>
              </a:extLst>
            </p:cNvPr>
            <p:cNvSpPr/>
            <p:nvPr/>
          </p:nvSpPr>
          <p:spPr>
            <a:xfrm>
              <a:off x="3709976" y="1110824"/>
              <a:ext cx="1080000" cy="468604"/>
            </a:xfrm>
            <a:prstGeom prst="roundRect">
              <a:avLst>
                <a:gd name="adj" fmla="val 11124"/>
              </a:avLst>
            </a:prstGeom>
            <a:solidFill>
              <a:srgbClr val="C7E4C8"/>
            </a:solidFill>
            <a:ln w="9525">
              <a:solidFill>
                <a:srgbClr val="2FA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diastolicMaxOver-allThroughPlane-VelocityTime [ms]</a:t>
              </a:r>
            </a:p>
          </p:txBody>
        </p: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CB7A5039-7DCC-45C9-971B-92E0476B60ED}"/>
                </a:ext>
              </a:extLst>
            </p:cNvPr>
            <p:cNvGrpSpPr/>
            <p:nvPr/>
          </p:nvGrpSpPr>
          <p:grpSpPr>
            <a:xfrm>
              <a:off x="2483967" y="1124744"/>
              <a:ext cx="590096" cy="353333"/>
              <a:chOff x="3441184" y="1984779"/>
              <a:chExt cx="590096" cy="353333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FC780787-81CF-4430-8038-16ED7465F362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✔9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✖1</a:t>
                </a:r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4E3A69A3-58A9-4AD7-ACB6-1FB8B9C842C1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C96699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de-DE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female</a:t>
                </a:r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HHV</a:t>
                </a:r>
              </a:p>
            </p:txBody>
          </p:sp>
        </p:grpSp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60A59487-8B19-4843-942C-C2B91F9629BE}"/>
                </a:ext>
              </a:extLst>
            </p:cNvPr>
            <p:cNvGrpSpPr/>
            <p:nvPr/>
          </p:nvGrpSpPr>
          <p:grpSpPr>
            <a:xfrm>
              <a:off x="2246091" y="661602"/>
              <a:ext cx="2534312" cy="449222"/>
              <a:chOff x="2246091" y="661602"/>
              <a:chExt cx="2534312" cy="449222"/>
            </a:xfrm>
          </p:grpSpPr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D62BCBCB-7B80-41D4-B906-6A8F8606C14A}"/>
                  </a:ext>
                </a:extLst>
              </p:cNvPr>
              <p:cNvSpPr txBox="1"/>
              <p:nvPr/>
            </p:nvSpPr>
            <p:spPr>
              <a:xfrm>
                <a:off x="2246091" y="739495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 316</a:t>
                </a:r>
              </a:p>
            </p:txBody>
          </p:sp>
          <p:cxnSp>
            <p:nvCxnSpPr>
              <p:cNvPr id="28" name="Gerade Verbindung mit Pfeil 8">
                <a:extLst>
                  <a:ext uri="{FF2B5EF4-FFF2-40B4-BE49-F238E27FC236}">
                    <a16:creationId xmlns:a16="http://schemas.microsoft.com/office/drawing/2014/main" id="{C5E1DE7C-28E1-41DC-9DC4-D6E0886E48D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4060323" y="66160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E4D096E8-A636-438E-BC69-AFF94DCA246B}"/>
                  </a:ext>
                </a:extLst>
              </p:cNvPr>
              <p:cNvSpPr txBox="1"/>
              <p:nvPr/>
            </p:nvSpPr>
            <p:spPr>
              <a:xfrm>
                <a:off x="4240403" y="739494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≥ 316</a:t>
                </a:r>
              </a:p>
            </p:txBody>
          </p:sp>
        </p:grp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3D55977F-AA5A-4A04-B623-9F8DEF2AE512}"/>
                </a:ext>
              </a:extLst>
            </p:cNvPr>
            <p:cNvGrpSpPr/>
            <p:nvPr/>
          </p:nvGrpSpPr>
          <p:grpSpPr>
            <a:xfrm>
              <a:off x="2982820" y="1345126"/>
              <a:ext cx="2534312" cy="449222"/>
              <a:chOff x="1415480" y="782982"/>
              <a:chExt cx="2534312" cy="449222"/>
            </a:xfrm>
          </p:grpSpPr>
          <p:cxnSp>
            <p:nvCxnSpPr>
              <p:cNvPr id="31" name="Gerade Verbindung mit Pfeil 8">
                <a:extLst>
                  <a:ext uri="{FF2B5EF4-FFF2-40B4-BE49-F238E27FC236}">
                    <a16:creationId xmlns:a16="http://schemas.microsoft.com/office/drawing/2014/main" id="{D7E8528C-439A-4B8C-A1FB-020B6C6277F5}"/>
                  </a:ext>
                </a:extLst>
              </p:cNvPr>
              <p:cNvCxnSpPr/>
              <p:nvPr/>
            </p:nvCxnSpPr>
            <p:spPr>
              <a:xfrm rot="10800000" flipV="1">
                <a:off x="1955480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C10296FF-9866-46F0-8C79-5D29166AFC0A}"/>
                  </a:ext>
                </a:extLst>
              </p:cNvPr>
              <p:cNvSpPr txBox="1"/>
              <p:nvPr/>
            </p:nvSpPr>
            <p:spPr>
              <a:xfrm>
                <a:off x="1415480" y="860875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 358</a:t>
                </a:r>
              </a:p>
            </p:txBody>
          </p:sp>
          <p:cxnSp>
            <p:nvCxnSpPr>
              <p:cNvPr id="33" name="Gerade Verbindung mit Pfeil 8">
                <a:extLst>
                  <a:ext uri="{FF2B5EF4-FFF2-40B4-BE49-F238E27FC236}">
                    <a16:creationId xmlns:a16="http://schemas.microsoft.com/office/drawing/2014/main" id="{1EF16CF1-BEB8-4EFF-A7A8-DF552E90D69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229712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482D304E-242E-403B-99A6-979C30C4CE65}"/>
                  </a:ext>
                </a:extLst>
              </p:cNvPr>
              <p:cNvSpPr txBox="1"/>
              <p:nvPr/>
            </p:nvSpPr>
            <p:spPr>
              <a:xfrm>
                <a:off x="3409792" y="860874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≥ 358</a:t>
                </a:r>
              </a:p>
            </p:txBody>
          </p:sp>
        </p:grpSp>
        <p:sp>
          <p:nvSpPr>
            <p:cNvPr id="35" name="Rechteck: abgerundete Ecken 34">
              <a:extLst>
                <a:ext uri="{FF2B5EF4-FFF2-40B4-BE49-F238E27FC236}">
                  <a16:creationId xmlns:a16="http://schemas.microsoft.com/office/drawing/2014/main" id="{0D9A2EBA-C569-452C-B0A6-D451C3AA50BF}"/>
                </a:ext>
              </a:extLst>
            </p:cNvPr>
            <p:cNvSpPr/>
            <p:nvPr/>
          </p:nvSpPr>
          <p:spPr>
            <a:xfrm>
              <a:off x="4430056" y="1807744"/>
              <a:ext cx="1080000" cy="468604"/>
            </a:xfrm>
            <a:prstGeom prst="roundRect">
              <a:avLst>
                <a:gd name="adj" fmla="val 11124"/>
              </a:avLst>
            </a:prstGeom>
            <a:solidFill>
              <a:srgbClr val="C7E4C8"/>
            </a:solidFill>
            <a:ln w="9525">
              <a:solidFill>
                <a:srgbClr val="2FA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systolicMax-OverallVelocity-Q99 [m/s]</a:t>
              </a:r>
            </a:p>
          </p:txBody>
        </p: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57ABBB36-365B-4E3A-8567-62043AF41C96}"/>
                </a:ext>
              </a:extLst>
            </p:cNvPr>
            <p:cNvGrpSpPr/>
            <p:nvPr/>
          </p:nvGrpSpPr>
          <p:grpSpPr>
            <a:xfrm>
              <a:off x="3702900" y="2042046"/>
              <a:ext cx="2534312" cy="449222"/>
              <a:chOff x="1415480" y="782982"/>
              <a:chExt cx="2534312" cy="449222"/>
            </a:xfrm>
          </p:grpSpPr>
          <p:cxnSp>
            <p:nvCxnSpPr>
              <p:cNvPr id="37" name="Gerade Verbindung mit Pfeil 8">
                <a:extLst>
                  <a:ext uri="{FF2B5EF4-FFF2-40B4-BE49-F238E27FC236}">
                    <a16:creationId xmlns:a16="http://schemas.microsoft.com/office/drawing/2014/main" id="{9C25C345-F748-46F8-84A0-22703F31247E}"/>
                  </a:ext>
                </a:extLst>
              </p:cNvPr>
              <p:cNvCxnSpPr/>
              <p:nvPr/>
            </p:nvCxnSpPr>
            <p:spPr>
              <a:xfrm rot="10800000" flipV="1">
                <a:off x="1955480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C8DA744A-713C-4685-B31E-6B691047BA23}"/>
                  </a:ext>
                </a:extLst>
              </p:cNvPr>
              <p:cNvSpPr txBox="1"/>
              <p:nvPr/>
            </p:nvSpPr>
            <p:spPr>
              <a:xfrm>
                <a:off x="1415480" y="860875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 0.92</a:t>
                </a:r>
              </a:p>
            </p:txBody>
          </p:sp>
          <p:cxnSp>
            <p:nvCxnSpPr>
              <p:cNvPr id="39" name="Gerade Verbindung mit Pfeil 8">
                <a:extLst>
                  <a:ext uri="{FF2B5EF4-FFF2-40B4-BE49-F238E27FC236}">
                    <a16:creationId xmlns:a16="http://schemas.microsoft.com/office/drawing/2014/main" id="{87194EA6-A24C-4B14-A319-AC94FB965F4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229712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4D87FB05-1334-49A6-8794-79542C5C392A}"/>
                  </a:ext>
                </a:extLst>
              </p:cNvPr>
              <p:cNvSpPr txBox="1"/>
              <p:nvPr/>
            </p:nvSpPr>
            <p:spPr>
              <a:xfrm>
                <a:off x="3409792" y="860874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≥ 0.92</a:t>
                </a:r>
              </a:p>
            </p:txBody>
          </p:sp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0E3D4C59-00EC-41BD-BECC-14CB483D0850}"/>
                </a:ext>
              </a:extLst>
            </p:cNvPr>
            <p:cNvGrpSpPr/>
            <p:nvPr/>
          </p:nvGrpSpPr>
          <p:grpSpPr>
            <a:xfrm>
              <a:off x="3227772" y="1813122"/>
              <a:ext cx="590096" cy="353333"/>
              <a:chOff x="3441184" y="1984779"/>
              <a:chExt cx="590096" cy="353333"/>
            </a:xfrm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5AB3242F-9419-45CB-9C0A-7C3F1083969F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✔5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✖0</a:t>
                </a:r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2513F76B-F214-4CC4-822F-F3FAB44DDFBF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61BFE2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male HHV</a:t>
                </a:r>
              </a:p>
            </p:txBody>
          </p:sp>
        </p:grp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94165583-39A4-49E6-881A-4B5DACCCDF0F}"/>
                </a:ext>
              </a:extLst>
            </p:cNvPr>
            <p:cNvGrpSpPr/>
            <p:nvPr/>
          </p:nvGrpSpPr>
          <p:grpSpPr>
            <a:xfrm>
              <a:off x="3947851" y="2495748"/>
              <a:ext cx="590096" cy="353333"/>
              <a:chOff x="3441184" y="1984779"/>
              <a:chExt cx="590096" cy="353333"/>
            </a:xfrm>
          </p:grpSpPr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D2DC8E9F-9C56-4746-93CA-62B70E866EC9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✔12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✖4</a:t>
                </a:r>
              </a:p>
            </p:txBody>
          </p:sp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560D91D1-2570-4539-BC2D-5764A0DB0166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61BFE2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male HHV</a:t>
                </a:r>
              </a:p>
            </p:txBody>
          </p:sp>
        </p:grpSp>
        <p:cxnSp>
          <p:nvCxnSpPr>
            <p:cNvPr id="52" name="Gerade Verbindung mit Pfeil 8">
              <a:extLst>
                <a:ext uri="{FF2B5EF4-FFF2-40B4-BE49-F238E27FC236}">
                  <a16:creationId xmlns:a16="http://schemas.microsoft.com/office/drawing/2014/main" id="{0559E326-30E1-49CD-A694-4AF690708C5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779015" y="665312"/>
              <a:ext cx="180080" cy="4492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hteck: abgerundete Ecken 52">
              <a:extLst>
                <a:ext uri="{FF2B5EF4-FFF2-40B4-BE49-F238E27FC236}">
                  <a16:creationId xmlns:a16="http://schemas.microsoft.com/office/drawing/2014/main" id="{6B5B6ED1-A60E-474B-B653-675F03034522}"/>
                </a:ext>
              </a:extLst>
            </p:cNvPr>
            <p:cNvSpPr/>
            <p:nvPr/>
          </p:nvSpPr>
          <p:spPr>
            <a:xfrm>
              <a:off x="5157212" y="2492170"/>
              <a:ext cx="1080000" cy="468604"/>
            </a:xfrm>
            <a:prstGeom prst="roundRect">
              <a:avLst>
                <a:gd name="adj" fmla="val 11124"/>
              </a:avLst>
            </a:prstGeom>
            <a:solidFill>
              <a:srgbClr val="C7E4C8"/>
            </a:solidFill>
            <a:ln w="9525">
              <a:solidFill>
                <a:srgbClr val="2FA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systolicMax-OverallVelocity-Q99 [m/s]</a:t>
              </a:r>
            </a:p>
          </p:txBody>
        </p: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EC332065-2BA5-459E-A802-3DE99D4DAB3A}"/>
                </a:ext>
              </a:extLst>
            </p:cNvPr>
            <p:cNvGrpSpPr/>
            <p:nvPr/>
          </p:nvGrpSpPr>
          <p:grpSpPr>
            <a:xfrm>
              <a:off x="4430056" y="2726472"/>
              <a:ext cx="2534312" cy="449222"/>
              <a:chOff x="1415480" y="782982"/>
              <a:chExt cx="2534312" cy="449222"/>
            </a:xfrm>
          </p:grpSpPr>
          <p:cxnSp>
            <p:nvCxnSpPr>
              <p:cNvPr id="55" name="Gerade Verbindung mit Pfeil 8">
                <a:extLst>
                  <a:ext uri="{FF2B5EF4-FFF2-40B4-BE49-F238E27FC236}">
                    <a16:creationId xmlns:a16="http://schemas.microsoft.com/office/drawing/2014/main" id="{5824A174-2D62-42ED-ADD5-ACA696670FF6}"/>
                  </a:ext>
                </a:extLst>
              </p:cNvPr>
              <p:cNvCxnSpPr/>
              <p:nvPr/>
            </p:nvCxnSpPr>
            <p:spPr>
              <a:xfrm rot="10800000" flipV="1">
                <a:off x="1955480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EB424D50-FB8D-4660-850C-DA3C90FF2A76}"/>
                  </a:ext>
                </a:extLst>
              </p:cNvPr>
              <p:cNvSpPr txBox="1"/>
              <p:nvPr/>
            </p:nvSpPr>
            <p:spPr>
              <a:xfrm>
                <a:off x="1415480" y="860875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 1</a:t>
                </a:r>
              </a:p>
            </p:txBody>
          </p:sp>
          <p:cxnSp>
            <p:nvCxnSpPr>
              <p:cNvPr id="57" name="Gerade Verbindung mit Pfeil 8">
                <a:extLst>
                  <a:ext uri="{FF2B5EF4-FFF2-40B4-BE49-F238E27FC236}">
                    <a16:creationId xmlns:a16="http://schemas.microsoft.com/office/drawing/2014/main" id="{11D65198-AE2B-4421-890D-E0BEFBC70DE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229712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21F1134B-4187-423D-8B2B-CAEE2A86D424}"/>
                  </a:ext>
                </a:extLst>
              </p:cNvPr>
              <p:cNvSpPr txBox="1"/>
              <p:nvPr/>
            </p:nvSpPr>
            <p:spPr>
              <a:xfrm>
                <a:off x="3409792" y="860874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≥ 1</a:t>
                </a:r>
              </a:p>
            </p:txBody>
          </p:sp>
        </p:grpSp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9E37EDDD-8F7C-450E-8216-9D15A625D340}"/>
                </a:ext>
              </a:extLst>
            </p:cNvPr>
            <p:cNvGrpSpPr/>
            <p:nvPr/>
          </p:nvGrpSpPr>
          <p:grpSpPr>
            <a:xfrm>
              <a:off x="6129320" y="3175694"/>
              <a:ext cx="590096" cy="353333"/>
              <a:chOff x="3441184" y="1984779"/>
              <a:chExt cx="590096" cy="353333"/>
            </a:xfrm>
          </p:grpSpPr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6271CB77-9217-41AB-98CA-F4BDB2E48211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✔24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✖22</a:t>
                </a:r>
              </a:p>
            </p:txBody>
          </p:sp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434B62E7-8248-40B5-A724-A287BD74CE0B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61BFE2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male HHV</a:t>
                </a:r>
              </a:p>
            </p:txBody>
          </p:sp>
        </p:grp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B5AE6FA7-56A0-46CC-8147-9CBF0FCB00FD}"/>
                </a:ext>
              </a:extLst>
            </p:cNvPr>
            <p:cNvGrpSpPr/>
            <p:nvPr/>
          </p:nvGrpSpPr>
          <p:grpSpPr>
            <a:xfrm>
              <a:off x="4675007" y="3180174"/>
              <a:ext cx="590096" cy="353333"/>
              <a:chOff x="3441184" y="1984779"/>
              <a:chExt cx="590096" cy="353333"/>
            </a:xfrm>
          </p:grpSpPr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25444792-A3B2-4347-9C2A-3976D9620A00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✔10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✖3</a:t>
                </a:r>
              </a:p>
            </p:txBody>
          </p:sp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E833016B-07A0-41E1-81E5-53D42808BBFD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C96699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de-DE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female</a:t>
                </a:r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BAV</a:t>
                </a:r>
              </a:p>
            </p:txBody>
          </p:sp>
        </p:grpSp>
      </p:grpSp>
      <p:graphicFrame>
        <p:nvGraphicFramePr>
          <p:cNvPr id="70" name="Tabelle 37">
            <a:extLst>
              <a:ext uri="{FF2B5EF4-FFF2-40B4-BE49-F238E27FC236}">
                <a16:creationId xmlns:a16="http://schemas.microsoft.com/office/drawing/2014/main" id="{EFC49A11-C5A0-4259-8BBD-8C41AA870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822381"/>
              </p:ext>
            </p:extLst>
          </p:nvPr>
        </p:nvGraphicFramePr>
        <p:xfrm>
          <a:off x="2246092" y="2344690"/>
          <a:ext cx="1489155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4513">
                  <a:extLst>
                    <a:ext uri="{9D8B030D-6E8A-4147-A177-3AD203B41FA5}">
                      <a16:colId xmlns:a16="http://schemas.microsoft.com/office/drawing/2014/main" val="175553506"/>
                    </a:ext>
                  </a:extLst>
                </a:gridCol>
                <a:gridCol w="428230">
                  <a:extLst>
                    <a:ext uri="{9D8B030D-6E8A-4147-A177-3AD203B41FA5}">
                      <a16:colId xmlns:a16="http://schemas.microsoft.com/office/drawing/2014/main" val="2928975957"/>
                    </a:ext>
                  </a:extLst>
                </a:gridCol>
                <a:gridCol w="428230">
                  <a:extLst>
                    <a:ext uri="{9D8B030D-6E8A-4147-A177-3AD203B41FA5}">
                      <a16:colId xmlns:a16="http://schemas.microsoft.com/office/drawing/2014/main" val="3964506338"/>
                    </a:ext>
                  </a:extLst>
                </a:gridCol>
                <a:gridCol w="428182">
                  <a:extLst>
                    <a:ext uri="{9D8B030D-6E8A-4147-A177-3AD203B41FA5}">
                      <a16:colId xmlns:a16="http://schemas.microsoft.com/office/drawing/2014/main" val="2227317002"/>
                    </a:ext>
                  </a:extLst>
                </a:gridCol>
              </a:tblGrid>
              <a:tr h="138058"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Predicted</a:t>
                      </a:r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9991480"/>
                  </a:ext>
                </a:extLst>
              </a:tr>
              <a:tr h="138058"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female</a:t>
                      </a:r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5634437"/>
                  </a:ext>
                </a:extLst>
              </a:tr>
              <a:tr h="13805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</a:p>
                  </a:txBody>
                  <a:tcPr marL="0" marR="0" marT="0" marB="0" vert="vert27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female</a:t>
                      </a:r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934464"/>
                  </a:ext>
                </a:extLst>
              </a:tr>
              <a:tr h="138058">
                <a:tc vMerge="1">
                  <a:txBody>
                    <a:bodyPr/>
                    <a:lstStyle/>
                    <a:p>
                      <a:endParaRPr lang="de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male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347481"/>
                  </a:ext>
                </a:extLst>
              </a:tr>
            </a:tbl>
          </a:graphicData>
        </a:graphic>
      </p:graphicFrame>
      <p:sp>
        <p:nvSpPr>
          <p:cNvPr id="71" name="Textfeld 70">
            <a:extLst>
              <a:ext uri="{FF2B5EF4-FFF2-40B4-BE49-F238E27FC236}">
                <a16:creationId xmlns:a16="http://schemas.microsoft.com/office/drawing/2014/main" id="{37A9D614-A2F0-4C73-B878-FE237AC4BA47}"/>
              </a:ext>
            </a:extLst>
          </p:cNvPr>
          <p:cNvSpPr txBox="1"/>
          <p:nvPr/>
        </p:nvSpPr>
        <p:spPr>
          <a:xfrm>
            <a:off x="2306213" y="2969532"/>
            <a:ext cx="18287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= 66.67%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Sensitivity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female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) = 42.22%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Sensitivity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(male) = 91.11%</a:t>
            </a:r>
          </a:p>
        </p:txBody>
      </p:sp>
    </p:spTree>
    <p:extLst>
      <p:ext uri="{BB962C8B-B14F-4D97-AF65-F5344CB8AC3E}">
        <p14:creationId xmlns:p14="http://schemas.microsoft.com/office/powerpoint/2010/main" val="419165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feld 51">
            <a:extLst>
              <a:ext uri="{FF2B5EF4-FFF2-40B4-BE49-F238E27FC236}">
                <a16:creationId xmlns:a16="http://schemas.microsoft.com/office/drawing/2014/main" id="{7207396A-D3CC-460C-88CA-76CD3DBAB799}"/>
              </a:ext>
            </a:extLst>
          </p:cNvPr>
          <p:cNvSpPr txBox="1"/>
          <p:nvPr/>
        </p:nvSpPr>
        <p:spPr>
          <a:xfrm>
            <a:off x="1513472" y="1062164"/>
            <a:ext cx="295048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D01B849B-2F48-4E2F-A9F3-3EAD3501BF5A}"/>
              </a:ext>
            </a:extLst>
          </p:cNvPr>
          <p:cNvSpPr txBox="1"/>
          <p:nvPr/>
        </p:nvSpPr>
        <p:spPr>
          <a:xfrm>
            <a:off x="1513472" y="3899814"/>
            <a:ext cx="295048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84" name="Rechteck: abgerundete Ecken 83">
            <a:extLst>
              <a:ext uri="{FF2B5EF4-FFF2-40B4-BE49-F238E27FC236}">
                <a16:creationId xmlns:a16="http://schemas.microsoft.com/office/drawing/2014/main" id="{25A050F2-C740-40A6-8A7E-C96D1402C916}"/>
              </a:ext>
            </a:extLst>
          </p:cNvPr>
          <p:cNvSpPr/>
          <p:nvPr/>
        </p:nvSpPr>
        <p:spPr>
          <a:xfrm>
            <a:off x="1487486" y="980728"/>
            <a:ext cx="3946169" cy="2785969"/>
          </a:xfrm>
          <a:prstGeom prst="roundRect">
            <a:avLst>
              <a:gd name="adj" fmla="val 7605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Rechteck: abgerundete Ecken 84">
            <a:extLst>
              <a:ext uri="{FF2B5EF4-FFF2-40B4-BE49-F238E27FC236}">
                <a16:creationId xmlns:a16="http://schemas.microsoft.com/office/drawing/2014/main" id="{D23800B4-8C73-4C47-8091-6405689FEBD7}"/>
              </a:ext>
            </a:extLst>
          </p:cNvPr>
          <p:cNvSpPr/>
          <p:nvPr/>
        </p:nvSpPr>
        <p:spPr>
          <a:xfrm>
            <a:off x="1487486" y="3858003"/>
            <a:ext cx="3945600" cy="1297806"/>
          </a:xfrm>
          <a:prstGeom prst="roundRect">
            <a:avLst>
              <a:gd name="adj" fmla="val 7605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92E5871-BDCE-4B08-B87F-0D5A82F7B0EB}"/>
              </a:ext>
            </a:extLst>
          </p:cNvPr>
          <p:cNvSpPr txBox="1"/>
          <p:nvPr/>
        </p:nvSpPr>
        <p:spPr>
          <a:xfrm>
            <a:off x="5547166" y="1062164"/>
            <a:ext cx="295048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83" name="Rechteck: abgerundete Ecken 82">
            <a:extLst>
              <a:ext uri="{FF2B5EF4-FFF2-40B4-BE49-F238E27FC236}">
                <a16:creationId xmlns:a16="http://schemas.microsoft.com/office/drawing/2014/main" id="{EA85578C-6B84-4A69-9793-35B1B7B7EB48}"/>
              </a:ext>
            </a:extLst>
          </p:cNvPr>
          <p:cNvSpPr/>
          <p:nvPr/>
        </p:nvSpPr>
        <p:spPr>
          <a:xfrm>
            <a:off x="5519936" y="980728"/>
            <a:ext cx="4579622" cy="4175081"/>
          </a:xfrm>
          <a:prstGeom prst="roundRect">
            <a:avLst>
              <a:gd name="adj" fmla="val 7605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52C76446-65CC-4C51-A812-F5C682FB80F9}"/>
              </a:ext>
            </a:extLst>
          </p:cNvPr>
          <p:cNvSpPr txBox="1"/>
          <p:nvPr/>
        </p:nvSpPr>
        <p:spPr>
          <a:xfrm>
            <a:off x="1746027" y="1062164"/>
            <a:ext cx="1305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9E62FEB8-8C39-466D-BF62-7FBC21916702}"/>
              </a:ext>
            </a:extLst>
          </p:cNvPr>
          <p:cNvSpPr txBox="1"/>
          <p:nvPr/>
        </p:nvSpPr>
        <p:spPr>
          <a:xfrm>
            <a:off x="5753453" y="1058447"/>
            <a:ext cx="1305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0A8E9A36-2593-4423-B7BE-DF058DCC3634}"/>
              </a:ext>
            </a:extLst>
          </p:cNvPr>
          <p:cNvSpPr txBox="1"/>
          <p:nvPr/>
        </p:nvSpPr>
        <p:spPr>
          <a:xfrm>
            <a:off x="1746027" y="3897186"/>
            <a:ext cx="1305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grpSp>
        <p:nvGrpSpPr>
          <p:cNvPr id="249" name="Gruppieren 248">
            <a:extLst>
              <a:ext uri="{FF2B5EF4-FFF2-40B4-BE49-F238E27FC236}">
                <a16:creationId xmlns:a16="http://schemas.microsoft.com/office/drawing/2014/main" id="{B911BAE1-E457-49AF-9565-AF35ED197A77}"/>
              </a:ext>
            </a:extLst>
          </p:cNvPr>
          <p:cNvGrpSpPr/>
          <p:nvPr/>
        </p:nvGrpSpPr>
        <p:grpSpPr>
          <a:xfrm>
            <a:off x="5547166" y="1389821"/>
            <a:ext cx="4718277" cy="3106207"/>
            <a:chOff x="2246091" y="427300"/>
            <a:chExt cx="4718277" cy="3106207"/>
          </a:xfrm>
        </p:grpSpPr>
        <p:sp>
          <p:nvSpPr>
            <p:cNvPr id="250" name="Rechteck: abgerundete Ecken 249">
              <a:extLst>
                <a:ext uri="{FF2B5EF4-FFF2-40B4-BE49-F238E27FC236}">
                  <a16:creationId xmlns:a16="http://schemas.microsoft.com/office/drawing/2014/main" id="{B102948E-B975-4F2A-B02B-61D495125ADF}"/>
                </a:ext>
              </a:extLst>
            </p:cNvPr>
            <p:cNvSpPr/>
            <p:nvPr/>
          </p:nvSpPr>
          <p:spPr>
            <a:xfrm>
              <a:off x="2966171" y="427300"/>
              <a:ext cx="1080000" cy="468604"/>
            </a:xfrm>
            <a:prstGeom prst="roundRect">
              <a:avLst>
                <a:gd name="adj" fmla="val 11124"/>
              </a:avLst>
            </a:prstGeom>
            <a:solidFill>
              <a:srgbClr val="C7E4C8"/>
            </a:solidFill>
            <a:ln w="9525">
              <a:solidFill>
                <a:srgbClr val="2FA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diastolicMaxOver-allThroughPlane-VelocityTime [ms]</a:t>
              </a:r>
            </a:p>
          </p:txBody>
        </p:sp>
        <p:sp>
          <p:nvSpPr>
            <p:cNvPr id="251" name="Rechteck: abgerundete Ecken 250">
              <a:extLst>
                <a:ext uri="{FF2B5EF4-FFF2-40B4-BE49-F238E27FC236}">
                  <a16:creationId xmlns:a16="http://schemas.microsoft.com/office/drawing/2014/main" id="{20BD6A06-DD0C-4D08-8224-9EEAA7B59E52}"/>
                </a:ext>
              </a:extLst>
            </p:cNvPr>
            <p:cNvSpPr/>
            <p:nvPr/>
          </p:nvSpPr>
          <p:spPr>
            <a:xfrm>
              <a:off x="3709976" y="1110824"/>
              <a:ext cx="1080000" cy="468604"/>
            </a:xfrm>
            <a:prstGeom prst="roundRect">
              <a:avLst>
                <a:gd name="adj" fmla="val 11124"/>
              </a:avLst>
            </a:prstGeom>
            <a:solidFill>
              <a:srgbClr val="C7E4C8"/>
            </a:solidFill>
            <a:ln w="9525">
              <a:solidFill>
                <a:srgbClr val="2FA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diastolicMaxOver-allThroughPlane-VelocityTime [ms]</a:t>
              </a:r>
            </a:p>
          </p:txBody>
        </p:sp>
        <p:grpSp>
          <p:nvGrpSpPr>
            <p:cNvPr id="252" name="Gruppieren 251">
              <a:extLst>
                <a:ext uri="{FF2B5EF4-FFF2-40B4-BE49-F238E27FC236}">
                  <a16:creationId xmlns:a16="http://schemas.microsoft.com/office/drawing/2014/main" id="{81640CB6-7B49-417A-B240-492318EA890B}"/>
                </a:ext>
              </a:extLst>
            </p:cNvPr>
            <p:cNvGrpSpPr/>
            <p:nvPr/>
          </p:nvGrpSpPr>
          <p:grpSpPr>
            <a:xfrm>
              <a:off x="2483967" y="1124744"/>
              <a:ext cx="590096" cy="353333"/>
              <a:chOff x="3441184" y="1984779"/>
              <a:chExt cx="590096" cy="353333"/>
            </a:xfrm>
          </p:grpSpPr>
          <p:sp>
            <p:nvSpPr>
              <p:cNvPr id="287" name="Rechteck 286">
                <a:extLst>
                  <a:ext uri="{FF2B5EF4-FFF2-40B4-BE49-F238E27FC236}">
                    <a16:creationId xmlns:a16="http://schemas.microsoft.com/office/drawing/2014/main" id="{48338B55-1DC2-4A33-82E7-FB7B02438152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✔9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✖1</a:t>
                </a:r>
              </a:p>
            </p:txBody>
          </p:sp>
          <p:sp>
            <p:nvSpPr>
              <p:cNvPr id="288" name="Rechteck 287">
                <a:extLst>
                  <a:ext uri="{FF2B5EF4-FFF2-40B4-BE49-F238E27FC236}">
                    <a16:creationId xmlns:a16="http://schemas.microsoft.com/office/drawing/2014/main" id="{2D34595C-9D4D-4907-AD0D-60BE493EE5BF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C96699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de-DE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female</a:t>
                </a:r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HHV</a:t>
                </a:r>
              </a:p>
            </p:txBody>
          </p:sp>
        </p:grpSp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49DFFF16-FF3B-4FC1-BB5A-58E9A3291332}"/>
                </a:ext>
              </a:extLst>
            </p:cNvPr>
            <p:cNvGrpSpPr/>
            <p:nvPr/>
          </p:nvGrpSpPr>
          <p:grpSpPr>
            <a:xfrm>
              <a:off x="2246091" y="661602"/>
              <a:ext cx="2534312" cy="449222"/>
              <a:chOff x="2246091" y="661602"/>
              <a:chExt cx="2534312" cy="449222"/>
            </a:xfrm>
          </p:grpSpPr>
          <p:sp>
            <p:nvSpPr>
              <p:cNvPr id="284" name="Textfeld 283">
                <a:extLst>
                  <a:ext uri="{FF2B5EF4-FFF2-40B4-BE49-F238E27FC236}">
                    <a16:creationId xmlns:a16="http://schemas.microsoft.com/office/drawing/2014/main" id="{40EF2797-6F57-4CBE-ABF5-6870675E2D6F}"/>
                  </a:ext>
                </a:extLst>
              </p:cNvPr>
              <p:cNvSpPr txBox="1"/>
              <p:nvPr/>
            </p:nvSpPr>
            <p:spPr>
              <a:xfrm>
                <a:off x="2246091" y="739495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 316</a:t>
                </a:r>
              </a:p>
            </p:txBody>
          </p:sp>
          <p:cxnSp>
            <p:nvCxnSpPr>
              <p:cNvPr id="285" name="Gerade Verbindung mit Pfeil 8">
                <a:extLst>
                  <a:ext uri="{FF2B5EF4-FFF2-40B4-BE49-F238E27FC236}">
                    <a16:creationId xmlns:a16="http://schemas.microsoft.com/office/drawing/2014/main" id="{95428093-6A08-4709-82BB-F381764039A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4060323" y="66160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6" name="Textfeld 285">
                <a:extLst>
                  <a:ext uri="{FF2B5EF4-FFF2-40B4-BE49-F238E27FC236}">
                    <a16:creationId xmlns:a16="http://schemas.microsoft.com/office/drawing/2014/main" id="{76602C4D-1DA1-4318-9091-29F8B2503A19}"/>
                  </a:ext>
                </a:extLst>
              </p:cNvPr>
              <p:cNvSpPr txBox="1"/>
              <p:nvPr/>
            </p:nvSpPr>
            <p:spPr>
              <a:xfrm>
                <a:off x="4240403" y="739494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≥ 316</a:t>
                </a:r>
              </a:p>
            </p:txBody>
          </p:sp>
        </p:grp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88A3D069-D513-46A8-8370-34AF803E7A88}"/>
                </a:ext>
              </a:extLst>
            </p:cNvPr>
            <p:cNvGrpSpPr/>
            <p:nvPr/>
          </p:nvGrpSpPr>
          <p:grpSpPr>
            <a:xfrm>
              <a:off x="2982820" y="1345126"/>
              <a:ext cx="2534312" cy="449222"/>
              <a:chOff x="1415480" y="782982"/>
              <a:chExt cx="2534312" cy="449222"/>
            </a:xfrm>
          </p:grpSpPr>
          <p:cxnSp>
            <p:nvCxnSpPr>
              <p:cNvPr id="280" name="Gerade Verbindung mit Pfeil 8">
                <a:extLst>
                  <a:ext uri="{FF2B5EF4-FFF2-40B4-BE49-F238E27FC236}">
                    <a16:creationId xmlns:a16="http://schemas.microsoft.com/office/drawing/2014/main" id="{A078E5ED-B267-4BEA-84FC-AA765E698037}"/>
                  </a:ext>
                </a:extLst>
              </p:cNvPr>
              <p:cNvCxnSpPr/>
              <p:nvPr/>
            </p:nvCxnSpPr>
            <p:spPr>
              <a:xfrm rot="10800000" flipV="1">
                <a:off x="1955480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1" name="Textfeld 280">
                <a:extLst>
                  <a:ext uri="{FF2B5EF4-FFF2-40B4-BE49-F238E27FC236}">
                    <a16:creationId xmlns:a16="http://schemas.microsoft.com/office/drawing/2014/main" id="{4C87521B-9D85-4D0E-BB29-98B5FCE8D189}"/>
                  </a:ext>
                </a:extLst>
              </p:cNvPr>
              <p:cNvSpPr txBox="1"/>
              <p:nvPr/>
            </p:nvSpPr>
            <p:spPr>
              <a:xfrm>
                <a:off x="1415480" y="860875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 358</a:t>
                </a:r>
              </a:p>
            </p:txBody>
          </p:sp>
          <p:cxnSp>
            <p:nvCxnSpPr>
              <p:cNvPr id="282" name="Gerade Verbindung mit Pfeil 8">
                <a:extLst>
                  <a:ext uri="{FF2B5EF4-FFF2-40B4-BE49-F238E27FC236}">
                    <a16:creationId xmlns:a16="http://schemas.microsoft.com/office/drawing/2014/main" id="{60F2E415-6CB8-4E4C-B54D-4465A0A68EF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229712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3" name="Textfeld 282">
                <a:extLst>
                  <a:ext uri="{FF2B5EF4-FFF2-40B4-BE49-F238E27FC236}">
                    <a16:creationId xmlns:a16="http://schemas.microsoft.com/office/drawing/2014/main" id="{C1AF819A-BE77-40BC-BFC3-522605563E74}"/>
                  </a:ext>
                </a:extLst>
              </p:cNvPr>
              <p:cNvSpPr txBox="1"/>
              <p:nvPr/>
            </p:nvSpPr>
            <p:spPr>
              <a:xfrm>
                <a:off x="3409792" y="860874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≥ 358</a:t>
                </a:r>
              </a:p>
            </p:txBody>
          </p:sp>
        </p:grpSp>
        <p:sp>
          <p:nvSpPr>
            <p:cNvPr id="255" name="Rechteck: abgerundete Ecken 254">
              <a:extLst>
                <a:ext uri="{FF2B5EF4-FFF2-40B4-BE49-F238E27FC236}">
                  <a16:creationId xmlns:a16="http://schemas.microsoft.com/office/drawing/2014/main" id="{CFD38E54-4574-4000-B309-C3F52130A0D5}"/>
                </a:ext>
              </a:extLst>
            </p:cNvPr>
            <p:cNvSpPr/>
            <p:nvPr/>
          </p:nvSpPr>
          <p:spPr>
            <a:xfrm>
              <a:off x="4430056" y="1807744"/>
              <a:ext cx="1080000" cy="468604"/>
            </a:xfrm>
            <a:prstGeom prst="roundRect">
              <a:avLst>
                <a:gd name="adj" fmla="val 11124"/>
              </a:avLst>
            </a:prstGeom>
            <a:solidFill>
              <a:srgbClr val="C7E4C8"/>
            </a:solidFill>
            <a:ln w="9525">
              <a:solidFill>
                <a:srgbClr val="2FA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systolicMax-OverallVelocity-Q99 [m/s]</a:t>
              </a:r>
            </a:p>
          </p:txBody>
        </p:sp>
        <p:grpSp>
          <p:nvGrpSpPr>
            <p:cNvPr id="256" name="Gruppieren 255">
              <a:extLst>
                <a:ext uri="{FF2B5EF4-FFF2-40B4-BE49-F238E27FC236}">
                  <a16:creationId xmlns:a16="http://schemas.microsoft.com/office/drawing/2014/main" id="{9EFE5F77-568B-4FFD-89CC-995C4798B649}"/>
                </a:ext>
              </a:extLst>
            </p:cNvPr>
            <p:cNvGrpSpPr/>
            <p:nvPr/>
          </p:nvGrpSpPr>
          <p:grpSpPr>
            <a:xfrm>
              <a:off x="3702900" y="2042046"/>
              <a:ext cx="2534312" cy="449222"/>
              <a:chOff x="1415480" y="782982"/>
              <a:chExt cx="2534312" cy="449222"/>
            </a:xfrm>
          </p:grpSpPr>
          <p:cxnSp>
            <p:nvCxnSpPr>
              <p:cNvPr id="276" name="Gerade Verbindung mit Pfeil 8">
                <a:extLst>
                  <a:ext uri="{FF2B5EF4-FFF2-40B4-BE49-F238E27FC236}">
                    <a16:creationId xmlns:a16="http://schemas.microsoft.com/office/drawing/2014/main" id="{20753F89-05E3-4332-8D3E-BAAA57A4AB17}"/>
                  </a:ext>
                </a:extLst>
              </p:cNvPr>
              <p:cNvCxnSpPr/>
              <p:nvPr/>
            </p:nvCxnSpPr>
            <p:spPr>
              <a:xfrm rot="10800000" flipV="1">
                <a:off x="1955480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7" name="Textfeld 276">
                <a:extLst>
                  <a:ext uri="{FF2B5EF4-FFF2-40B4-BE49-F238E27FC236}">
                    <a16:creationId xmlns:a16="http://schemas.microsoft.com/office/drawing/2014/main" id="{E73AD3A3-47F9-4E10-8F72-F89F08E4E8AC}"/>
                  </a:ext>
                </a:extLst>
              </p:cNvPr>
              <p:cNvSpPr txBox="1"/>
              <p:nvPr/>
            </p:nvSpPr>
            <p:spPr>
              <a:xfrm>
                <a:off x="1415480" y="860875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 0.92</a:t>
                </a:r>
              </a:p>
            </p:txBody>
          </p:sp>
          <p:cxnSp>
            <p:nvCxnSpPr>
              <p:cNvPr id="278" name="Gerade Verbindung mit Pfeil 8">
                <a:extLst>
                  <a:ext uri="{FF2B5EF4-FFF2-40B4-BE49-F238E27FC236}">
                    <a16:creationId xmlns:a16="http://schemas.microsoft.com/office/drawing/2014/main" id="{A49C464D-3CDA-4EBD-BEFE-8E05022FA3D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229712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9" name="Textfeld 278">
                <a:extLst>
                  <a:ext uri="{FF2B5EF4-FFF2-40B4-BE49-F238E27FC236}">
                    <a16:creationId xmlns:a16="http://schemas.microsoft.com/office/drawing/2014/main" id="{597D99AD-7DC9-444A-A06D-3A845A24D939}"/>
                  </a:ext>
                </a:extLst>
              </p:cNvPr>
              <p:cNvSpPr txBox="1"/>
              <p:nvPr/>
            </p:nvSpPr>
            <p:spPr>
              <a:xfrm>
                <a:off x="3409792" y="860874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≥ 0.92</a:t>
                </a:r>
              </a:p>
            </p:txBody>
          </p:sp>
        </p:grpSp>
        <p:grpSp>
          <p:nvGrpSpPr>
            <p:cNvPr id="257" name="Gruppieren 256">
              <a:extLst>
                <a:ext uri="{FF2B5EF4-FFF2-40B4-BE49-F238E27FC236}">
                  <a16:creationId xmlns:a16="http://schemas.microsoft.com/office/drawing/2014/main" id="{8AF920D6-E97D-4439-BEF4-F5567E95B901}"/>
                </a:ext>
              </a:extLst>
            </p:cNvPr>
            <p:cNvGrpSpPr/>
            <p:nvPr/>
          </p:nvGrpSpPr>
          <p:grpSpPr>
            <a:xfrm>
              <a:off x="3227772" y="1813122"/>
              <a:ext cx="590096" cy="353333"/>
              <a:chOff x="3441184" y="1984779"/>
              <a:chExt cx="590096" cy="353333"/>
            </a:xfrm>
          </p:grpSpPr>
          <p:sp>
            <p:nvSpPr>
              <p:cNvPr id="274" name="Rechteck 273">
                <a:extLst>
                  <a:ext uri="{FF2B5EF4-FFF2-40B4-BE49-F238E27FC236}">
                    <a16:creationId xmlns:a16="http://schemas.microsoft.com/office/drawing/2014/main" id="{F0D4585D-B608-4DE1-BCC9-2CBCD5393F43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✔5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✖0</a:t>
                </a:r>
              </a:p>
            </p:txBody>
          </p:sp>
          <p:sp>
            <p:nvSpPr>
              <p:cNvPr id="275" name="Rechteck 274">
                <a:extLst>
                  <a:ext uri="{FF2B5EF4-FFF2-40B4-BE49-F238E27FC236}">
                    <a16:creationId xmlns:a16="http://schemas.microsoft.com/office/drawing/2014/main" id="{D342A44A-8FF1-4688-9A11-79E20BAB25DC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61BFE2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male HHV</a:t>
                </a:r>
              </a:p>
            </p:txBody>
          </p:sp>
        </p:grpSp>
        <p:grpSp>
          <p:nvGrpSpPr>
            <p:cNvPr id="258" name="Gruppieren 257">
              <a:extLst>
                <a:ext uri="{FF2B5EF4-FFF2-40B4-BE49-F238E27FC236}">
                  <a16:creationId xmlns:a16="http://schemas.microsoft.com/office/drawing/2014/main" id="{183DA7ED-394B-4B49-BC07-702A0847CFDF}"/>
                </a:ext>
              </a:extLst>
            </p:cNvPr>
            <p:cNvGrpSpPr/>
            <p:nvPr/>
          </p:nvGrpSpPr>
          <p:grpSpPr>
            <a:xfrm>
              <a:off x="3947851" y="2495748"/>
              <a:ext cx="590096" cy="353333"/>
              <a:chOff x="3441184" y="1984779"/>
              <a:chExt cx="590096" cy="353333"/>
            </a:xfrm>
          </p:grpSpPr>
          <p:sp>
            <p:nvSpPr>
              <p:cNvPr id="272" name="Rechteck 271">
                <a:extLst>
                  <a:ext uri="{FF2B5EF4-FFF2-40B4-BE49-F238E27FC236}">
                    <a16:creationId xmlns:a16="http://schemas.microsoft.com/office/drawing/2014/main" id="{EA4B60F9-B0E2-4939-85AC-83060CF4F63D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✔12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✖4</a:t>
                </a:r>
              </a:p>
            </p:txBody>
          </p:sp>
          <p:sp>
            <p:nvSpPr>
              <p:cNvPr id="273" name="Rechteck 272">
                <a:extLst>
                  <a:ext uri="{FF2B5EF4-FFF2-40B4-BE49-F238E27FC236}">
                    <a16:creationId xmlns:a16="http://schemas.microsoft.com/office/drawing/2014/main" id="{B9A71A3E-0EF3-42A6-831A-637BF4C5129C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61BFE2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male HHV</a:t>
                </a:r>
              </a:p>
            </p:txBody>
          </p:sp>
        </p:grpSp>
        <p:cxnSp>
          <p:nvCxnSpPr>
            <p:cNvPr id="259" name="Gerade Verbindung mit Pfeil 8">
              <a:extLst>
                <a:ext uri="{FF2B5EF4-FFF2-40B4-BE49-F238E27FC236}">
                  <a16:creationId xmlns:a16="http://schemas.microsoft.com/office/drawing/2014/main" id="{2DE0A2CD-26F6-4AAA-8004-296DE9AB8D6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779015" y="665312"/>
              <a:ext cx="180080" cy="4492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0" name="Rechteck: abgerundete Ecken 259">
              <a:extLst>
                <a:ext uri="{FF2B5EF4-FFF2-40B4-BE49-F238E27FC236}">
                  <a16:creationId xmlns:a16="http://schemas.microsoft.com/office/drawing/2014/main" id="{FE628D09-22C6-4907-B60A-63675C8B25FD}"/>
                </a:ext>
              </a:extLst>
            </p:cNvPr>
            <p:cNvSpPr/>
            <p:nvPr/>
          </p:nvSpPr>
          <p:spPr>
            <a:xfrm>
              <a:off x="5157212" y="2492170"/>
              <a:ext cx="1080000" cy="468604"/>
            </a:xfrm>
            <a:prstGeom prst="roundRect">
              <a:avLst>
                <a:gd name="adj" fmla="val 11124"/>
              </a:avLst>
            </a:prstGeom>
            <a:solidFill>
              <a:srgbClr val="C7E4C8"/>
            </a:solidFill>
            <a:ln w="9525">
              <a:solidFill>
                <a:srgbClr val="2FA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systolicMax-OverallVelocity-Q99 [m/s]</a:t>
              </a:r>
            </a:p>
          </p:txBody>
        </p:sp>
        <p:grpSp>
          <p:nvGrpSpPr>
            <p:cNvPr id="261" name="Gruppieren 260">
              <a:extLst>
                <a:ext uri="{FF2B5EF4-FFF2-40B4-BE49-F238E27FC236}">
                  <a16:creationId xmlns:a16="http://schemas.microsoft.com/office/drawing/2014/main" id="{DE83FACD-C9CA-4F71-A482-D187C27BF846}"/>
                </a:ext>
              </a:extLst>
            </p:cNvPr>
            <p:cNvGrpSpPr/>
            <p:nvPr/>
          </p:nvGrpSpPr>
          <p:grpSpPr>
            <a:xfrm>
              <a:off x="4430056" y="2726472"/>
              <a:ext cx="2534312" cy="449222"/>
              <a:chOff x="1415480" y="782982"/>
              <a:chExt cx="2534312" cy="449222"/>
            </a:xfrm>
          </p:grpSpPr>
          <p:cxnSp>
            <p:nvCxnSpPr>
              <p:cNvPr id="268" name="Gerade Verbindung mit Pfeil 8">
                <a:extLst>
                  <a:ext uri="{FF2B5EF4-FFF2-40B4-BE49-F238E27FC236}">
                    <a16:creationId xmlns:a16="http://schemas.microsoft.com/office/drawing/2014/main" id="{764A25E1-9883-4CF1-8115-228BEF4D6076}"/>
                  </a:ext>
                </a:extLst>
              </p:cNvPr>
              <p:cNvCxnSpPr/>
              <p:nvPr/>
            </p:nvCxnSpPr>
            <p:spPr>
              <a:xfrm rot="10800000" flipV="1">
                <a:off x="1955480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9" name="Textfeld 268">
                <a:extLst>
                  <a:ext uri="{FF2B5EF4-FFF2-40B4-BE49-F238E27FC236}">
                    <a16:creationId xmlns:a16="http://schemas.microsoft.com/office/drawing/2014/main" id="{BE2650FF-558C-4A39-9824-D6A027D77B4C}"/>
                  </a:ext>
                </a:extLst>
              </p:cNvPr>
              <p:cNvSpPr txBox="1"/>
              <p:nvPr/>
            </p:nvSpPr>
            <p:spPr>
              <a:xfrm>
                <a:off x="1415480" y="860875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 1</a:t>
                </a:r>
              </a:p>
            </p:txBody>
          </p:sp>
          <p:cxnSp>
            <p:nvCxnSpPr>
              <p:cNvPr id="270" name="Gerade Verbindung mit Pfeil 8">
                <a:extLst>
                  <a:ext uri="{FF2B5EF4-FFF2-40B4-BE49-F238E27FC236}">
                    <a16:creationId xmlns:a16="http://schemas.microsoft.com/office/drawing/2014/main" id="{34DBEB02-A4E3-4E14-89D1-6D4A7C0A2C5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229712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1" name="Textfeld 270">
                <a:extLst>
                  <a:ext uri="{FF2B5EF4-FFF2-40B4-BE49-F238E27FC236}">
                    <a16:creationId xmlns:a16="http://schemas.microsoft.com/office/drawing/2014/main" id="{53CAF5D8-2404-4C0F-90D6-BF3AD177B0F0}"/>
                  </a:ext>
                </a:extLst>
              </p:cNvPr>
              <p:cNvSpPr txBox="1"/>
              <p:nvPr/>
            </p:nvSpPr>
            <p:spPr>
              <a:xfrm>
                <a:off x="3409792" y="860874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≥ 1</a:t>
                </a:r>
              </a:p>
            </p:txBody>
          </p:sp>
        </p:grpSp>
        <p:grpSp>
          <p:nvGrpSpPr>
            <p:cNvPr id="262" name="Gruppieren 261">
              <a:extLst>
                <a:ext uri="{FF2B5EF4-FFF2-40B4-BE49-F238E27FC236}">
                  <a16:creationId xmlns:a16="http://schemas.microsoft.com/office/drawing/2014/main" id="{86B8458D-C5A2-41A0-9CA6-E3106CB124E5}"/>
                </a:ext>
              </a:extLst>
            </p:cNvPr>
            <p:cNvGrpSpPr/>
            <p:nvPr/>
          </p:nvGrpSpPr>
          <p:grpSpPr>
            <a:xfrm>
              <a:off x="6129320" y="3175694"/>
              <a:ext cx="590096" cy="353333"/>
              <a:chOff x="3441184" y="1984779"/>
              <a:chExt cx="590096" cy="353333"/>
            </a:xfrm>
          </p:grpSpPr>
          <p:sp>
            <p:nvSpPr>
              <p:cNvPr id="266" name="Rechteck 265">
                <a:extLst>
                  <a:ext uri="{FF2B5EF4-FFF2-40B4-BE49-F238E27FC236}">
                    <a16:creationId xmlns:a16="http://schemas.microsoft.com/office/drawing/2014/main" id="{AA9AFD91-6B61-4EF4-9C51-1B2809A8D009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✔24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✖22</a:t>
                </a:r>
              </a:p>
            </p:txBody>
          </p:sp>
          <p:sp>
            <p:nvSpPr>
              <p:cNvPr id="267" name="Rechteck 266">
                <a:extLst>
                  <a:ext uri="{FF2B5EF4-FFF2-40B4-BE49-F238E27FC236}">
                    <a16:creationId xmlns:a16="http://schemas.microsoft.com/office/drawing/2014/main" id="{D8D4C65A-E4DA-4A60-8EC4-27813BBECBB8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61BFE2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male HHV</a:t>
                </a:r>
              </a:p>
            </p:txBody>
          </p:sp>
        </p:grpSp>
        <p:grpSp>
          <p:nvGrpSpPr>
            <p:cNvPr id="263" name="Gruppieren 262">
              <a:extLst>
                <a:ext uri="{FF2B5EF4-FFF2-40B4-BE49-F238E27FC236}">
                  <a16:creationId xmlns:a16="http://schemas.microsoft.com/office/drawing/2014/main" id="{939D3149-D0C3-4A36-B1BE-2A7CA1BF0DF5}"/>
                </a:ext>
              </a:extLst>
            </p:cNvPr>
            <p:cNvGrpSpPr/>
            <p:nvPr/>
          </p:nvGrpSpPr>
          <p:grpSpPr>
            <a:xfrm>
              <a:off x="4675007" y="3180174"/>
              <a:ext cx="590096" cy="353333"/>
              <a:chOff x="3441184" y="1984779"/>
              <a:chExt cx="590096" cy="353333"/>
            </a:xfrm>
          </p:grpSpPr>
          <p:sp>
            <p:nvSpPr>
              <p:cNvPr id="264" name="Rechteck 263">
                <a:extLst>
                  <a:ext uri="{FF2B5EF4-FFF2-40B4-BE49-F238E27FC236}">
                    <a16:creationId xmlns:a16="http://schemas.microsoft.com/office/drawing/2014/main" id="{015E275B-55F4-4CF5-B6B5-F737C7165D40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✔10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✖3</a:t>
                </a:r>
              </a:p>
            </p:txBody>
          </p:sp>
          <p:sp>
            <p:nvSpPr>
              <p:cNvPr id="265" name="Rechteck 264">
                <a:extLst>
                  <a:ext uri="{FF2B5EF4-FFF2-40B4-BE49-F238E27FC236}">
                    <a16:creationId xmlns:a16="http://schemas.microsoft.com/office/drawing/2014/main" id="{FCD2955C-9706-4043-BD4A-A92F6A508243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C96699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de-DE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female</a:t>
                </a:r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BAV</a:t>
                </a:r>
              </a:p>
            </p:txBody>
          </p:sp>
        </p:grpSp>
      </p:grpSp>
      <p:graphicFrame>
        <p:nvGraphicFramePr>
          <p:cNvPr id="289" name="Tabelle 37">
            <a:extLst>
              <a:ext uri="{FF2B5EF4-FFF2-40B4-BE49-F238E27FC236}">
                <a16:creationId xmlns:a16="http://schemas.microsoft.com/office/drawing/2014/main" id="{9E85B8DB-4F58-42B3-8CC1-5242CFC4B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004651"/>
              </p:ext>
            </p:extLst>
          </p:nvPr>
        </p:nvGraphicFramePr>
        <p:xfrm>
          <a:off x="5589077" y="3931280"/>
          <a:ext cx="1489155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4513">
                  <a:extLst>
                    <a:ext uri="{9D8B030D-6E8A-4147-A177-3AD203B41FA5}">
                      <a16:colId xmlns:a16="http://schemas.microsoft.com/office/drawing/2014/main" val="175553506"/>
                    </a:ext>
                  </a:extLst>
                </a:gridCol>
                <a:gridCol w="428230">
                  <a:extLst>
                    <a:ext uri="{9D8B030D-6E8A-4147-A177-3AD203B41FA5}">
                      <a16:colId xmlns:a16="http://schemas.microsoft.com/office/drawing/2014/main" val="2928975957"/>
                    </a:ext>
                  </a:extLst>
                </a:gridCol>
                <a:gridCol w="428230">
                  <a:extLst>
                    <a:ext uri="{9D8B030D-6E8A-4147-A177-3AD203B41FA5}">
                      <a16:colId xmlns:a16="http://schemas.microsoft.com/office/drawing/2014/main" val="3964506338"/>
                    </a:ext>
                  </a:extLst>
                </a:gridCol>
                <a:gridCol w="428182">
                  <a:extLst>
                    <a:ext uri="{9D8B030D-6E8A-4147-A177-3AD203B41FA5}">
                      <a16:colId xmlns:a16="http://schemas.microsoft.com/office/drawing/2014/main" val="2227317002"/>
                    </a:ext>
                  </a:extLst>
                </a:gridCol>
              </a:tblGrid>
              <a:tr h="138058"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Predicted</a:t>
                      </a:r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9991480"/>
                  </a:ext>
                </a:extLst>
              </a:tr>
              <a:tr h="138058"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female</a:t>
                      </a:r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5634437"/>
                  </a:ext>
                </a:extLst>
              </a:tr>
              <a:tr h="13805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</a:p>
                  </a:txBody>
                  <a:tcPr marL="0" marR="0" marT="0" marB="0" vert="vert27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female</a:t>
                      </a:r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934464"/>
                  </a:ext>
                </a:extLst>
              </a:tr>
              <a:tr h="138058">
                <a:tc vMerge="1">
                  <a:txBody>
                    <a:bodyPr/>
                    <a:lstStyle/>
                    <a:p>
                      <a:endParaRPr lang="de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male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347481"/>
                  </a:ext>
                </a:extLst>
              </a:tr>
            </a:tbl>
          </a:graphicData>
        </a:graphic>
      </p:graphicFrame>
      <p:sp>
        <p:nvSpPr>
          <p:cNvPr id="290" name="Textfeld 289">
            <a:extLst>
              <a:ext uri="{FF2B5EF4-FFF2-40B4-BE49-F238E27FC236}">
                <a16:creationId xmlns:a16="http://schemas.microsoft.com/office/drawing/2014/main" id="{B23DDD48-188C-4EE0-962A-59A79394AB43}"/>
              </a:ext>
            </a:extLst>
          </p:cNvPr>
          <p:cNvSpPr txBox="1"/>
          <p:nvPr/>
        </p:nvSpPr>
        <p:spPr>
          <a:xfrm>
            <a:off x="5649198" y="4535453"/>
            <a:ext cx="18287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= 66.67%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Sensitivity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female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) = 42.22%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Sensitivity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(male) = 91.11%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D237182-80ED-4453-B8F0-E26887913F95}"/>
              </a:ext>
            </a:extLst>
          </p:cNvPr>
          <p:cNvGrpSpPr/>
          <p:nvPr/>
        </p:nvGrpSpPr>
        <p:grpSpPr>
          <a:xfrm>
            <a:off x="1487487" y="4166834"/>
            <a:ext cx="2534312" cy="906544"/>
            <a:chOff x="2706425" y="4355093"/>
            <a:chExt cx="2534312" cy="906544"/>
          </a:xfrm>
        </p:grpSpPr>
        <p:sp>
          <p:nvSpPr>
            <p:cNvPr id="292" name="Rechteck: abgerundete Ecken 291">
              <a:extLst>
                <a:ext uri="{FF2B5EF4-FFF2-40B4-BE49-F238E27FC236}">
                  <a16:creationId xmlns:a16="http://schemas.microsoft.com/office/drawing/2014/main" id="{E988601F-F6D7-4394-8467-F07425F827E3}"/>
                </a:ext>
              </a:extLst>
            </p:cNvPr>
            <p:cNvSpPr/>
            <p:nvPr/>
          </p:nvSpPr>
          <p:spPr>
            <a:xfrm>
              <a:off x="3426505" y="4355093"/>
              <a:ext cx="1080000" cy="468604"/>
            </a:xfrm>
            <a:prstGeom prst="roundRect">
              <a:avLst>
                <a:gd name="adj" fmla="val 11124"/>
              </a:avLst>
            </a:prstGeom>
            <a:solidFill>
              <a:srgbClr val="C7E4C8"/>
            </a:solidFill>
            <a:ln w="9525">
              <a:solidFill>
                <a:srgbClr val="2FA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diastolicMedian-</a:t>
              </a:r>
              <a:b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RightRotation-</a:t>
              </a:r>
              <a:b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VolumeRel [%]</a:t>
              </a:r>
            </a:p>
          </p:txBody>
        </p:sp>
        <p:grpSp>
          <p:nvGrpSpPr>
            <p:cNvPr id="293" name="Gruppieren 292">
              <a:extLst>
                <a:ext uri="{FF2B5EF4-FFF2-40B4-BE49-F238E27FC236}">
                  <a16:creationId xmlns:a16="http://schemas.microsoft.com/office/drawing/2014/main" id="{66190A5E-F595-4C90-BE86-1F68570961B2}"/>
                </a:ext>
              </a:extLst>
            </p:cNvPr>
            <p:cNvGrpSpPr/>
            <p:nvPr/>
          </p:nvGrpSpPr>
          <p:grpSpPr>
            <a:xfrm>
              <a:off x="4405689" y="4904971"/>
              <a:ext cx="590096" cy="353333"/>
              <a:chOff x="3441184" y="1984779"/>
              <a:chExt cx="590096" cy="353333"/>
            </a:xfrm>
          </p:grpSpPr>
          <p:sp>
            <p:nvSpPr>
              <p:cNvPr id="302" name="Rechteck 301">
                <a:extLst>
                  <a:ext uri="{FF2B5EF4-FFF2-40B4-BE49-F238E27FC236}">
                    <a16:creationId xmlns:a16="http://schemas.microsoft.com/office/drawing/2014/main" id="{2F17F8E7-A44A-4240-A645-769B79AB1A24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✔17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✖2</a:t>
                </a:r>
              </a:p>
            </p:txBody>
          </p:sp>
          <p:sp>
            <p:nvSpPr>
              <p:cNvPr id="303" name="Rechteck 302">
                <a:extLst>
                  <a:ext uri="{FF2B5EF4-FFF2-40B4-BE49-F238E27FC236}">
                    <a16:creationId xmlns:a16="http://schemas.microsoft.com/office/drawing/2014/main" id="{F3A2AD7A-85E8-427A-ADCD-E0A4FEDEB3CF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DA7F7F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BAV</a:t>
                </a:r>
              </a:p>
            </p:txBody>
          </p:sp>
        </p:grpSp>
        <p:grpSp>
          <p:nvGrpSpPr>
            <p:cNvPr id="294" name="Gruppieren 293">
              <a:extLst>
                <a:ext uri="{FF2B5EF4-FFF2-40B4-BE49-F238E27FC236}">
                  <a16:creationId xmlns:a16="http://schemas.microsoft.com/office/drawing/2014/main" id="{79FDA5C1-A4F8-4AC9-A66C-31499DE5D956}"/>
                </a:ext>
              </a:extLst>
            </p:cNvPr>
            <p:cNvGrpSpPr/>
            <p:nvPr/>
          </p:nvGrpSpPr>
          <p:grpSpPr>
            <a:xfrm>
              <a:off x="2706425" y="4589395"/>
              <a:ext cx="2534312" cy="315576"/>
              <a:chOff x="1415480" y="782982"/>
              <a:chExt cx="2534312" cy="449222"/>
            </a:xfrm>
          </p:grpSpPr>
          <p:cxnSp>
            <p:nvCxnSpPr>
              <p:cNvPr id="298" name="Gerade Verbindung mit Pfeil 8">
                <a:extLst>
                  <a:ext uri="{FF2B5EF4-FFF2-40B4-BE49-F238E27FC236}">
                    <a16:creationId xmlns:a16="http://schemas.microsoft.com/office/drawing/2014/main" id="{C08CBCB6-441E-46B3-A7BF-FFF955F20795}"/>
                  </a:ext>
                </a:extLst>
              </p:cNvPr>
              <p:cNvCxnSpPr>
                <a:cxnSpLocks/>
                <a:stCxn id="292" idx="1"/>
              </p:cNvCxnSpPr>
              <p:nvPr/>
            </p:nvCxnSpPr>
            <p:spPr>
              <a:xfrm rot="10800000" flipV="1">
                <a:off x="1955480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9" name="Textfeld 298">
                <a:extLst>
                  <a:ext uri="{FF2B5EF4-FFF2-40B4-BE49-F238E27FC236}">
                    <a16:creationId xmlns:a16="http://schemas.microsoft.com/office/drawing/2014/main" id="{0E74F72A-9744-4E44-9085-CCA7AB440271}"/>
                  </a:ext>
                </a:extLst>
              </p:cNvPr>
              <p:cNvSpPr txBox="1"/>
              <p:nvPr/>
            </p:nvSpPr>
            <p:spPr>
              <a:xfrm>
                <a:off x="1415480" y="820823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 0.53</a:t>
                </a:r>
              </a:p>
            </p:txBody>
          </p:sp>
          <p:cxnSp>
            <p:nvCxnSpPr>
              <p:cNvPr id="300" name="Gerade Verbindung mit Pfeil 8">
                <a:extLst>
                  <a:ext uri="{FF2B5EF4-FFF2-40B4-BE49-F238E27FC236}">
                    <a16:creationId xmlns:a16="http://schemas.microsoft.com/office/drawing/2014/main" id="{3BFE3C6D-4FC8-4CC1-9207-B0E7B72933C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229712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1" name="Textfeld 300">
                <a:extLst>
                  <a:ext uri="{FF2B5EF4-FFF2-40B4-BE49-F238E27FC236}">
                    <a16:creationId xmlns:a16="http://schemas.microsoft.com/office/drawing/2014/main" id="{CB5DD0F9-8FCE-45A7-91CD-6D2A4B4FB765}"/>
                  </a:ext>
                </a:extLst>
              </p:cNvPr>
              <p:cNvSpPr txBox="1"/>
              <p:nvPr/>
            </p:nvSpPr>
            <p:spPr>
              <a:xfrm>
                <a:off x="3409792" y="820823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≥ 0.53</a:t>
                </a:r>
              </a:p>
            </p:txBody>
          </p:sp>
        </p:grpSp>
        <p:grpSp>
          <p:nvGrpSpPr>
            <p:cNvPr id="295" name="Gruppieren 294">
              <a:extLst>
                <a:ext uri="{FF2B5EF4-FFF2-40B4-BE49-F238E27FC236}">
                  <a16:creationId xmlns:a16="http://schemas.microsoft.com/office/drawing/2014/main" id="{42037468-4DE6-4252-92C7-5894A39BDA5E}"/>
                </a:ext>
              </a:extLst>
            </p:cNvPr>
            <p:cNvGrpSpPr/>
            <p:nvPr/>
          </p:nvGrpSpPr>
          <p:grpSpPr>
            <a:xfrm>
              <a:off x="2956824" y="4908304"/>
              <a:ext cx="590096" cy="353333"/>
              <a:chOff x="3441184" y="1984779"/>
              <a:chExt cx="590096" cy="353333"/>
            </a:xfrm>
          </p:grpSpPr>
          <p:sp>
            <p:nvSpPr>
              <p:cNvPr id="296" name="Rechteck 295">
                <a:extLst>
                  <a:ext uri="{FF2B5EF4-FFF2-40B4-BE49-F238E27FC236}">
                    <a16:creationId xmlns:a16="http://schemas.microsoft.com/office/drawing/2014/main" id="{6AD88554-0901-408E-BDCB-409D3355F102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✔28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✖5</a:t>
                </a:r>
              </a:p>
            </p:txBody>
          </p:sp>
          <p:sp>
            <p:nvSpPr>
              <p:cNvPr id="297" name="Rechteck 296">
                <a:extLst>
                  <a:ext uri="{FF2B5EF4-FFF2-40B4-BE49-F238E27FC236}">
                    <a16:creationId xmlns:a16="http://schemas.microsoft.com/office/drawing/2014/main" id="{F356519D-94EC-418B-9F2D-F52DF283E5E6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91ACC2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OHHV</a:t>
                </a:r>
              </a:p>
            </p:txBody>
          </p:sp>
        </p:grpSp>
      </p:grpSp>
      <p:graphicFrame>
        <p:nvGraphicFramePr>
          <p:cNvPr id="304" name="Tabelle 37">
            <a:extLst>
              <a:ext uri="{FF2B5EF4-FFF2-40B4-BE49-F238E27FC236}">
                <a16:creationId xmlns:a16="http://schemas.microsoft.com/office/drawing/2014/main" id="{AD351688-F594-42B2-8293-FE222883F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529858"/>
              </p:ext>
            </p:extLst>
          </p:nvPr>
        </p:nvGraphicFramePr>
        <p:xfrm>
          <a:off x="3956951" y="3931295"/>
          <a:ext cx="1413523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4126">
                  <a:extLst>
                    <a:ext uri="{9D8B030D-6E8A-4147-A177-3AD203B41FA5}">
                      <a16:colId xmlns:a16="http://schemas.microsoft.com/office/drawing/2014/main" val="175553506"/>
                    </a:ext>
                  </a:extLst>
                </a:gridCol>
                <a:gridCol w="406481">
                  <a:extLst>
                    <a:ext uri="{9D8B030D-6E8A-4147-A177-3AD203B41FA5}">
                      <a16:colId xmlns:a16="http://schemas.microsoft.com/office/drawing/2014/main" val="2928975957"/>
                    </a:ext>
                  </a:extLst>
                </a:gridCol>
                <a:gridCol w="406481">
                  <a:extLst>
                    <a:ext uri="{9D8B030D-6E8A-4147-A177-3AD203B41FA5}">
                      <a16:colId xmlns:a16="http://schemas.microsoft.com/office/drawing/2014/main" val="3964506338"/>
                    </a:ext>
                  </a:extLst>
                </a:gridCol>
                <a:gridCol w="406435">
                  <a:extLst>
                    <a:ext uri="{9D8B030D-6E8A-4147-A177-3AD203B41FA5}">
                      <a16:colId xmlns:a16="http://schemas.microsoft.com/office/drawing/2014/main" val="2227317002"/>
                    </a:ext>
                  </a:extLst>
                </a:gridCol>
              </a:tblGrid>
              <a:tr h="138058"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Predicted</a:t>
                      </a:r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9991480"/>
                  </a:ext>
                </a:extLst>
              </a:tr>
              <a:tr h="138058"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OHHV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5634437"/>
                  </a:ext>
                </a:extLst>
              </a:tr>
              <a:tr h="13805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</a:p>
                  </a:txBody>
                  <a:tcPr marL="0" marR="0" marT="0" marB="0" vert="vert27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BAV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934464"/>
                  </a:ext>
                </a:extLst>
              </a:tr>
              <a:tr h="138058">
                <a:tc vMerge="1">
                  <a:txBody>
                    <a:bodyPr/>
                    <a:lstStyle/>
                    <a:p>
                      <a:endParaRPr lang="de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OHHV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347481"/>
                  </a:ext>
                </a:extLst>
              </a:tr>
            </a:tbl>
          </a:graphicData>
        </a:graphic>
      </p:graphicFrame>
      <p:sp>
        <p:nvSpPr>
          <p:cNvPr id="305" name="Textfeld 304">
            <a:extLst>
              <a:ext uri="{FF2B5EF4-FFF2-40B4-BE49-F238E27FC236}">
                <a16:creationId xmlns:a16="http://schemas.microsoft.com/office/drawing/2014/main" id="{C25D5ABF-15C0-44D3-80F9-2A459F652976}"/>
              </a:ext>
            </a:extLst>
          </p:cNvPr>
          <p:cNvSpPr txBox="1"/>
          <p:nvPr/>
        </p:nvSpPr>
        <p:spPr>
          <a:xfrm>
            <a:off x="4094120" y="4535453"/>
            <a:ext cx="14135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= 86.54%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Sensitivity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= 77.27%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Specificity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= 93.33%</a:t>
            </a:r>
          </a:p>
        </p:txBody>
      </p:sp>
      <p:sp>
        <p:nvSpPr>
          <p:cNvPr id="307" name="Rechteck: abgerundete Ecken 306">
            <a:extLst>
              <a:ext uri="{FF2B5EF4-FFF2-40B4-BE49-F238E27FC236}">
                <a16:creationId xmlns:a16="http://schemas.microsoft.com/office/drawing/2014/main" id="{3D14A8C3-ECA7-4D6E-8664-D000CEBD9D8B}"/>
              </a:ext>
            </a:extLst>
          </p:cNvPr>
          <p:cNvSpPr/>
          <p:nvPr/>
        </p:nvSpPr>
        <p:spPr>
          <a:xfrm>
            <a:off x="3171961" y="1060320"/>
            <a:ext cx="1080000" cy="468604"/>
          </a:xfrm>
          <a:prstGeom prst="roundRect">
            <a:avLst>
              <a:gd name="adj" fmla="val 11124"/>
            </a:avLst>
          </a:prstGeom>
          <a:solidFill>
            <a:srgbClr val="C7E4C8"/>
          </a:solidFill>
          <a:ln w="9525">
            <a:solidFill>
              <a:srgbClr val="2FA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systolicMaxMean-InPlaneVelocity [m/s]</a:t>
            </a:r>
          </a:p>
        </p:txBody>
      </p:sp>
      <p:sp>
        <p:nvSpPr>
          <p:cNvPr id="308" name="Rechteck: abgerundete Ecken 307">
            <a:extLst>
              <a:ext uri="{FF2B5EF4-FFF2-40B4-BE49-F238E27FC236}">
                <a16:creationId xmlns:a16="http://schemas.microsoft.com/office/drawing/2014/main" id="{2CDAD946-B302-43AC-A5EF-109F40E533FC}"/>
              </a:ext>
            </a:extLst>
          </p:cNvPr>
          <p:cNvSpPr/>
          <p:nvPr/>
        </p:nvSpPr>
        <p:spPr>
          <a:xfrm>
            <a:off x="2451881" y="1602882"/>
            <a:ext cx="1080000" cy="468604"/>
          </a:xfrm>
          <a:prstGeom prst="roundRect">
            <a:avLst>
              <a:gd name="adj" fmla="val 11124"/>
            </a:avLst>
          </a:prstGeom>
          <a:solidFill>
            <a:srgbClr val="C7E4C8"/>
          </a:solidFill>
          <a:ln w="9525">
            <a:solidFill>
              <a:srgbClr val="2FA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systolicMaxMean-InPlaneVelocity [m/s]</a:t>
            </a:r>
          </a:p>
        </p:txBody>
      </p:sp>
      <p:grpSp>
        <p:nvGrpSpPr>
          <p:cNvPr id="309" name="Gruppieren 308">
            <a:extLst>
              <a:ext uri="{FF2B5EF4-FFF2-40B4-BE49-F238E27FC236}">
                <a16:creationId xmlns:a16="http://schemas.microsoft.com/office/drawing/2014/main" id="{2965BBEC-C2A6-4819-8BB0-A672195630ED}"/>
              </a:ext>
            </a:extLst>
          </p:cNvPr>
          <p:cNvGrpSpPr/>
          <p:nvPr/>
        </p:nvGrpSpPr>
        <p:grpSpPr>
          <a:xfrm>
            <a:off x="4151145" y="1602882"/>
            <a:ext cx="590096" cy="353333"/>
            <a:chOff x="3441184" y="1984779"/>
            <a:chExt cx="590096" cy="353333"/>
          </a:xfrm>
        </p:grpSpPr>
        <p:sp>
          <p:nvSpPr>
            <p:cNvPr id="335" name="Rechteck 334">
              <a:extLst>
                <a:ext uri="{FF2B5EF4-FFF2-40B4-BE49-F238E27FC236}">
                  <a16:creationId xmlns:a16="http://schemas.microsoft.com/office/drawing/2014/main" id="{C1841A2C-6E5D-47A8-8B4E-96BE1DBCBECC}"/>
                </a:ext>
              </a:extLst>
            </p:cNvPr>
            <p:cNvSpPr/>
            <p:nvPr/>
          </p:nvSpPr>
          <p:spPr>
            <a:xfrm>
              <a:off x="3441184" y="2158112"/>
              <a:ext cx="590096" cy="180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✔11 </a:t>
              </a:r>
              <a:r>
                <a:rPr lang="de-DE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✖0</a:t>
              </a:r>
            </a:p>
          </p:txBody>
        </p:sp>
        <p:sp>
          <p:nvSpPr>
            <p:cNvPr id="336" name="Rechteck 335">
              <a:extLst>
                <a:ext uri="{FF2B5EF4-FFF2-40B4-BE49-F238E27FC236}">
                  <a16:creationId xmlns:a16="http://schemas.microsoft.com/office/drawing/2014/main" id="{E68E15AD-858A-4878-B31E-21EF148F5E00}"/>
                </a:ext>
              </a:extLst>
            </p:cNvPr>
            <p:cNvSpPr/>
            <p:nvPr/>
          </p:nvSpPr>
          <p:spPr>
            <a:xfrm>
              <a:off x="3441184" y="1984779"/>
              <a:ext cx="590096" cy="180000"/>
            </a:xfrm>
            <a:prstGeom prst="rect">
              <a:avLst/>
            </a:prstGeom>
            <a:solidFill>
              <a:srgbClr val="DA7F7F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BAV</a:t>
              </a:r>
            </a:p>
          </p:txBody>
        </p:sp>
      </p:grpSp>
      <p:grpSp>
        <p:nvGrpSpPr>
          <p:cNvPr id="310" name="Gruppieren 309">
            <a:extLst>
              <a:ext uri="{FF2B5EF4-FFF2-40B4-BE49-F238E27FC236}">
                <a16:creationId xmlns:a16="http://schemas.microsoft.com/office/drawing/2014/main" id="{DB147EE9-9B70-492E-B9BE-636F109CFEBA}"/>
              </a:ext>
            </a:extLst>
          </p:cNvPr>
          <p:cNvGrpSpPr/>
          <p:nvPr/>
        </p:nvGrpSpPr>
        <p:grpSpPr>
          <a:xfrm>
            <a:off x="2451881" y="1153660"/>
            <a:ext cx="2534312" cy="449222"/>
            <a:chOff x="1415480" y="782982"/>
            <a:chExt cx="2534312" cy="449222"/>
          </a:xfrm>
        </p:grpSpPr>
        <p:cxnSp>
          <p:nvCxnSpPr>
            <p:cNvPr id="331" name="Gerade Verbindung mit Pfeil 8">
              <a:extLst>
                <a:ext uri="{FF2B5EF4-FFF2-40B4-BE49-F238E27FC236}">
                  <a16:creationId xmlns:a16="http://schemas.microsoft.com/office/drawing/2014/main" id="{8D7A7062-0BDE-439B-8D35-102D7508C4EA}"/>
                </a:ext>
              </a:extLst>
            </p:cNvPr>
            <p:cNvCxnSpPr>
              <a:cxnSpLocks/>
              <a:stCxn id="307" idx="1"/>
              <a:endCxn id="308" idx="0"/>
            </p:cNvCxnSpPr>
            <p:nvPr/>
          </p:nvCxnSpPr>
          <p:spPr>
            <a:xfrm rot="10800000" flipV="1">
              <a:off x="1955480" y="922039"/>
              <a:ext cx="180080" cy="3082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2" name="Textfeld 331">
              <a:extLst>
                <a:ext uri="{FF2B5EF4-FFF2-40B4-BE49-F238E27FC236}">
                  <a16:creationId xmlns:a16="http://schemas.microsoft.com/office/drawing/2014/main" id="{FBE81EFA-BDFC-4318-912D-B525FD2BFEAA}"/>
                </a:ext>
              </a:extLst>
            </p:cNvPr>
            <p:cNvSpPr txBox="1"/>
            <p:nvPr/>
          </p:nvSpPr>
          <p:spPr>
            <a:xfrm>
              <a:off x="1415480" y="927895"/>
              <a:ext cx="539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&lt; 0.33</a:t>
              </a:r>
            </a:p>
          </p:txBody>
        </p:sp>
        <p:cxnSp>
          <p:nvCxnSpPr>
            <p:cNvPr id="333" name="Gerade Verbindung mit Pfeil 8">
              <a:extLst>
                <a:ext uri="{FF2B5EF4-FFF2-40B4-BE49-F238E27FC236}">
                  <a16:creationId xmlns:a16="http://schemas.microsoft.com/office/drawing/2014/main" id="{C45B23C0-1334-417A-91C7-426DF2C6872B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229712" y="782982"/>
              <a:ext cx="180080" cy="4492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4" name="Textfeld 333">
              <a:extLst>
                <a:ext uri="{FF2B5EF4-FFF2-40B4-BE49-F238E27FC236}">
                  <a16:creationId xmlns:a16="http://schemas.microsoft.com/office/drawing/2014/main" id="{26F46592-878B-44F2-826F-DFB765D0EABC}"/>
                </a:ext>
              </a:extLst>
            </p:cNvPr>
            <p:cNvSpPr txBox="1"/>
            <p:nvPr/>
          </p:nvSpPr>
          <p:spPr>
            <a:xfrm>
              <a:off x="3409791" y="927894"/>
              <a:ext cx="5400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≥ 0.33</a:t>
              </a:r>
            </a:p>
          </p:txBody>
        </p:sp>
      </p:grpSp>
      <p:cxnSp>
        <p:nvCxnSpPr>
          <p:cNvPr id="327" name="Gerade Verbindung mit Pfeil 8">
            <a:extLst>
              <a:ext uri="{FF2B5EF4-FFF2-40B4-BE49-F238E27FC236}">
                <a16:creationId xmlns:a16="http://schemas.microsoft.com/office/drawing/2014/main" id="{7D6122A5-9597-43AA-96B0-B356437360B2}"/>
              </a:ext>
            </a:extLst>
          </p:cNvPr>
          <p:cNvCxnSpPr>
            <a:cxnSpLocks/>
            <a:endCxn id="322" idx="0"/>
          </p:cNvCxnSpPr>
          <p:nvPr/>
        </p:nvCxnSpPr>
        <p:spPr>
          <a:xfrm rot="5400000">
            <a:off x="2205402" y="1896507"/>
            <a:ext cx="298726" cy="180080"/>
          </a:xfrm>
          <a:prstGeom prst="bentConnector3">
            <a:avLst>
              <a:gd name="adj1" fmla="val 15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8" name="Textfeld 327">
            <a:extLst>
              <a:ext uri="{FF2B5EF4-FFF2-40B4-BE49-F238E27FC236}">
                <a16:creationId xmlns:a16="http://schemas.microsoft.com/office/drawing/2014/main" id="{4ADE8C85-4606-43CB-ACEE-EDA14241E812}"/>
              </a:ext>
            </a:extLst>
          </p:cNvPr>
          <p:cNvSpPr txBox="1"/>
          <p:nvPr/>
        </p:nvSpPr>
        <p:spPr>
          <a:xfrm>
            <a:off x="1674629" y="1889689"/>
            <a:ext cx="590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&lt; 0.24</a:t>
            </a:r>
          </a:p>
        </p:txBody>
      </p:sp>
      <p:cxnSp>
        <p:nvCxnSpPr>
          <p:cNvPr id="329" name="Gerade Verbindung mit Pfeil 8">
            <a:extLst>
              <a:ext uri="{FF2B5EF4-FFF2-40B4-BE49-F238E27FC236}">
                <a16:creationId xmlns:a16="http://schemas.microsoft.com/office/drawing/2014/main" id="{5691347D-7370-4871-AAF1-D86C366A523D}"/>
              </a:ext>
            </a:extLst>
          </p:cNvPr>
          <p:cNvCxnSpPr>
            <a:cxnSpLocks/>
            <a:endCxn id="312" idx="0"/>
          </p:cNvCxnSpPr>
          <p:nvPr/>
        </p:nvCxnSpPr>
        <p:spPr>
          <a:xfrm rot="16200000" flipH="1">
            <a:off x="3476096" y="1900044"/>
            <a:ext cx="298726" cy="173003"/>
          </a:xfrm>
          <a:prstGeom prst="bentConnector3">
            <a:avLst>
              <a:gd name="adj1" fmla="val 15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0" name="Textfeld 329">
            <a:extLst>
              <a:ext uri="{FF2B5EF4-FFF2-40B4-BE49-F238E27FC236}">
                <a16:creationId xmlns:a16="http://schemas.microsoft.com/office/drawing/2014/main" id="{531B64A0-E5A0-4E74-B70D-D9C6CBDA9310}"/>
              </a:ext>
            </a:extLst>
          </p:cNvPr>
          <p:cNvSpPr txBox="1"/>
          <p:nvPr/>
        </p:nvSpPr>
        <p:spPr>
          <a:xfrm>
            <a:off x="3719037" y="1889688"/>
            <a:ext cx="590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≥ 0.24</a:t>
            </a:r>
          </a:p>
        </p:txBody>
      </p:sp>
      <p:sp>
        <p:nvSpPr>
          <p:cNvPr id="312" name="Rechteck: abgerundete Ecken 311">
            <a:extLst>
              <a:ext uri="{FF2B5EF4-FFF2-40B4-BE49-F238E27FC236}">
                <a16:creationId xmlns:a16="http://schemas.microsoft.com/office/drawing/2014/main" id="{768AF351-7988-4C83-850E-152CC7DFA935}"/>
              </a:ext>
            </a:extLst>
          </p:cNvPr>
          <p:cNvSpPr/>
          <p:nvPr/>
        </p:nvSpPr>
        <p:spPr>
          <a:xfrm>
            <a:off x="3171961" y="2135909"/>
            <a:ext cx="1080000" cy="468604"/>
          </a:xfrm>
          <a:prstGeom prst="roundRect">
            <a:avLst>
              <a:gd name="adj" fmla="val 11124"/>
            </a:avLst>
          </a:prstGeom>
          <a:solidFill>
            <a:srgbClr val="C7E4C8"/>
          </a:solidFill>
          <a:ln w="9525">
            <a:solidFill>
              <a:srgbClr val="2FA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maxOverallIn-PlaneVelocityTime [ms]</a:t>
            </a:r>
          </a:p>
        </p:txBody>
      </p: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3996FD99-790C-45EF-A2D3-5D5A38A2B715}"/>
              </a:ext>
            </a:extLst>
          </p:cNvPr>
          <p:cNvGrpSpPr/>
          <p:nvPr/>
        </p:nvGrpSpPr>
        <p:grpSpPr>
          <a:xfrm>
            <a:off x="2156833" y="2495951"/>
            <a:ext cx="2848814" cy="197293"/>
            <a:chOff x="1127508" y="742493"/>
            <a:chExt cx="2848814" cy="489711"/>
          </a:xfrm>
        </p:grpSpPr>
        <p:cxnSp>
          <p:nvCxnSpPr>
            <p:cNvPr id="323" name="Gerade Verbindung mit Pfeil 8">
              <a:extLst>
                <a:ext uri="{FF2B5EF4-FFF2-40B4-BE49-F238E27FC236}">
                  <a16:creationId xmlns:a16="http://schemas.microsoft.com/office/drawing/2014/main" id="{6CA6CA08-B425-4111-9280-5B0CA0837139}"/>
                </a:ext>
              </a:extLst>
            </p:cNvPr>
            <p:cNvCxnSpPr/>
            <p:nvPr/>
          </p:nvCxnSpPr>
          <p:spPr>
            <a:xfrm rot="10800000" flipV="1">
              <a:off x="1955480" y="782982"/>
              <a:ext cx="180080" cy="4492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4" name="Textfeld 323">
              <a:extLst>
                <a:ext uri="{FF2B5EF4-FFF2-40B4-BE49-F238E27FC236}">
                  <a16:creationId xmlns:a16="http://schemas.microsoft.com/office/drawing/2014/main" id="{CA754B0A-F612-4311-9CB9-B117D1A9D65D}"/>
                </a:ext>
              </a:extLst>
            </p:cNvPr>
            <p:cNvSpPr txBox="1"/>
            <p:nvPr/>
          </p:nvSpPr>
          <p:spPr>
            <a:xfrm>
              <a:off x="1127508" y="742494"/>
              <a:ext cx="8279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&lt; 317</a:t>
              </a:r>
            </a:p>
          </p:txBody>
        </p:sp>
        <p:cxnSp>
          <p:nvCxnSpPr>
            <p:cNvPr id="325" name="Gerade Verbindung mit Pfeil 8">
              <a:extLst>
                <a:ext uri="{FF2B5EF4-FFF2-40B4-BE49-F238E27FC236}">
                  <a16:creationId xmlns:a16="http://schemas.microsoft.com/office/drawing/2014/main" id="{82F769CE-E6FB-47BE-9592-F44AD50C9199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229712" y="782982"/>
              <a:ext cx="180080" cy="4492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6" name="Textfeld 325">
              <a:extLst>
                <a:ext uri="{FF2B5EF4-FFF2-40B4-BE49-F238E27FC236}">
                  <a16:creationId xmlns:a16="http://schemas.microsoft.com/office/drawing/2014/main" id="{3B2A3E5D-FFF5-4A48-9423-D694B1BD4E39}"/>
                </a:ext>
              </a:extLst>
            </p:cNvPr>
            <p:cNvSpPr txBox="1"/>
            <p:nvPr/>
          </p:nvSpPr>
          <p:spPr>
            <a:xfrm>
              <a:off x="3409792" y="742493"/>
              <a:ext cx="5665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≥ 317</a:t>
              </a:r>
            </a:p>
          </p:txBody>
        </p: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58028311-C67D-4E36-85A6-DCFD29C39993}"/>
              </a:ext>
            </a:extLst>
          </p:cNvPr>
          <p:cNvGrpSpPr/>
          <p:nvPr/>
        </p:nvGrpSpPr>
        <p:grpSpPr>
          <a:xfrm>
            <a:off x="1969677" y="2135910"/>
            <a:ext cx="590096" cy="353333"/>
            <a:chOff x="3441184" y="1984779"/>
            <a:chExt cx="590096" cy="353333"/>
          </a:xfrm>
        </p:grpSpPr>
        <p:sp>
          <p:nvSpPr>
            <p:cNvPr id="321" name="Rechteck 320">
              <a:extLst>
                <a:ext uri="{FF2B5EF4-FFF2-40B4-BE49-F238E27FC236}">
                  <a16:creationId xmlns:a16="http://schemas.microsoft.com/office/drawing/2014/main" id="{5773237D-364E-4AFF-BC1D-AAF574B6D8A5}"/>
                </a:ext>
              </a:extLst>
            </p:cNvPr>
            <p:cNvSpPr/>
            <p:nvPr/>
          </p:nvSpPr>
          <p:spPr>
            <a:xfrm>
              <a:off x="3441184" y="2158112"/>
              <a:ext cx="590096" cy="180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✔78 </a:t>
              </a:r>
              <a:r>
                <a:rPr lang="de-DE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✖4</a:t>
              </a:r>
            </a:p>
          </p:txBody>
        </p:sp>
        <p:sp>
          <p:nvSpPr>
            <p:cNvPr id="322" name="Rechteck 321">
              <a:extLst>
                <a:ext uri="{FF2B5EF4-FFF2-40B4-BE49-F238E27FC236}">
                  <a16:creationId xmlns:a16="http://schemas.microsoft.com/office/drawing/2014/main" id="{720FA50F-7C1C-4205-887F-F548FACCDC81}"/>
                </a:ext>
              </a:extLst>
            </p:cNvPr>
            <p:cNvSpPr/>
            <p:nvPr/>
          </p:nvSpPr>
          <p:spPr>
            <a:xfrm>
              <a:off x="3441184" y="1984779"/>
              <a:ext cx="590096" cy="180000"/>
            </a:xfrm>
            <a:prstGeom prst="rect">
              <a:avLst/>
            </a:prstGeom>
            <a:solidFill>
              <a:srgbClr val="7BAEDA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HHV</a:t>
              </a:r>
            </a:p>
          </p:txBody>
        </p:sp>
      </p:grpSp>
      <p:grpSp>
        <p:nvGrpSpPr>
          <p:cNvPr id="315" name="Gruppieren 314">
            <a:extLst>
              <a:ext uri="{FF2B5EF4-FFF2-40B4-BE49-F238E27FC236}">
                <a16:creationId xmlns:a16="http://schemas.microsoft.com/office/drawing/2014/main" id="{CA038BB8-FBDB-4A30-8BEA-53C939F572E0}"/>
              </a:ext>
            </a:extLst>
          </p:cNvPr>
          <p:cNvGrpSpPr/>
          <p:nvPr/>
        </p:nvGrpSpPr>
        <p:grpSpPr>
          <a:xfrm>
            <a:off x="4144069" y="2692097"/>
            <a:ext cx="590096" cy="353333"/>
            <a:chOff x="3441184" y="1984779"/>
            <a:chExt cx="590096" cy="353333"/>
          </a:xfrm>
        </p:grpSpPr>
        <p:sp>
          <p:nvSpPr>
            <p:cNvPr id="319" name="Rechteck 318">
              <a:extLst>
                <a:ext uri="{FF2B5EF4-FFF2-40B4-BE49-F238E27FC236}">
                  <a16:creationId xmlns:a16="http://schemas.microsoft.com/office/drawing/2014/main" id="{7FE9B1E8-4A85-4A2E-A3F4-555912B18760}"/>
                </a:ext>
              </a:extLst>
            </p:cNvPr>
            <p:cNvSpPr/>
            <p:nvPr/>
          </p:nvSpPr>
          <p:spPr>
            <a:xfrm>
              <a:off x="3441184" y="2158112"/>
              <a:ext cx="590096" cy="180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✔11 </a:t>
              </a:r>
              <a:r>
                <a:rPr lang="de-DE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✖2</a:t>
              </a:r>
            </a:p>
          </p:txBody>
        </p:sp>
        <p:sp>
          <p:nvSpPr>
            <p:cNvPr id="320" name="Rechteck 319">
              <a:extLst>
                <a:ext uri="{FF2B5EF4-FFF2-40B4-BE49-F238E27FC236}">
                  <a16:creationId xmlns:a16="http://schemas.microsoft.com/office/drawing/2014/main" id="{75EEA288-D4E2-4097-A1F5-20D00E0A05AD}"/>
                </a:ext>
              </a:extLst>
            </p:cNvPr>
            <p:cNvSpPr/>
            <p:nvPr/>
          </p:nvSpPr>
          <p:spPr>
            <a:xfrm>
              <a:off x="3441184" y="1984779"/>
              <a:ext cx="590096" cy="180000"/>
            </a:xfrm>
            <a:prstGeom prst="rect">
              <a:avLst/>
            </a:prstGeom>
            <a:solidFill>
              <a:srgbClr val="7BAEDA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HHV</a:t>
              </a:r>
            </a:p>
          </p:txBody>
        </p:sp>
      </p:grpSp>
      <p:grpSp>
        <p:nvGrpSpPr>
          <p:cNvPr id="316" name="Gruppieren 315">
            <a:extLst>
              <a:ext uri="{FF2B5EF4-FFF2-40B4-BE49-F238E27FC236}">
                <a16:creationId xmlns:a16="http://schemas.microsoft.com/office/drawing/2014/main" id="{248CEDCD-4421-4ED1-A091-00F4728271B5}"/>
              </a:ext>
            </a:extLst>
          </p:cNvPr>
          <p:cNvGrpSpPr/>
          <p:nvPr/>
        </p:nvGrpSpPr>
        <p:grpSpPr>
          <a:xfrm>
            <a:off x="2689756" y="2696577"/>
            <a:ext cx="590096" cy="353333"/>
            <a:chOff x="3441184" y="1984779"/>
            <a:chExt cx="590096" cy="353333"/>
          </a:xfrm>
        </p:grpSpPr>
        <p:sp>
          <p:nvSpPr>
            <p:cNvPr id="317" name="Rechteck 316">
              <a:extLst>
                <a:ext uri="{FF2B5EF4-FFF2-40B4-BE49-F238E27FC236}">
                  <a16:creationId xmlns:a16="http://schemas.microsoft.com/office/drawing/2014/main" id="{14F2DF44-E1A5-4A76-AEBC-03F47F4E6DF7}"/>
                </a:ext>
              </a:extLst>
            </p:cNvPr>
            <p:cNvSpPr/>
            <p:nvPr/>
          </p:nvSpPr>
          <p:spPr>
            <a:xfrm>
              <a:off x="3441184" y="2158112"/>
              <a:ext cx="590096" cy="180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✔5 </a:t>
              </a:r>
              <a:r>
                <a:rPr lang="de-DE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✖1</a:t>
              </a:r>
            </a:p>
          </p:txBody>
        </p:sp>
        <p:sp>
          <p:nvSpPr>
            <p:cNvPr id="318" name="Rechteck 317">
              <a:extLst>
                <a:ext uri="{FF2B5EF4-FFF2-40B4-BE49-F238E27FC236}">
                  <a16:creationId xmlns:a16="http://schemas.microsoft.com/office/drawing/2014/main" id="{1F04CE38-0A56-455D-ACA9-4DAC66AEF9E1}"/>
                </a:ext>
              </a:extLst>
            </p:cNvPr>
            <p:cNvSpPr/>
            <p:nvPr/>
          </p:nvSpPr>
          <p:spPr>
            <a:xfrm>
              <a:off x="3441184" y="1984779"/>
              <a:ext cx="590096" cy="180000"/>
            </a:xfrm>
            <a:prstGeom prst="rect">
              <a:avLst/>
            </a:prstGeom>
            <a:solidFill>
              <a:srgbClr val="DA7F7F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BAV</a:t>
              </a:r>
            </a:p>
          </p:txBody>
        </p:sp>
      </p:grpSp>
      <p:graphicFrame>
        <p:nvGraphicFramePr>
          <p:cNvPr id="337" name="Tabelle 37">
            <a:extLst>
              <a:ext uri="{FF2B5EF4-FFF2-40B4-BE49-F238E27FC236}">
                <a16:creationId xmlns:a16="http://schemas.microsoft.com/office/drawing/2014/main" id="{A1FC959F-A012-4269-BE12-C13300587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993698"/>
              </p:ext>
            </p:extLst>
          </p:nvPr>
        </p:nvGraphicFramePr>
        <p:xfrm>
          <a:off x="2135024" y="3095422"/>
          <a:ext cx="1241076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0443">
                  <a:extLst>
                    <a:ext uri="{9D8B030D-6E8A-4147-A177-3AD203B41FA5}">
                      <a16:colId xmlns:a16="http://schemas.microsoft.com/office/drawing/2014/main" val="175553506"/>
                    </a:ext>
                  </a:extLst>
                </a:gridCol>
                <a:gridCol w="356891">
                  <a:extLst>
                    <a:ext uri="{9D8B030D-6E8A-4147-A177-3AD203B41FA5}">
                      <a16:colId xmlns:a16="http://schemas.microsoft.com/office/drawing/2014/main" val="2928975957"/>
                    </a:ext>
                  </a:extLst>
                </a:gridCol>
                <a:gridCol w="356891">
                  <a:extLst>
                    <a:ext uri="{9D8B030D-6E8A-4147-A177-3AD203B41FA5}">
                      <a16:colId xmlns:a16="http://schemas.microsoft.com/office/drawing/2014/main" val="3964506338"/>
                    </a:ext>
                  </a:extLst>
                </a:gridCol>
                <a:gridCol w="356851">
                  <a:extLst>
                    <a:ext uri="{9D8B030D-6E8A-4147-A177-3AD203B41FA5}">
                      <a16:colId xmlns:a16="http://schemas.microsoft.com/office/drawing/2014/main" val="2227317002"/>
                    </a:ext>
                  </a:extLst>
                </a:gridCol>
              </a:tblGrid>
              <a:tr h="138058"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Predicted</a:t>
                      </a:r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9991480"/>
                  </a:ext>
                </a:extLst>
              </a:tr>
              <a:tr h="138058"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HHV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5634437"/>
                  </a:ext>
                </a:extLst>
              </a:tr>
              <a:tr h="13805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</a:p>
                  </a:txBody>
                  <a:tcPr marL="0" marR="0" marT="0" marB="0" vert="vert27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BAV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934464"/>
                  </a:ext>
                </a:extLst>
              </a:tr>
              <a:tr h="138058">
                <a:tc vMerge="1">
                  <a:txBody>
                    <a:bodyPr/>
                    <a:lstStyle/>
                    <a:p>
                      <a:endParaRPr lang="de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HHV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347481"/>
                  </a:ext>
                </a:extLst>
              </a:tr>
            </a:tbl>
          </a:graphicData>
        </a:graphic>
      </p:graphicFrame>
      <p:sp>
        <p:nvSpPr>
          <p:cNvPr id="338" name="Textfeld 337">
            <a:extLst>
              <a:ext uri="{FF2B5EF4-FFF2-40B4-BE49-F238E27FC236}">
                <a16:creationId xmlns:a16="http://schemas.microsoft.com/office/drawing/2014/main" id="{27F29DCB-E7CE-41D6-8630-8B263AA4D8C8}"/>
              </a:ext>
            </a:extLst>
          </p:cNvPr>
          <p:cNvSpPr txBox="1"/>
          <p:nvPr/>
        </p:nvSpPr>
        <p:spPr>
          <a:xfrm>
            <a:off x="3376100" y="3193563"/>
            <a:ext cx="14135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= 93.75%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Sensitivity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= 72.73%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Specificity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= 98.89%</a:t>
            </a:r>
          </a:p>
        </p:txBody>
      </p:sp>
    </p:spTree>
    <p:extLst>
      <p:ext uri="{BB962C8B-B14F-4D97-AF65-F5344CB8AC3E}">
        <p14:creationId xmlns:p14="http://schemas.microsoft.com/office/powerpoint/2010/main" val="52641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feld 51">
            <a:extLst>
              <a:ext uri="{FF2B5EF4-FFF2-40B4-BE49-F238E27FC236}">
                <a16:creationId xmlns:a16="http://schemas.microsoft.com/office/drawing/2014/main" id="{7207396A-D3CC-460C-88CA-76CD3DBAB799}"/>
              </a:ext>
            </a:extLst>
          </p:cNvPr>
          <p:cNvSpPr txBox="1"/>
          <p:nvPr/>
        </p:nvSpPr>
        <p:spPr>
          <a:xfrm>
            <a:off x="1513472" y="1062164"/>
            <a:ext cx="295048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D01B849B-2F48-4E2F-A9F3-3EAD3501BF5A}"/>
              </a:ext>
            </a:extLst>
          </p:cNvPr>
          <p:cNvSpPr txBox="1"/>
          <p:nvPr/>
        </p:nvSpPr>
        <p:spPr>
          <a:xfrm>
            <a:off x="1513472" y="3758843"/>
            <a:ext cx="295048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84" name="Rechteck: abgerundete Ecken 83">
            <a:extLst>
              <a:ext uri="{FF2B5EF4-FFF2-40B4-BE49-F238E27FC236}">
                <a16:creationId xmlns:a16="http://schemas.microsoft.com/office/drawing/2014/main" id="{25A050F2-C740-40A6-8A7E-C96D1402C916}"/>
              </a:ext>
            </a:extLst>
          </p:cNvPr>
          <p:cNvSpPr/>
          <p:nvPr/>
        </p:nvSpPr>
        <p:spPr>
          <a:xfrm>
            <a:off x="1487488" y="980728"/>
            <a:ext cx="3485559" cy="2634926"/>
          </a:xfrm>
          <a:prstGeom prst="roundRect">
            <a:avLst>
              <a:gd name="adj" fmla="val 7605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Rechteck: abgerundete Ecken 84">
            <a:extLst>
              <a:ext uri="{FF2B5EF4-FFF2-40B4-BE49-F238E27FC236}">
                <a16:creationId xmlns:a16="http://schemas.microsoft.com/office/drawing/2014/main" id="{D23800B4-8C73-4C47-8091-6405689FEBD7}"/>
              </a:ext>
            </a:extLst>
          </p:cNvPr>
          <p:cNvSpPr/>
          <p:nvPr/>
        </p:nvSpPr>
        <p:spPr>
          <a:xfrm>
            <a:off x="1487488" y="3717032"/>
            <a:ext cx="3485559" cy="1158156"/>
          </a:xfrm>
          <a:prstGeom prst="roundRect">
            <a:avLst>
              <a:gd name="adj" fmla="val 7605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Rechteck: abgerundete Ecken 119">
            <a:extLst>
              <a:ext uri="{FF2B5EF4-FFF2-40B4-BE49-F238E27FC236}">
                <a16:creationId xmlns:a16="http://schemas.microsoft.com/office/drawing/2014/main" id="{383C0D13-ABB1-4506-9A2F-2E79C60C7520}"/>
              </a:ext>
            </a:extLst>
          </p:cNvPr>
          <p:cNvSpPr/>
          <p:nvPr/>
        </p:nvSpPr>
        <p:spPr>
          <a:xfrm>
            <a:off x="3193263" y="1058447"/>
            <a:ext cx="1080000" cy="468604"/>
          </a:xfrm>
          <a:prstGeom prst="roundRect">
            <a:avLst>
              <a:gd name="adj" fmla="val 11124"/>
            </a:avLst>
          </a:prstGeom>
          <a:solidFill>
            <a:srgbClr val="C7E4C8"/>
          </a:solidFill>
          <a:ln w="9525">
            <a:solidFill>
              <a:srgbClr val="2FA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systolicMaxMean-circumferential-Velocity</a:t>
            </a:r>
          </a:p>
        </p:txBody>
      </p:sp>
      <p:sp>
        <p:nvSpPr>
          <p:cNvPr id="121" name="Rechteck: abgerundete Ecken 120">
            <a:extLst>
              <a:ext uri="{FF2B5EF4-FFF2-40B4-BE49-F238E27FC236}">
                <a16:creationId xmlns:a16="http://schemas.microsoft.com/office/drawing/2014/main" id="{26F7698C-9E90-4D86-AB04-EE7AE8DE0013}"/>
              </a:ext>
            </a:extLst>
          </p:cNvPr>
          <p:cNvSpPr/>
          <p:nvPr/>
        </p:nvSpPr>
        <p:spPr>
          <a:xfrm>
            <a:off x="2473183" y="1741971"/>
            <a:ext cx="1080000" cy="468604"/>
          </a:xfrm>
          <a:prstGeom prst="roundRect">
            <a:avLst>
              <a:gd name="adj" fmla="val 11124"/>
            </a:avLst>
          </a:prstGeom>
          <a:solidFill>
            <a:srgbClr val="C7E4C8"/>
          </a:solidFill>
          <a:ln w="9525">
            <a:solidFill>
              <a:srgbClr val="2FA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systolicMaxMean-circumferential-Velocity</a:t>
            </a:r>
          </a:p>
        </p:txBody>
      </p: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E8CB0BFC-202F-47B9-851A-E88E963E2D80}"/>
              </a:ext>
            </a:extLst>
          </p:cNvPr>
          <p:cNvGrpSpPr/>
          <p:nvPr/>
        </p:nvGrpSpPr>
        <p:grpSpPr>
          <a:xfrm>
            <a:off x="4172447" y="1741971"/>
            <a:ext cx="590096" cy="353333"/>
            <a:chOff x="3441184" y="1984779"/>
            <a:chExt cx="590096" cy="353333"/>
          </a:xfrm>
        </p:grpSpPr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D2CF67B0-9D89-4718-ADF5-99902BE04FC0}"/>
                </a:ext>
              </a:extLst>
            </p:cNvPr>
            <p:cNvSpPr/>
            <p:nvPr/>
          </p:nvSpPr>
          <p:spPr>
            <a:xfrm>
              <a:off x="3441184" y="2158112"/>
              <a:ext cx="590096" cy="180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✔11 </a:t>
              </a:r>
              <a:r>
                <a:rPr lang="de-DE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✖0</a:t>
              </a:r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192974EF-A0BA-476F-8200-1E03D4BD4106}"/>
                </a:ext>
              </a:extLst>
            </p:cNvPr>
            <p:cNvSpPr/>
            <p:nvPr/>
          </p:nvSpPr>
          <p:spPr>
            <a:xfrm>
              <a:off x="3441184" y="1984779"/>
              <a:ext cx="590096" cy="180000"/>
            </a:xfrm>
            <a:prstGeom prst="rect">
              <a:avLst/>
            </a:prstGeom>
            <a:solidFill>
              <a:srgbClr val="DA7F7F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BAV</a:t>
              </a:r>
            </a:p>
          </p:txBody>
        </p:sp>
      </p:grp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371E678A-8B03-46A8-AAB4-5BDD43488FB6}"/>
              </a:ext>
            </a:extLst>
          </p:cNvPr>
          <p:cNvGrpSpPr/>
          <p:nvPr/>
        </p:nvGrpSpPr>
        <p:grpSpPr>
          <a:xfrm>
            <a:off x="2473183" y="1292749"/>
            <a:ext cx="2534312" cy="449222"/>
            <a:chOff x="1415480" y="782982"/>
            <a:chExt cx="2534312" cy="449222"/>
          </a:xfrm>
        </p:grpSpPr>
        <p:cxnSp>
          <p:nvCxnSpPr>
            <p:cNvPr id="145" name="Gerade Verbindung mit Pfeil 8">
              <a:extLst>
                <a:ext uri="{FF2B5EF4-FFF2-40B4-BE49-F238E27FC236}">
                  <a16:creationId xmlns:a16="http://schemas.microsoft.com/office/drawing/2014/main" id="{0835500B-94F5-440F-86E3-3748D2557AE7}"/>
                </a:ext>
              </a:extLst>
            </p:cNvPr>
            <p:cNvCxnSpPr>
              <a:cxnSpLocks/>
              <a:stCxn id="120" idx="1"/>
              <a:endCxn id="121" idx="0"/>
            </p:cNvCxnSpPr>
            <p:nvPr/>
          </p:nvCxnSpPr>
          <p:spPr>
            <a:xfrm rot="10800000" flipV="1">
              <a:off x="1955480" y="782982"/>
              <a:ext cx="180080" cy="4492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Textfeld 145">
              <a:extLst>
                <a:ext uri="{FF2B5EF4-FFF2-40B4-BE49-F238E27FC236}">
                  <a16:creationId xmlns:a16="http://schemas.microsoft.com/office/drawing/2014/main" id="{69D04C90-7367-4C3F-B62F-9174B1CC35B4}"/>
                </a:ext>
              </a:extLst>
            </p:cNvPr>
            <p:cNvSpPr txBox="1"/>
            <p:nvPr/>
          </p:nvSpPr>
          <p:spPr>
            <a:xfrm>
              <a:off x="1415480" y="860875"/>
              <a:ext cx="54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&lt; 0.33</a:t>
              </a:r>
            </a:p>
          </p:txBody>
        </p:sp>
        <p:cxnSp>
          <p:nvCxnSpPr>
            <p:cNvPr id="147" name="Gerade Verbindung mit Pfeil 8">
              <a:extLst>
                <a:ext uri="{FF2B5EF4-FFF2-40B4-BE49-F238E27FC236}">
                  <a16:creationId xmlns:a16="http://schemas.microsoft.com/office/drawing/2014/main" id="{03343E16-F4FE-4649-8924-CB9D79045388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229712" y="782982"/>
              <a:ext cx="180080" cy="4492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Textfeld 147">
              <a:extLst>
                <a:ext uri="{FF2B5EF4-FFF2-40B4-BE49-F238E27FC236}">
                  <a16:creationId xmlns:a16="http://schemas.microsoft.com/office/drawing/2014/main" id="{3773C87E-A221-4708-87D7-732E2F6AB2FD}"/>
                </a:ext>
              </a:extLst>
            </p:cNvPr>
            <p:cNvSpPr txBox="1"/>
            <p:nvPr/>
          </p:nvSpPr>
          <p:spPr>
            <a:xfrm>
              <a:off x="3409792" y="860874"/>
              <a:ext cx="54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≥ 0.33</a:t>
              </a:r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C6B1F1F3-711F-47E1-9236-9648411079B0}"/>
              </a:ext>
            </a:extLst>
          </p:cNvPr>
          <p:cNvGrpSpPr/>
          <p:nvPr/>
        </p:nvGrpSpPr>
        <p:grpSpPr>
          <a:xfrm>
            <a:off x="1746027" y="1976273"/>
            <a:ext cx="2534312" cy="449222"/>
            <a:chOff x="1415480" y="782982"/>
            <a:chExt cx="2534312" cy="449222"/>
          </a:xfrm>
        </p:grpSpPr>
        <p:cxnSp>
          <p:nvCxnSpPr>
            <p:cNvPr id="141" name="Gerade Verbindung mit Pfeil 8">
              <a:extLst>
                <a:ext uri="{FF2B5EF4-FFF2-40B4-BE49-F238E27FC236}">
                  <a16:creationId xmlns:a16="http://schemas.microsoft.com/office/drawing/2014/main" id="{A149D1FA-FD99-4410-AB49-516103E61140}"/>
                </a:ext>
              </a:extLst>
            </p:cNvPr>
            <p:cNvCxnSpPr/>
            <p:nvPr/>
          </p:nvCxnSpPr>
          <p:spPr>
            <a:xfrm rot="10800000" flipV="1">
              <a:off x="1955480" y="782982"/>
              <a:ext cx="180080" cy="4492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Textfeld 141">
              <a:extLst>
                <a:ext uri="{FF2B5EF4-FFF2-40B4-BE49-F238E27FC236}">
                  <a16:creationId xmlns:a16="http://schemas.microsoft.com/office/drawing/2014/main" id="{EAF71883-406E-43BE-9EDF-36E6405FF7CE}"/>
                </a:ext>
              </a:extLst>
            </p:cNvPr>
            <p:cNvSpPr txBox="1"/>
            <p:nvPr/>
          </p:nvSpPr>
          <p:spPr>
            <a:xfrm>
              <a:off x="1415480" y="860875"/>
              <a:ext cx="54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&lt; 0.24</a:t>
              </a:r>
            </a:p>
          </p:txBody>
        </p:sp>
        <p:cxnSp>
          <p:nvCxnSpPr>
            <p:cNvPr id="143" name="Gerade Verbindung mit Pfeil 8">
              <a:extLst>
                <a:ext uri="{FF2B5EF4-FFF2-40B4-BE49-F238E27FC236}">
                  <a16:creationId xmlns:a16="http://schemas.microsoft.com/office/drawing/2014/main" id="{64AF4DF6-4D24-4055-A650-458B6D436A3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229712" y="782982"/>
              <a:ext cx="180080" cy="4492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Textfeld 143">
              <a:extLst>
                <a:ext uri="{FF2B5EF4-FFF2-40B4-BE49-F238E27FC236}">
                  <a16:creationId xmlns:a16="http://schemas.microsoft.com/office/drawing/2014/main" id="{E5781E50-0BF8-4A8A-B151-4D99FC55858E}"/>
                </a:ext>
              </a:extLst>
            </p:cNvPr>
            <p:cNvSpPr txBox="1"/>
            <p:nvPr/>
          </p:nvSpPr>
          <p:spPr>
            <a:xfrm>
              <a:off x="3409792" y="860874"/>
              <a:ext cx="54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≥ 0.24</a:t>
              </a:r>
            </a:p>
          </p:txBody>
        </p:sp>
      </p:grpSp>
      <p:sp>
        <p:nvSpPr>
          <p:cNvPr id="125" name="Rechteck: abgerundete Ecken 124">
            <a:extLst>
              <a:ext uri="{FF2B5EF4-FFF2-40B4-BE49-F238E27FC236}">
                <a16:creationId xmlns:a16="http://schemas.microsoft.com/office/drawing/2014/main" id="{AE296433-0546-4663-8A1D-FADDA9A90693}"/>
              </a:ext>
            </a:extLst>
          </p:cNvPr>
          <p:cNvSpPr/>
          <p:nvPr/>
        </p:nvSpPr>
        <p:spPr>
          <a:xfrm>
            <a:off x="3193263" y="2438891"/>
            <a:ext cx="1080000" cy="468604"/>
          </a:xfrm>
          <a:prstGeom prst="roundRect">
            <a:avLst>
              <a:gd name="adj" fmla="val 11124"/>
            </a:avLst>
          </a:prstGeom>
          <a:solidFill>
            <a:srgbClr val="C7E4C8"/>
          </a:solidFill>
          <a:ln w="9525">
            <a:solidFill>
              <a:srgbClr val="2FA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maxOverall-Circumferential-VelocityTime</a:t>
            </a:r>
          </a:p>
        </p:txBody>
      </p: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6F74EFB7-FA87-451A-8D80-1B8954DA1979}"/>
              </a:ext>
            </a:extLst>
          </p:cNvPr>
          <p:cNvGrpSpPr/>
          <p:nvPr/>
        </p:nvGrpSpPr>
        <p:grpSpPr>
          <a:xfrm>
            <a:off x="2466107" y="2673193"/>
            <a:ext cx="2534312" cy="449222"/>
            <a:chOff x="1415480" y="782982"/>
            <a:chExt cx="2534312" cy="449222"/>
          </a:xfrm>
        </p:grpSpPr>
        <p:cxnSp>
          <p:nvCxnSpPr>
            <p:cNvPr id="137" name="Gerade Verbindung mit Pfeil 8">
              <a:extLst>
                <a:ext uri="{FF2B5EF4-FFF2-40B4-BE49-F238E27FC236}">
                  <a16:creationId xmlns:a16="http://schemas.microsoft.com/office/drawing/2014/main" id="{C893E317-2EDD-4230-A653-EA63D3346AAF}"/>
                </a:ext>
              </a:extLst>
            </p:cNvPr>
            <p:cNvCxnSpPr/>
            <p:nvPr/>
          </p:nvCxnSpPr>
          <p:spPr>
            <a:xfrm rot="10800000" flipV="1">
              <a:off x="1955480" y="782982"/>
              <a:ext cx="180080" cy="4492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Textfeld 137">
              <a:extLst>
                <a:ext uri="{FF2B5EF4-FFF2-40B4-BE49-F238E27FC236}">
                  <a16:creationId xmlns:a16="http://schemas.microsoft.com/office/drawing/2014/main" id="{85988C73-4D1D-4992-8CC1-BD01AF813419}"/>
                </a:ext>
              </a:extLst>
            </p:cNvPr>
            <p:cNvSpPr txBox="1"/>
            <p:nvPr/>
          </p:nvSpPr>
          <p:spPr>
            <a:xfrm>
              <a:off x="1415480" y="860875"/>
              <a:ext cx="54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&lt; 317</a:t>
              </a:r>
            </a:p>
          </p:txBody>
        </p:sp>
        <p:cxnSp>
          <p:nvCxnSpPr>
            <p:cNvPr id="139" name="Gerade Verbindung mit Pfeil 8">
              <a:extLst>
                <a:ext uri="{FF2B5EF4-FFF2-40B4-BE49-F238E27FC236}">
                  <a16:creationId xmlns:a16="http://schemas.microsoft.com/office/drawing/2014/main" id="{A6F515AE-D59E-4DA7-A95D-83A3485BC943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229712" y="782982"/>
              <a:ext cx="180080" cy="4492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Textfeld 139">
              <a:extLst>
                <a:ext uri="{FF2B5EF4-FFF2-40B4-BE49-F238E27FC236}">
                  <a16:creationId xmlns:a16="http://schemas.microsoft.com/office/drawing/2014/main" id="{FD716F69-D5B0-4AF9-9E86-DD01FC47461B}"/>
                </a:ext>
              </a:extLst>
            </p:cNvPr>
            <p:cNvSpPr txBox="1"/>
            <p:nvPr/>
          </p:nvSpPr>
          <p:spPr>
            <a:xfrm>
              <a:off x="3409792" y="860874"/>
              <a:ext cx="54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≥ 317</a:t>
              </a:r>
            </a:p>
          </p:txBody>
        </p:sp>
      </p:grp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27AFA5A9-38BE-4126-8F9C-EFD8234390C5}"/>
              </a:ext>
            </a:extLst>
          </p:cNvPr>
          <p:cNvGrpSpPr/>
          <p:nvPr/>
        </p:nvGrpSpPr>
        <p:grpSpPr>
          <a:xfrm>
            <a:off x="1990979" y="2444269"/>
            <a:ext cx="590096" cy="353333"/>
            <a:chOff x="3441184" y="1984779"/>
            <a:chExt cx="590096" cy="353333"/>
          </a:xfrm>
        </p:grpSpPr>
        <p:sp>
          <p:nvSpPr>
            <p:cNvPr id="135" name="Rechteck 134">
              <a:extLst>
                <a:ext uri="{FF2B5EF4-FFF2-40B4-BE49-F238E27FC236}">
                  <a16:creationId xmlns:a16="http://schemas.microsoft.com/office/drawing/2014/main" id="{7EA941F1-BE6D-4FDB-B2CB-AA09F2D500ED}"/>
                </a:ext>
              </a:extLst>
            </p:cNvPr>
            <p:cNvSpPr/>
            <p:nvPr/>
          </p:nvSpPr>
          <p:spPr>
            <a:xfrm>
              <a:off x="3441184" y="2158112"/>
              <a:ext cx="590096" cy="180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✔78 </a:t>
              </a:r>
              <a:r>
                <a:rPr lang="de-DE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✖4</a:t>
              </a:r>
            </a:p>
          </p:txBody>
        </p:sp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A8F00635-3980-4CBB-85CD-657629B3786C}"/>
                </a:ext>
              </a:extLst>
            </p:cNvPr>
            <p:cNvSpPr/>
            <p:nvPr/>
          </p:nvSpPr>
          <p:spPr>
            <a:xfrm>
              <a:off x="3441184" y="1984779"/>
              <a:ext cx="590096" cy="180000"/>
            </a:xfrm>
            <a:prstGeom prst="rect">
              <a:avLst/>
            </a:prstGeom>
            <a:solidFill>
              <a:srgbClr val="7BAEDA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HHV</a:t>
              </a:r>
            </a:p>
          </p:txBody>
        </p:sp>
      </p:grp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6E9E4721-6791-4B7D-9201-A6E2E17D7EB8}"/>
              </a:ext>
            </a:extLst>
          </p:cNvPr>
          <p:cNvGrpSpPr/>
          <p:nvPr/>
        </p:nvGrpSpPr>
        <p:grpSpPr>
          <a:xfrm>
            <a:off x="4165371" y="3122415"/>
            <a:ext cx="590096" cy="353333"/>
            <a:chOff x="3441184" y="1984779"/>
            <a:chExt cx="590096" cy="353333"/>
          </a:xfrm>
        </p:grpSpPr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FA7137DD-EB9B-43ED-A96B-21C7AD909C58}"/>
                </a:ext>
              </a:extLst>
            </p:cNvPr>
            <p:cNvSpPr/>
            <p:nvPr/>
          </p:nvSpPr>
          <p:spPr>
            <a:xfrm>
              <a:off x="3441184" y="2158112"/>
              <a:ext cx="590096" cy="180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✔11 </a:t>
              </a:r>
              <a:r>
                <a:rPr lang="de-DE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✖2</a:t>
              </a:r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A8739F7A-C4B3-41FF-8848-844F0B649879}"/>
                </a:ext>
              </a:extLst>
            </p:cNvPr>
            <p:cNvSpPr/>
            <p:nvPr/>
          </p:nvSpPr>
          <p:spPr>
            <a:xfrm>
              <a:off x="3441184" y="1984779"/>
              <a:ext cx="590096" cy="180000"/>
            </a:xfrm>
            <a:prstGeom prst="rect">
              <a:avLst/>
            </a:prstGeom>
            <a:solidFill>
              <a:srgbClr val="7BAEDA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HHV</a:t>
              </a:r>
            </a:p>
          </p:txBody>
        </p: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F193FB27-E543-4F6C-B8D6-63AFA9B5119D}"/>
              </a:ext>
            </a:extLst>
          </p:cNvPr>
          <p:cNvGrpSpPr/>
          <p:nvPr/>
        </p:nvGrpSpPr>
        <p:grpSpPr>
          <a:xfrm>
            <a:off x="2711058" y="3126895"/>
            <a:ext cx="590096" cy="353333"/>
            <a:chOff x="3441184" y="1984779"/>
            <a:chExt cx="590096" cy="353333"/>
          </a:xfrm>
        </p:grpSpPr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88B25DAF-621D-43D7-A32C-7A92EB05A63E}"/>
                </a:ext>
              </a:extLst>
            </p:cNvPr>
            <p:cNvSpPr/>
            <p:nvPr/>
          </p:nvSpPr>
          <p:spPr>
            <a:xfrm>
              <a:off x="3441184" y="2158112"/>
              <a:ext cx="590096" cy="180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✔5 </a:t>
              </a:r>
              <a:r>
                <a:rPr lang="de-DE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✖1</a:t>
              </a:r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1C74C1D5-37B6-4F70-8DCF-6770E5B4E581}"/>
                </a:ext>
              </a:extLst>
            </p:cNvPr>
            <p:cNvSpPr/>
            <p:nvPr/>
          </p:nvSpPr>
          <p:spPr>
            <a:xfrm>
              <a:off x="3441184" y="1984779"/>
              <a:ext cx="590096" cy="180000"/>
            </a:xfrm>
            <a:prstGeom prst="rect">
              <a:avLst/>
            </a:prstGeom>
            <a:solidFill>
              <a:srgbClr val="DA7F7F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BAV</a:t>
              </a:r>
            </a:p>
          </p:txBody>
        </p:sp>
      </p:grpSp>
      <p:sp>
        <p:nvSpPr>
          <p:cNvPr id="130" name="Textfeld 129">
            <a:extLst>
              <a:ext uri="{FF2B5EF4-FFF2-40B4-BE49-F238E27FC236}">
                <a16:creationId xmlns:a16="http://schemas.microsoft.com/office/drawing/2014/main" id="{92B0DE2A-B3D9-404C-8C7C-7AC99CA0B19F}"/>
              </a:ext>
            </a:extLst>
          </p:cNvPr>
          <p:cNvSpPr txBox="1"/>
          <p:nvPr/>
        </p:nvSpPr>
        <p:spPr>
          <a:xfrm>
            <a:off x="1570564" y="3172637"/>
            <a:ext cx="924981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DE" sz="1000" dirty="0"/>
              <a:t> ⮕ </a:t>
            </a:r>
            <a:r>
              <a:rPr lang="de-DE" sz="1000" b="1" dirty="0">
                <a:solidFill>
                  <a:srgbClr val="2FA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✔105 </a:t>
            </a:r>
            <a:r>
              <a:rPr lang="de-DE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✖7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C31BA8D-A4C3-4B78-9465-93B3D69D240E}"/>
              </a:ext>
            </a:extLst>
          </p:cNvPr>
          <p:cNvGrpSpPr/>
          <p:nvPr/>
        </p:nvGrpSpPr>
        <p:grpSpPr>
          <a:xfrm>
            <a:off x="2407288" y="3759670"/>
            <a:ext cx="2534312" cy="1040190"/>
            <a:chOff x="4929840" y="2996952"/>
            <a:chExt cx="2534312" cy="1040190"/>
          </a:xfrm>
        </p:grpSpPr>
        <p:sp>
          <p:nvSpPr>
            <p:cNvPr id="152" name="Rechteck: abgerundete Ecken 151">
              <a:extLst>
                <a:ext uri="{FF2B5EF4-FFF2-40B4-BE49-F238E27FC236}">
                  <a16:creationId xmlns:a16="http://schemas.microsoft.com/office/drawing/2014/main" id="{61924A6A-B250-4060-B55B-0E1362F2115B}"/>
                </a:ext>
              </a:extLst>
            </p:cNvPr>
            <p:cNvSpPr/>
            <p:nvPr/>
          </p:nvSpPr>
          <p:spPr>
            <a:xfrm>
              <a:off x="5649920" y="2996952"/>
              <a:ext cx="1080000" cy="468604"/>
            </a:xfrm>
            <a:prstGeom prst="roundRect">
              <a:avLst>
                <a:gd name="adj" fmla="val 11124"/>
              </a:avLst>
            </a:prstGeom>
            <a:solidFill>
              <a:srgbClr val="C7E4C8"/>
            </a:solidFill>
            <a:ln w="9525">
              <a:solidFill>
                <a:srgbClr val="2FA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diastolicMedian-</a:t>
              </a:r>
              <a:b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RightRotation-</a:t>
              </a:r>
              <a:b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VolumeRel</a:t>
              </a:r>
            </a:p>
          </p:txBody>
        </p:sp>
        <p:grpSp>
          <p:nvGrpSpPr>
            <p:cNvPr id="153" name="Gruppieren 152">
              <a:extLst>
                <a:ext uri="{FF2B5EF4-FFF2-40B4-BE49-F238E27FC236}">
                  <a16:creationId xmlns:a16="http://schemas.microsoft.com/office/drawing/2014/main" id="{265AFE9B-261E-4BB4-8467-9E25753CE8AD}"/>
                </a:ext>
              </a:extLst>
            </p:cNvPr>
            <p:cNvGrpSpPr/>
            <p:nvPr/>
          </p:nvGrpSpPr>
          <p:grpSpPr>
            <a:xfrm>
              <a:off x="6629104" y="3680476"/>
              <a:ext cx="590096" cy="353333"/>
              <a:chOff x="3441184" y="1984779"/>
              <a:chExt cx="590096" cy="353333"/>
            </a:xfrm>
          </p:grpSpPr>
          <p:sp>
            <p:nvSpPr>
              <p:cNvPr id="163" name="Rechteck 162">
                <a:extLst>
                  <a:ext uri="{FF2B5EF4-FFF2-40B4-BE49-F238E27FC236}">
                    <a16:creationId xmlns:a16="http://schemas.microsoft.com/office/drawing/2014/main" id="{C3C85FBC-A7EE-467B-B516-716C16DA86D1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✔17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✖2</a:t>
                </a:r>
              </a:p>
            </p:txBody>
          </p:sp>
          <p:sp>
            <p:nvSpPr>
              <p:cNvPr id="164" name="Rechteck 163">
                <a:extLst>
                  <a:ext uri="{FF2B5EF4-FFF2-40B4-BE49-F238E27FC236}">
                    <a16:creationId xmlns:a16="http://schemas.microsoft.com/office/drawing/2014/main" id="{AED846E9-3A7B-450D-922E-9B0EA208274C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DA7F7F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BAV</a:t>
                </a:r>
              </a:p>
            </p:txBody>
          </p:sp>
        </p:grpSp>
        <p:grpSp>
          <p:nvGrpSpPr>
            <p:cNvPr id="154" name="Gruppieren 153">
              <a:extLst>
                <a:ext uri="{FF2B5EF4-FFF2-40B4-BE49-F238E27FC236}">
                  <a16:creationId xmlns:a16="http://schemas.microsoft.com/office/drawing/2014/main" id="{187F507C-8553-40C1-8F8C-B5583AE4B208}"/>
                </a:ext>
              </a:extLst>
            </p:cNvPr>
            <p:cNvGrpSpPr/>
            <p:nvPr/>
          </p:nvGrpSpPr>
          <p:grpSpPr>
            <a:xfrm>
              <a:off x="4929840" y="3231254"/>
              <a:ext cx="2534312" cy="449222"/>
              <a:chOff x="1415480" y="782982"/>
              <a:chExt cx="2534312" cy="449222"/>
            </a:xfrm>
          </p:grpSpPr>
          <p:cxnSp>
            <p:nvCxnSpPr>
              <p:cNvPr id="159" name="Gerade Verbindung mit Pfeil 8">
                <a:extLst>
                  <a:ext uri="{FF2B5EF4-FFF2-40B4-BE49-F238E27FC236}">
                    <a16:creationId xmlns:a16="http://schemas.microsoft.com/office/drawing/2014/main" id="{7BFD7552-453B-46B4-8589-6A0B8C962AED}"/>
                  </a:ext>
                </a:extLst>
              </p:cNvPr>
              <p:cNvCxnSpPr>
                <a:cxnSpLocks/>
                <a:stCxn id="152" idx="1"/>
              </p:cNvCxnSpPr>
              <p:nvPr/>
            </p:nvCxnSpPr>
            <p:spPr>
              <a:xfrm rot="10800000" flipV="1">
                <a:off x="1955480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B15C3D41-8939-474F-8691-088DD1A6C3D1}"/>
                  </a:ext>
                </a:extLst>
              </p:cNvPr>
              <p:cNvSpPr txBox="1"/>
              <p:nvPr/>
            </p:nvSpPr>
            <p:spPr>
              <a:xfrm>
                <a:off x="1415480" y="860875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 0.53</a:t>
                </a:r>
              </a:p>
            </p:txBody>
          </p:sp>
          <p:cxnSp>
            <p:nvCxnSpPr>
              <p:cNvPr id="161" name="Gerade Verbindung mit Pfeil 8">
                <a:extLst>
                  <a:ext uri="{FF2B5EF4-FFF2-40B4-BE49-F238E27FC236}">
                    <a16:creationId xmlns:a16="http://schemas.microsoft.com/office/drawing/2014/main" id="{7B07994C-25BB-434F-ADEB-3E4CB1D4132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229712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2" name="Textfeld 161">
                <a:extLst>
                  <a:ext uri="{FF2B5EF4-FFF2-40B4-BE49-F238E27FC236}">
                    <a16:creationId xmlns:a16="http://schemas.microsoft.com/office/drawing/2014/main" id="{28CED018-6C21-49AC-876C-56470CFCD07B}"/>
                  </a:ext>
                </a:extLst>
              </p:cNvPr>
              <p:cNvSpPr txBox="1"/>
              <p:nvPr/>
            </p:nvSpPr>
            <p:spPr>
              <a:xfrm>
                <a:off x="3409792" y="860874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≥ 0.53</a:t>
                </a:r>
              </a:p>
            </p:txBody>
          </p:sp>
        </p:grpSp>
        <p:grpSp>
          <p:nvGrpSpPr>
            <p:cNvPr id="155" name="Gruppieren 154">
              <a:extLst>
                <a:ext uri="{FF2B5EF4-FFF2-40B4-BE49-F238E27FC236}">
                  <a16:creationId xmlns:a16="http://schemas.microsoft.com/office/drawing/2014/main" id="{23EEC756-D418-4C2B-86B7-744AB5D5A919}"/>
                </a:ext>
              </a:extLst>
            </p:cNvPr>
            <p:cNvGrpSpPr/>
            <p:nvPr/>
          </p:nvGrpSpPr>
          <p:grpSpPr>
            <a:xfrm>
              <a:off x="5180239" y="3683809"/>
              <a:ext cx="590096" cy="353333"/>
              <a:chOff x="3441184" y="1984779"/>
              <a:chExt cx="590096" cy="353333"/>
            </a:xfrm>
          </p:grpSpPr>
          <p:sp>
            <p:nvSpPr>
              <p:cNvPr id="157" name="Rechteck 156">
                <a:extLst>
                  <a:ext uri="{FF2B5EF4-FFF2-40B4-BE49-F238E27FC236}">
                    <a16:creationId xmlns:a16="http://schemas.microsoft.com/office/drawing/2014/main" id="{6FC6596D-0497-4E21-B5C6-51A480E338BD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✔28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✖5</a:t>
                </a:r>
              </a:p>
            </p:txBody>
          </p:sp>
          <p:sp>
            <p:nvSpPr>
              <p:cNvPr id="158" name="Rechteck 157">
                <a:extLst>
                  <a:ext uri="{FF2B5EF4-FFF2-40B4-BE49-F238E27FC236}">
                    <a16:creationId xmlns:a16="http://schemas.microsoft.com/office/drawing/2014/main" id="{5C8FAD26-6210-4246-9275-32A9EB4849BD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91ACC2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OHHV</a:t>
                </a:r>
              </a:p>
            </p:txBody>
          </p:sp>
        </p:grpSp>
      </p:grpSp>
      <p:sp>
        <p:nvSpPr>
          <p:cNvPr id="156" name="Textfeld 155">
            <a:extLst>
              <a:ext uri="{FF2B5EF4-FFF2-40B4-BE49-F238E27FC236}">
                <a16:creationId xmlns:a16="http://schemas.microsoft.com/office/drawing/2014/main" id="{00DF77AF-5774-4B14-A68A-52A1EB40A263}"/>
              </a:ext>
            </a:extLst>
          </p:cNvPr>
          <p:cNvSpPr txBox="1"/>
          <p:nvPr/>
        </p:nvSpPr>
        <p:spPr>
          <a:xfrm>
            <a:off x="1570563" y="4503416"/>
            <a:ext cx="924981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DE" sz="1000" dirty="0"/>
              <a:t> ⮕ </a:t>
            </a:r>
            <a:r>
              <a:rPr lang="de-DE" sz="1000" b="1" dirty="0">
                <a:solidFill>
                  <a:srgbClr val="2FA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✔45 </a:t>
            </a:r>
            <a:r>
              <a:rPr lang="de-DE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✖7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92E5871-BDCE-4B08-B87F-0D5A82F7B0EB}"/>
              </a:ext>
            </a:extLst>
          </p:cNvPr>
          <p:cNvSpPr txBox="1"/>
          <p:nvPr/>
        </p:nvSpPr>
        <p:spPr>
          <a:xfrm>
            <a:off x="5087888" y="1062164"/>
            <a:ext cx="295048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83" name="Rechteck: abgerundete Ecken 82">
            <a:extLst>
              <a:ext uri="{FF2B5EF4-FFF2-40B4-BE49-F238E27FC236}">
                <a16:creationId xmlns:a16="http://schemas.microsoft.com/office/drawing/2014/main" id="{EA85578C-6B84-4A69-9793-35B1B7B7EB48}"/>
              </a:ext>
            </a:extLst>
          </p:cNvPr>
          <p:cNvSpPr/>
          <p:nvPr/>
        </p:nvSpPr>
        <p:spPr>
          <a:xfrm>
            <a:off x="5060658" y="980728"/>
            <a:ext cx="4579622" cy="3894460"/>
          </a:xfrm>
          <a:prstGeom prst="roundRect">
            <a:avLst>
              <a:gd name="adj" fmla="val 7605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hteck: abgerundete Ecken 165">
            <a:extLst>
              <a:ext uri="{FF2B5EF4-FFF2-40B4-BE49-F238E27FC236}">
                <a16:creationId xmlns:a16="http://schemas.microsoft.com/office/drawing/2014/main" id="{2499C75D-9CA2-4C0A-A0BA-D0CDBE0A9A8F}"/>
              </a:ext>
            </a:extLst>
          </p:cNvPr>
          <p:cNvSpPr/>
          <p:nvPr/>
        </p:nvSpPr>
        <p:spPr>
          <a:xfrm>
            <a:off x="5806094" y="1412776"/>
            <a:ext cx="1080000" cy="468604"/>
          </a:xfrm>
          <a:prstGeom prst="roundRect">
            <a:avLst>
              <a:gd name="adj" fmla="val 11124"/>
            </a:avLst>
          </a:prstGeom>
          <a:solidFill>
            <a:srgbClr val="C7E4C8"/>
          </a:solidFill>
          <a:ln w="9525">
            <a:solidFill>
              <a:srgbClr val="2FA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diastolicMax-OverallAxial-VelocityTime</a:t>
            </a:r>
          </a:p>
        </p:txBody>
      </p:sp>
      <p:sp>
        <p:nvSpPr>
          <p:cNvPr id="167" name="Rechteck: abgerundete Ecken 166">
            <a:extLst>
              <a:ext uri="{FF2B5EF4-FFF2-40B4-BE49-F238E27FC236}">
                <a16:creationId xmlns:a16="http://schemas.microsoft.com/office/drawing/2014/main" id="{ED5BF9A7-B38E-4FE1-90F5-A53EF625C7B2}"/>
              </a:ext>
            </a:extLst>
          </p:cNvPr>
          <p:cNvSpPr/>
          <p:nvPr/>
        </p:nvSpPr>
        <p:spPr>
          <a:xfrm>
            <a:off x="6549899" y="2096300"/>
            <a:ext cx="1080000" cy="468604"/>
          </a:xfrm>
          <a:prstGeom prst="roundRect">
            <a:avLst>
              <a:gd name="adj" fmla="val 11124"/>
            </a:avLst>
          </a:prstGeom>
          <a:solidFill>
            <a:srgbClr val="C7E4C8"/>
          </a:solidFill>
          <a:ln w="9525">
            <a:solidFill>
              <a:srgbClr val="2FA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diastolicMax-OverallAxial-VelocityTime</a:t>
            </a:r>
          </a:p>
        </p:txBody>
      </p:sp>
      <p:grpSp>
        <p:nvGrpSpPr>
          <p:cNvPr id="168" name="Gruppieren 167">
            <a:extLst>
              <a:ext uri="{FF2B5EF4-FFF2-40B4-BE49-F238E27FC236}">
                <a16:creationId xmlns:a16="http://schemas.microsoft.com/office/drawing/2014/main" id="{54F443EB-2180-41F4-A3D5-F8460EAE737F}"/>
              </a:ext>
            </a:extLst>
          </p:cNvPr>
          <p:cNvGrpSpPr/>
          <p:nvPr/>
        </p:nvGrpSpPr>
        <p:grpSpPr>
          <a:xfrm>
            <a:off x="5323890" y="2110220"/>
            <a:ext cx="590096" cy="353333"/>
            <a:chOff x="3441184" y="1984779"/>
            <a:chExt cx="590096" cy="353333"/>
          </a:xfrm>
        </p:grpSpPr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CE7E195C-166E-43AA-9707-C289EEA14282}"/>
                </a:ext>
              </a:extLst>
            </p:cNvPr>
            <p:cNvSpPr/>
            <p:nvPr/>
          </p:nvSpPr>
          <p:spPr>
            <a:xfrm>
              <a:off x="3441184" y="2158112"/>
              <a:ext cx="590096" cy="180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✔9 </a:t>
              </a:r>
              <a:r>
                <a:rPr lang="de-DE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✖1</a:t>
              </a:r>
            </a:p>
          </p:txBody>
        </p:sp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C3B58B9B-25A3-46AB-88B6-4B3872E8C988}"/>
                </a:ext>
              </a:extLst>
            </p:cNvPr>
            <p:cNvSpPr/>
            <p:nvPr/>
          </p:nvSpPr>
          <p:spPr>
            <a:xfrm>
              <a:off x="3441184" y="1984779"/>
              <a:ext cx="590096" cy="180000"/>
            </a:xfrm>
            <a:prstGeom prst="rect">
              <a:avLst/>
            </a:prstGeom>
            <a:solidFill>
              <a:srgbClr val="C96699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female</a:t>
              </a:r>
              <a:r>
                <a:rPr lang="de-DE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HHV</a:t>
              </a:r>
            </a:p>
          </p:txBody>
        </p:sp>
      </p:grp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532DA80D-FC33-4C13-87FD-4E5B0D547231}"/>
              </a:ext>
            </a:extLst>
          </p:cNvPr>
          <p:cNvGrpSpPr/>
          <p:nvPr/>
        </p:nvGrpSpPr>
        <p:grpSpPr>
          <a:xfrm>
            <a:off x="5119490" y="1647078"/>
            <a:ext cx="2500836" cy="449222"/>
            <a:chOff x="2279567" y="661602"/>
            <a:chExt cx="2500836" cy="449222"/>
          </a:xfrm>
        </p:grpSpPr>
        <p:sp>
          <p:nvSpPr>
            <p:cNvPr id="201" name="Textfeld 200">
              <a:extLst>
                <a:ext uri="{FF2B5EF4-FFF2-40B4-BE49-F238E27FC236}">
                  <a16:creationId xmlns:a16="http://schemas.microsoft.com/office/drawing/2014/main" id="{3379636B-879B-4B5B-B231-17928F365B91}"/>
                </a:ext>
              </a:extLst>
            </p:cNvPr>
            <p:cNvSpPr txBox="1"/>
            <p:nvPr/>
          </p:nvSpPr>
          <p:spPr>
            <a:xfrm>
              <a:off x="2279567" y="739495"/>
              <a:ext cx="5065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&lt; 316</a:t>
              </a:r>
            </a:p>
          </p:txBody>
        </p:sp>
        <p:cxnSp>
          <p:nvCxnSpPr>
            <p:cNvPr id="202" name="Gerade Verbindung mit Pfeil 8">
              <a:extLst>
                <a:ext uri="{FF2B5EF4-FFF2-40B4-BE49-F238E27FC236}">
                  <a16:creationId xmlns:a16="http://schemas.microsoft.com/office/drawing/2014/main" id="{1909D571-592A-4291-98D8-F23A8754A5B5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4060323" y="661602"/>
              <a:ext cx="180080" cy="4492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3" name="Textfeld 202">
              <a:extLst>
                <a:ext uri="{FF2B5EF4-FFF2-40B4-BE49-F238E27FC236}">
                  <a16:creationId xmlns:a16="http://schemas.microsoft.com/office/drawing/2014/main" id="{2954A813-7635-40E3-A6E6-B318A1B51880}"/>
                </a:ext>
              </a:extLst>
            </p:cNvPr>
            <p:cNvSpPr txBox="1"/>
            <p:nvPr/>
          </p:nvSpPr>
          <p:spPr>
            <a:xfrm>
              <a:off x="4240403" y="739494"/>
              <a:ext cx="54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≥ 316</a:t>
              </a:r>
            </a:p>
          </p:txBody>
        </p:sp>
      </p:grpSp>
      <p:grpSp>
        <p:nvGrpSpPr>
          <p:cNvPr id="170" name="Gruppieren 169">
            <a:extLst>
              <a:ext uri="{FF2B5EF4-FFF2-40B4-BE49-F238E27FC236}">
                <a16:creationId xmlns:a16="http://schemas.microsoft.com/office/drawing/2014/main" id="{8267AC63-3264-471F-A00A-992F33E8337A}"/>
              </a:ext>
            </a:extLst>
          </p:cNvPr>
          <p:cNvGrpSpPr/>
          <p:nvPr/>
        </p:nvGrpSpPr>
        <p:grpSpPr>
          <a:xfrm>
            <a:off x="5822743" y="2330602"/>
            <a:ext cx="2534312" cy="449222"/>
            <a:chOff x="1415480" y="782982"/>
            <a:chExt cx="2534312" cy="449222"/>
          </a:xfrm>
        </p:grpSpPr>
        <p:cxnSp>
          <p:nvCxnSpPr>
            <p:cNvPr id="197" name="Gerade Verbindung mit Pfeil 8">
              <a:extLst>
                <a:ext uri="{FF2B5EF4-FFF2-40B4-BE49-F238E27FC236}">
                  <a16:creationId xmlns:a16="http://schemas.microsoft.com/office/drawing/2014/main" id="{19DAC788-F31C-4E7C-9108-2953156B5C90}"/>
                </a:ext>
              </a:extLst>
            </p:cNvPr>
            <p:cNvCxnSpPr/>
            <p:nvPr/>
          </p:nvCxnSpPr>
          <p:spPr>
            <a:xfrm rot="10800000" flipV="1">
              <a:off x="1955480" y="782982"/>
              <a:ext cx="180080" cy="4492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8" name="Textfeld 197">
              <a:extLst>
                <a:ext uri="{FF2B5EF4-FFF2-40B4-BE49-F238E27FC236}">
                  <a16:creationId xmlns:a16="http://schemas.microsoft.com/office/drawing/2014/main" id="{F7DB2F45-64CA-4EAA-BF27-211DA0481ECE}"/>
                </a:ext>
              </a:extLst>
            </p:cNvPr>
            <p:cNvSpPr txBox="1"/>
            <p:nvPr/>
          </p:nvSpPr>
          <p:spPr>
            <a:xfrm>
              <a:off x="1415480" y="860875"/>
              <a:ext cx="54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&lt; 358</a:t>
              </a:r>
            </a:p>
          </p:txBody>
        </p:sp>
        <p:cxnSp>
          <p:nvCxnSpPr>
            <p:cNvPr id="199" name="Gerade Verbindung mit Pfeil 8">
              <a:extLst>
                <a:ext uri="{FF2B5EF4-FFF2-40B4-BE49-F238E27FC236}">
                  <a16:creationId xmlns:a16="http://schemas.microsoft.com/office/drawing/2014/main" id="{0489ACDD-DDF1-4B9D-A061-470A18CADA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229712" y="782982"/>
              <a:ext cx="180080" cy="4492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Textfeld 199">
              <a:extLst>
                <a:ext uri="{FF2B5EF4-FFF2-40B4-BE49-F238E27FC236}">
                  <a16:creationId xmlns:a16="http://schemas.microsoft.com/office/drawing/2014/main" id="{4D5EFF9A-000F-44F6-879F-B60543DE405D}"/>
                </a:ext>
              </a:extLst>
            </p:cNvPr>
            <p:cNvSpPr txBox="1"/>
            <p:nvPr/>
          </p:nvSpPr>
          <p:spPr>
            <a:xfrm>
              <a:off x="3409792" y="860874"/>
              <a:ext cx="54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≥ 358</a:t>
              </a:r>
            </a:p>
          </p:txBody>
        </p:sp>
      </p:grpSp>
      <p:sp>
        <p:nvSpPr>
          <p:cNvPr id="171" name="Rechteck: abgerundete Ecken 170">
            <a:extLst>
              <a:ext uri="{FF2B5EF4-FFF2-40B4-BE49-F238E27FC236}">
                <a16:creationId xmlns:a16="http://schemas.microsoft.com/office/drawing/2014/main" id="{599337C6-CAEA-4E56-8AA7-FA515861CB08}"/>
              </a:ext>
            </a:extLst>
          </p:cNvPr>
          <p:cNvSpPr/>
          <p:nvPr/>
        </p:nvSpPr>
        <p:spPr>
          <a:xfrm>
            <a:off x="7269979" y="2793220"/>
            <a:ext cx="1080000" cy="468604"/>
          </a:xfrm>
          <a:prstGeom prst="roundRect">
            <a:avLst>
              <a:gd name="adj" fmla="val 11124"/>
            </a:avLst>
          </a:prstGeom>
          <a:solidFill>
            <a:srgbClr val="C7E4C8"/>
          </a:solidFill>
          <a:ln w="9525">
            <a:solidFill>
              <a:srgbClr val="2FA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systolicMax-OverallVelocity-Q99</a:t>
            </a:r>
          </a:p>
        </p:txBody>
      </p: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D89DDB5A-027C-4A4C-B969-4201C1CBDDF3}"/>
              </a:ext>
            </a:extLst>
          </p:cNvPr>
          <p:cNvGrpSpPr/>
          <p:nvPr/>
        </p:nvGrpSpPr>
        <p:grpSpPr>
          <a:xfrm>
            <a:off x="6542823" y="3027522"/>
            <a:ext cx="2534312" cy="449222"/>
            <a:chOff x="1415480" y="782982"/>
            <a:chExt cx="2534312" cy="449222"/>
          </a:xfrm>
        </p:grpSpPr>
        <p:cxnSp>
          <p:nvCxnSpPr>
            <p:cNvPr id="193" name="Gerade Verbindung mit Pfeil 8">
              <a:extLst>
                <a:ext uri="{FF2B5EF4-FFF2-40B4-BE49-F238E27FC236}">
                  <a16:creationId xmlns:a16="http://schemas.microsoft.com/office/drawing/2014/main" id="{90AA9B61-92A0-42FC-86E1-1D1E6EDA4F56}"/>
                </a:ext>
              </a:extLst>
            </p:cNvPr>
            <p:cNvCxnSpPr/>
            <p:nvPr/>
          </p:nvCxnSpPr>
          <p:spPr>
            <a:xfrm rot="10800000" flipV="1">
              <a:off x="1955480" y="782982"/>
              <a:ext cx="180080" cy="4492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4" name="Textfeld 193">
              <a:extLst>
                <a:ext uri="{FF2B5EF4-FFF2-40B4-BE49-F238E27FC236}">
                  <a16:creationId xmlns:a16="http://schemas.microsoft.com/office/drawing/2014/main" id="{DE8589DB-2DB9-4BF0-8E5F-A6629EA99A9C}"/>
                </a:ext>
              </a:extLst>
            </p:cNvPr>
            <p:cNvSpPr txBox="1"/>
            <p:nvPr/>
          </p:nvSpPr>
          <p:spPr>
            <a:xfrm>
              <a:off x="1415480" y="860875"/>
              <a:ext cx="54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&lt; 0.92</a:t>
              </a:r>
            </a:p>
          </p:txBody>
        </p:sp>
        <p:cxnSp>
          <p:nvCxnSpPr>
            <p:cNvPr id="195" name="Gerade Verbindung mit Pfeil 8">
              <a:extLst>
                <a:ext uri="{FF2B5EF4-FFF2-40B4-BE49-F238E27FC236}">
                  <a16:creationId xmlns:a16="http://schemas.microsoft.com/office/drawing/2014/main" id="{2937C9E0-CAAB-4099-8DF7-C8FFDA81A84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229712" y="782982"/>
              <a:ext cx="180080" cy="4492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Textfeld 195">
              <a:extLst>
                <a:ext uri="{FF2B5EF4-FFF2-40B4-BE49-F238E27FC236}">
                  <a16:creationId xmlns:a16="http://schemas.microsoft.com/office/drawing/2014/main" id="{CF3DB6DC-E9FD-4C56-BDE8-7D4515E2D1A8}"/>
                </a:ext>
              </a:extLst>
            </p:cNvPr>
            <p:cNvSpPr txBox="1"/>
            <p:nvPr/>
          </p:nvSpPr>
          <p:spPr>
            <a:xfrm>
              <a:off x="3409792" y="860874"/>
              <a:ext cx="54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≥ 0.92</a:t>
              </a:r>
            </a:p>
          </p:txBody>
        </p:sp>
      </p:grpSp>
      <p:grpSp>
        <p:nvGrpSpPr>
          <p:cNvPr id="173" name="Gruppieren 172">
            <a:extLst>
              <a:ext uri="{FF2B5EF4-FFF2-40B4-BE49-F238E27FC236}">
                <a16:creationId xmlns:a16="http://schemas.microsoft.com/office/drawing/2014/main" id="{6E292C48-36FD-4108-80CC-238B1854469B}"/>
              </a:ext>
            </a:extLst>
          </p:cNvPr>
          <p:cNvGrpSpPr/>
          <p:nvPr/>
        </p:nvGrpSpPr>
        <p:grpSpPr>
          <a:xfrm>
            <a:off x="6067695" y="2798598"/>
            <a:ext cx="590096" cy="353333"/>
            <a:chOff x="3441184" y="1984779"/>
            <a:chExt cx="590096" cy="353333"/>
          </a:xfrm>
        </p:grpSpPr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57F17640-0C31-47E6-A9BC-EFFFBA08E9CA}"/>
                </a:ext>
              </a:extLst>
            </p:cNvPr>
            <p:cNvSpPr/>
            <p:nvPr/>
          </p:nvSpPr>
          <p:spPr>
            <a:xfrm>
              <a:off x="3441184" y="2158112"/>
              <a:ext cx="590096" cy="180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✔5 </a:t>
              </a:r>
              <a:r>
                <a:rPr lang="de-DE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✖0</a:t>
              </a:r>
            </a:p>
          </p:txBody>
        </p:sp>
        <p:sp>
          <p:nvSpPr>
            <p:cNvPr id="192" name="Rechteck 191">
              <a:extLst>
                <a:ext uri="{FF2B5EF4-FFF2-40B4-BE49-F238E27FC236}">
                  <a16:creationId xmlns:a16="http://schemas.microsoft.com/office/drawing/2014/main" id="{3D5B7556-477F-40D1-A3A4-DFEF65DA792F}"/>
                </a:ext>
              </a:extLst>
            </p:cNvPr>
            <p:cNvSpPr/>
            <p:nvPr/>
          </p:nvSpPr>
          <p:spPr>
            <a:xfrm>
              <a:off x="3441184" y="1984779"/>
              <a:ext cx="590096" cy="180000"/>
            </a:xfrm>
            <a:prstGeom prst="rect">
              <a:avLst/>
            </a:prstGeom>
            <a:solidFill>
              <a:srgbClr val="61BFE2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male HHV</a:t>
              </a:r>
            </a:p>
          </p:txBody>
        </p:sp>
      </p:grpSp>
      <p:grpSp>
        <p:nvGrpSpPr>
          <p:cNvPr id="174" name="Gruppieren 173">
            <a:extLst>
              <a:ext uri="{FF2B5EF4-FFF2-40B4-BE49-F238E27FC236}">
                <a16:creationId xmlns:a16="http://schemas.microsoft.com/office/drawing/2014/main" id="{9A56BE92-CE26-43EF-8D67-AFCC58DEC096}"/>
              </a:ext>
            </a:extLst>
          </p:cNvPr>
          <p:cNvGrpSpPr/>
          <p:nvPr/>
        </p:nvGrpSpPr>
        <p:grpSpPr>
          <a:xfrm>
            <a:off x="6787774" y="3481224"/>
            <a:ext cx="590096" cy="353333"/>
            <a:chOff x="3441184" y="1984779"/>
            <a:chExt cx="590096" cy="353333"/>
          </a:xfrm>
        </p:grpSpPr>
        <p:sp>
          <p:nvSpPr>
            <p:cNvPr id="189" name="Rechteck 188">
              <a:extLst>
                <a:ext uri="{FF2B5EF4-FFF2-40B4-BE49-F238E27FC236}">
                  <a16:creationId xmlns:a16="http://schemas.microsoft.com/office/drawing/2014/main" id="{AA27C850-1761-48D7-AAB3-AFCA3791861D}"/>
                </a:ext>
              </a:extLst>
            </p:cNvPr>
            <p:cNvSpPr/>
            <p:nvPr/>
          </p:nvSpPr>
          <p:spPr>
            <a:xfrm>
              <a:off x="3441184" y="2158112"/>
              <a:ext cx="590096" cy="180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✔12 </a:t>
              </a:r>
              <a:r>
                <a:rPr lang="de-DE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✖4</a:t>
              </a:r>
            </a:p>
          </p:txBody>
        </p:sp>
        <p:sp>
          <p:nvSpPr>
            <p:cNvPr id="190" name="Rechteck 189">
              <a:extLst>
                <a:ext uri="{FF2B5EF4-FFF2-40B4-BE49-F238E27FC236}">
                  <a16:creationId xmlns:a16="http://schemas.microsoft.com/office/drawing/2014/main" id="{E725363E-32E9-427F-930B-2352D55052DF}"/>
                </a:ext>
              </a:extLst>
            </p:cNvPr>
            <p:cNvSpPr/>
            <p:nvPr/>
          </p:nvSpPr>
          <p:spPr>
            <a:xfrm>
              <a:off x="3441184" y="1984779"/>
              <a:ext cx="590096" cy="180000"/>
            </a:xfrm>
            <a:prstGeom prst="rect">
              <a:avLst/>
            </a:prstGeom>
            <a:solidFill>
              <a:srgbClr val="61BFE2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male HHV</a:t>
              </a:r>
            </a:p>
          </p:txBody>
        </p:sp>
      </p:grpSp>
      <p:cxnSp>
        <p:nvCxnSpPr>
          <p:cNvPr id="175" name="Gerade Verbindung mit Pfeil 8">
            <a:extLst>
              <a:ext uri="{FF2B5EF4-FFF2-40B4-BE49-F238E27FC236}">
                <a16:creationId xmlns:a16="http://schemas.microsoft.com/office/drawing/2014/main" id="{443C3CD3-446B-4D18-86B7-DE0906EAF8F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18938" y="1650788"/>
            <a:ext cx="180080" cy="4492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Rechteck: abgerundete Ecken 175">
            <a:extLst>
              <a:ext uri="{FF2B5EF4-FFF2-40B4-BE49-F238E27FC236}">
                <a16:creationId xmlns:a16="http://schemas.microsoft.com/office/drawing/2014/main" id="{0BF9DEC7-DE37-4FA4-B51A-4E4CC4AC09AC}"/>
              </a:ext>
            </a:extLst>
          </p:cNvPr>
          <p:cNvSpPr/>
          <p:nvPr/>
        </p:nvSpPr>
        <p:spPr>
          <a:xfrm>
            <a:off x="7997135" y="3477646"/>
            <a:ext cx="1080000" cy="468604"/>
          </a:xfrm>
          <a:prstGeom prst="roundRect">
            <a:avLst>
              <a:gd name="adj" fmla="val 11124"/>
            </a:avLst>
          </a:prstGeom>
          <a:solidFill>
            <a:srgbClr val="C7E4C8"/>
          </a:solidFill>
          <a:ln w="9525">
            <a:solidFill>
              <a:srgbClr val="2FA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systolicMax-OverallVelocity-Q99</a:t>
            </a:r>
          </a:p>
        </p:txBody>
      </p:sp>
      <p:grpSp>
        <p:nvGrpSpPr>
          <p:cNvPr id="177" name="Gruppieren 176">
            <a:extLst>
              <a:ext uri="{FF2B5EF4-FFF2-40B4-BE49-F238E27FC236}">
                <a16:creationId xmlns:a16="http://schemas.microsoft.com/office/drawing/2014/main" id="{DF1CE09F-379A-486A-B491-40969788B5D9}"/>
              </a:ext>
            </a:extLst>
          </p:cNvPr>
          <p:cNvGrpSpPr/>
          <p:nvPr/>
        </p:nvGrpSpPr>
        <p:grpSpPr>
          <a:xfrm>
            <a:off x="7269979" y="3711948"/>
            <a:ext cx="2426421" cy="449222"/>
            <a:chOff x="1415480" y="782982"/>
            <a:chExt cx="2426421" cy="449222"/>
          </a:xfrm>
        </p:grpSpPr>
        <p:cxnSp>
          <p:nvCxnSpPr>
            <p:cNvPr id="185" name="Gerade Verbindung mit Pfeil 8">
              <a:extLst>
                <a:ext uri="{FF2B5EF4-FFF2-40B4-BE49-F238E27FC236}">
                  <a16:creationId xmlns:a16="http://schemas.microsoft.com/office/drawing/2014/main" id="{64D0D030-C17D-4B42-ACCC-AC230EA8F18E}"/>
                </a:ext>
              </a:extLst>
            </p:cNvPr>
            <p:cNvCxnSpPr/>
            <p:nvPr/>
          </p:nvCxnSpPr>
          <p:spPr>
            <a:xfrm rot="10800000" flipV="1">
              <a:off x="1955480" y="782982"/>
              <a:ext cx="180080" cy="4492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Textfeld 185">
              <a:extLst>
                <a:ext uri="{FF2B5EF4-FFF2-40B4-BE49-F238E27FC236}">
                  <a16:creationId xmlns:a16="http://schemas.microsoft.com/office/drawing/2014/main" id="{4A17917D-3B59-41C0-9C68-CF41B9A79E7C}"/>
                </a:ext>
              </a:extLst>
            </p:cNvPr>
            <p:cNvSpPr txBox="1"/>
            <p:nvPr/>
          </p:nvSpPr>
          <p:spPr>
            <a:xfrm>
              <a:off x="1415480" y="860875"/>
              <a:ext cx="54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&lt; 1</a:t>
              </a:r>
            </a:p>
          </p:txBody>
        </p:sp>
        <p:cxnSp>
          <p:nvCxnSpPr>
            <p:cNvPr id="187" name="Gerade Verbindung mit Pfeil 8">
              <a:extLst>
                <a:ext uri="{FF2B5EF4-FFF2-40B4-BE49-F238E27FC236}">
                  <a16:creationId xmlns:a16="http://schemas.microsoft.com/office/drawing/2014/main" id="{EEA3C027-89AA-4314-945F-1261818B2A70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229712" y="782982"/>
              <a:ext cx="180080" cy="4492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8" name="Textfeld 187">
              <a:extLst>
                <a:ext uri="{FF2B5EF4-FFF2-40B4-BE49-F238E27FC236}">
                  <a16:creationId xmlns:a16="http://schemas.microsoft.com/office/drawing/2014/main" id="{5C16C2C2-F88C-41C3-A159-75F99F4B26A0}"/>
                </a:ext>
              </a:extLst>
            </p:cNvPr>
            <p:cNvSpPr txBox="1"/>
            <p:nvPr/>
          </p:nvSpPr>
          <p:spPr>
            <a:xfrm>
              <a:off x="3409792" y="860874"/>
              <a:ext cx="4321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≥ 1</a:t>
              </a:r>
            </a:p>
          </p:txBody>
        </p:sp>
      </p:grpSp>
      <p:grpSp>
        <p:nvGrpSpPr>
          <p:cNvPr id="178" name="Gruppieren 177">
            <a:extLst>
              <a:ext uri="{FF2B5EF4-FFF2-40B4-BE49-F238E27FC236}">
                <a16:creationId xmlns:a16="http://schemas.microsoft.com/office/drawing/2014/main" id="{EA1E3385-E044-4610-9704-92BD51FA1884}"/>
              </a:ext>
            </a:extLst>
          </p:cNvPr>
          <p:cNvGrpSpPr/>
          <p:nvPr/>
        </p:nvGrpSpPr>
        <p:grpSpPr>
          <a:xfrm>
            <a:off x="8969243" y="4161170"/>
            <a:ext cx="590096" cy="353333"/>
            <a:chOff x="3441184" y="1984779"/>
            <a:chExt cx="590096" cy="353333"/>
          </a:xfrm>
        </p:grpSpPr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D839B8BF-EFB6-4D10-BAB7-EF24F94ED289}"/>
                </a:ext>
              </a:extLst>
            </p:cNvPr>
            <p:cNvSpPr/>
            <p:nvPr/>
          </p:nvSpPr>
          <p:spPr>
            <a:xfrm>
              <a:off x="3441184" y="2158112"/>
              <a:ext cx="590096" cy="180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de-DE" sz="8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✔24 </a:t>
              </a:r>
              <a:r>
                <a:rPr lang="de-DE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✖22</a:t>
              </a:r>
            </a:p>
          </p:txBody>
        </p: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2A616BF4-F2B0-413F-AC75-F1B85770EAFD}"/>
                </a:ext>
              </a:extLst>
            </p:cNvPr>
            <p:cNvSpPr/>
            <p:nvPr/>
          </p:nvSpPr>
          <p:spPr>
            <a:xfrm>
              <a:off x="3441184" y="1984779"/>
              <a:ext cx="590096" cy="180000"/>
            </a:xfrm>
            <a:prstGeom prst="rect">
              <a:avLst/>
            </a:prstGeom>
            <a:solidFill>
              <a:srgbClr val="61BFE2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male HHV</a:t>
              </a:r>
            </a:p>
          </p:txBody>
        </p:sp>
      </p:grpSp>
      <p:grpSp>
        <p:nvGrpSpPr>
          <p:cNvPr id="179" name="Gruppieren 178">
            <a:extLst>
              <a:ext uri="{FF2B5EF4-FFF2-40B4-BE49-F238E27FC236}">
                <a16:creationId xmlns:a16="http://schemas.microsoft.com/office/drawing/2014/main" id="{79D1BE3B-8D3F-44B0-AE97-9D1180842228}"/>
              </a:ext>
            </a:extLst>
          </p:cNvPr>
          <p:cNvGrpSpPr/>
          <p:nvPr/>
        </p:nvGrpSpPr>
        <p:grpSpPr>
          <a:xfrm>
            <a:off x="7514930" y="4165650"/>
            <a:ext cx="590096" cy="353333"/>
            <a:chOff x="3441184" y="1984779"/>
            <a:chExt cx="590096" cy="353333"/>
          </a:xfrm>
        </p:grpSpPr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04955D32-0614-42CA-ACA4-4B9294384681}"/>
                </a:ext>
              </a:extLst>
            </p:cNvPr>
            <p:cNvSpPr/>
            <p:nvPr/>
          </p:nvSpPr>
          <p:spPr>
            <a:xfrm>
              <a:off x="3441184" y="2158112"/>
              <a:ext cx="590096" cy="180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✔10 </a:t>
              </a:r>
              <a:r>
                <a:rPr lang="de-DE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✖3</a:t>
              </a:r>
            </a:p>
          </p:txBody>
        </p:sp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54240F0F-E764-4B32-BFCD-FB182AF90E55}"/>
                </a:ext>
              </a:extLst>
            </p:cNvPr>
            <p:cNvSpPr/>
            <p:nvPr/>
          </p:nvSpPr>
          <p:spPr>
            <a:xfrm>
              <a:off x="3441184" y="1984779"/>
              <a:ext cx="590096" cy="180000"/>
            </a:xfrm>
            <a:prstGeom prst="rect">
              <a:avLst/>
            </a:prstGeom>
            <a:solidFill>
              <a:srgbClr val="C96699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female</a:t>
              </a:r>
              <a:r>
                <a:rPr lang="de-DE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BAV</a:t>
              </a:r>
            </a:p>
          </p:txBody>
        </p:sp>
      </p:grpSp>
      <p:sp>
        <p:nvSpPr>
          <p:cNvPr id="180" name="Textfeld 179">
            <a:extLst>
              <a:ext uri="{FF2B5EF4-FFF2-40B4-BE49-F238E27FC236}">
                <a16:creationId xmlns:a16="http://schemas.microsoft.com/office/drawing/2014/main" id="{E381DD8C-BE2E-49F7-A148-29406027864A}"/>
              </a:ext>
            </a:extLst>
          </p:cNvPr>
          <p:cNvSpPr txBox="1"/>
          <p:nvPr/>
        </p:nvSpPr>
        <p:spPr>
          <a:xfrm>
            <a:off x="5447928" y="4211392"/>
            <a:ext cx="924981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DE" sz="1000" dirty="0"/>
              <a:t> ⮕ </a:t>
            </a:r>
            <a:r>
              <a:rPr lang="de-DE" sz="1000" b="1" dirty="0">
                <a:solidFill>
                  <a:srgbClr val="2FA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✔60 </a:t>
            </a:r>
            <a:r>
              <a:rPr lang="de-DE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✖30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D7336C2-7279-41E1-90C3-03448AA4AEB8}"/>
              </a:ext>
            </a:extLst>
          </p:cNvPr>
          <p:cNvSpPr txBox="1"/>
          <p:nvPr/>
        </p:nvSpPr>
        <p:spPr>
          <a:xfrm>
            <a:off x="5416153" y="3484420"/>
            <a:ext cx="1101971" cy="707886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de-DE" sz="10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</a:t>
            </a:r>
            <a:r>
              <a:rPr lang="de-DE" sz="10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de-DE" sz="10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correctly</a:t>
            </a:r>
            <a:r>
              <a:rPr lang="de-DE" sz="10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(✔) and </a:t>
            </a:r>
            <a:r>
              <a:rPr lang="de-DE" sz="10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incorrectly</a:t>
            </a:r>
            <a:r>
              <a:rPr lang="de-DE" sz="10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(✖) </a:t>
            </a:r>
            <a:r>
              <a:rPr lang="de-DE" sz="10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classified</a:t>
            </a:r>
            <a:r>
              <a:rPr lang="de-DE" sz="10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subjects</a:t>
            </a:r>
            <a:endParaRPr lang="de-DE" sz="1000" i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52C76446-65CC-4C51-A812-F5C682FB80F9}"/>
              </a:ext>
            </a:extLst>
          </p:cNvPr>
          <p:cNvSpPr txBox="1"/>
          <p:nvPr/>
        </p:nvSpPr>
        <p:spPr>
          <a:xfrm>
            <a:off x="1746027" y="1062164"/>
            <a:ext cx="1305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9E62FEB8-8C39-466D-BF62-7FBC21916702}"/>
              </a:ext>
            </a:extLst>
          </p:cNvPr>
          <p:cNvSpPr txBox="1"/>
          <p:nvPr/>
        </p:nvSpPr>
        <p:spPr>
          <a:xfrm>
            <a:off x="5294175" y="1058447"/>
            <a:ext cx="1305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0A8E9A36-2593-4423-B7BE-DF058DCC3634}"/>
              </a:ext>
            </a:extLst>
          </p:cNvPr>
          <p:cNvSpPr txBox="1"/>
          <p:nvPr/>
        </p:nvSpPr>
        <p:spPr>
          <a:xfrm>
            <a:off x="1746027" y="3756215"/>
            <a:ext cx="1305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774392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feld 50">
            <a:extLst>
              <a:ext uri="{FF2B5EF4-FFF2-40B4-BE49-F238E27FC236}">
                <a16:creationId xmlns:a16="http://schemas.microsoft.com/office/drawing/2014/main" id="{192E5871-BDCE-4B08-B87F-0D5A82F7B0EB}"/>
              </a:ext>
            </a:extLst>
          </p:cNvPr>
          <p:cNvSpPr txBox="1"/>
          <p:nvPr/>
        </p:nvSpPr>
        <p:spPr>
          <a:xfrm>
            <a:off x="791778" y="304189"/>
            <a:ext cx="295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7207396A-D3CC-460C-88CA-76CD3DBAB799}"/>
              </a:ext>
            </a:extLst>
          </p:cNvPr>
          <p:cNvSpPr txBox="1"/>
          <p:nvPr/>
        </p:nvSpPr>
        <p:spPr>
          <a:xfrm>
            <a:off x="4770136" y="299446"/>
            <a:ext cx="295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B989FB6B-AE2D-49DB-8FB5-523AEA0DD680}"/>
              </a:ext>
            </a:extLst>
          </p:cNvPr>
          <p:cNvGrpSpPr/>
          <p:nvPr/>
        </p:nvGrpSpPr>
        <p:grpSpPr>
          <a:xfrm>
            <a:off x="4785824" y="303834"/>
            <a:ext cx="2534312" cy="1251830"/>
            <a:chOff x="2246091" y="427300"/>
            <a:chExt cx="2534312" cy="1251830"/>
          </a:xfrm>
        </p:grpSpPr>
        <p:sp>
          <p:nvSpPr>
            <p:cNvPr id="54" name="Rechteck: abgerundete Ecken 53">
              <a:extLst>
                <a:ext uri="{FF2B5EF4-FFF2-40B4-BE49-F238E27FC236}">
                  <a16:creationId xmlns:a16="http://schemas.microsoft.com/office/drawing/2014/main" id="{484577A2-0C0B-42C3-B5F8-FECE5901E58C}"/>
                </a:ext>
              </a:extLst>
            </p:cNvPr>
            <p:cNvSpPr/>
            <p:nvPr/>
          </p:nvSpPr>
          <p:spPr>
            <a:xfrm>
              <a:off x="2966171" y="427300"/>
              <a:ext cx="1080000" cy="468604"/>
            </a:xfrm>
            <a:prstGeom prst="roundRect">
              <a:avLst>
                <a:gd name="adj" fmla="val 11124"/>
              </a:avLst>
            </a:prstGeom>
            <a:solidFill>
              <a:srgbClr val="C7E4C8"/>
            </a:solidFill>
            <a:ln w="9525">
              <a:solidFill>
                <a:srgbClr val="2FA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diastolicMedian-</a:t>
              </a:r>
              <a:b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RightRotation-</a:t>
              </a:r>
              <a:b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VolumeRel</a:t>
              </a:r>
            </a:p>
          </p:txBody>
        </p:sp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34E6E425-1DEF-49CB-A2E8-031D577C342D}"/>
                </a:ext>
              </a:extLst>
            </p:cNvPr>
            <p:cNvGrpSpPr/>
            <p:nvPr/>
          </p:nvGrpSpPr>
          <p:grpSpPr>
            <a:xfrm>
              <a:off x="3945355" y="1110824"/>
              <a:ext cx="590096" cy="353333"/>
              <a:chOff x="3441184" y="1984779"/>
              <a:chExt cx="590096" cy="353333"/>
            </a:xfrm>
          </p:grpSpPr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7056C42B-1889-4163-B663-773F8C1E6C3C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✔17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✖2</a:t>
                </a:r>
              </a:p>
            </p:txBody>
          </p:sp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FE790741-7D86-45CB-88CD-0CA306CEDCC5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DA7F7F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BAV</a:t>
                </a:r>
              </a:p>
            </p:txBody>
          </p:sp>
        </p:grp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AB990DD3-6984-4A38-BECA-80FDAC29BACF}"/>
                </a:ext>
              </a:extLst>
            </p:cNvPr>
            <p:cNvGrpSpPr/>
            <p:nvPr/>
          </p:nvGrpSpPr>
          <p:grpSpPr>
            <a:xfrm>
              <a:off x="2246091" y="661602"/>
              <a:ext cx="2534312" cy="449222"/>
              <a:chOff x="1415480" y="782982"/>
              <a:chExt cx="2534312" cy="449222"/>
            </a:xfrm>
          </p:grpSpPr>
          <p:cxnSp>
            <p:nvCxnSpPr>
              <p:cNvPr id="61" name="Gerade Verbindung mit Pfeil 8">
                <a:extLst>
                  <a:ext uri="{FF2B5EF4-FFF2-40B4-BE49-F238E27FC236}">
                    <a16:creationId xmlns:a16="http://schemas.microsoft.com/office/drawing/2014/main" id="{F34FCFA2-A4A9-497A-B550-DDFAAC68D9CB}"/>
                  </a:ext>
                </a:extLst>
              </p:cNvPr>
              <p:cNvCxnSpPr>
                <a:cxnSpLocks/>
                <a:stCxn id="54" idx="1"/>
              </p:cNvCxnSpPr>
              <p:nvPr/>
            </p:nvCxnSpPr>
            <p:spPr>
              <a:xfrm rot="10800000" flipV="1">
                <a:off x="1955480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D89A4DEC-541D-46AB-ABDB-85FB61112BF7}"/>
                  </a:ext>
                </a:extLst>
              </p:cNvPr>
              <p:cNvSpPr txBox="1"/>
              <p:nvPr/>
            </p:nvSpPr>
            <p:spPr>
              <a:xfrm>
                <a:off x="1415480" y="860875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 0.53</a:t>
                </a:r>
              </a:p>
            </p:txBody>
          </p:sp>
          <p:cxnSp>
            <p:nvCxnSpPr>
              <p:cNvPr id="63" name="Gerade Verbindung mit Pfeil 8">
                <a:extLst>
                  <a:ext uri="{FF2B5EF4-FFF2-40B4-BE49-F238E27FC236}">
                    <a16:creationId xmlns:a16="http://schemas.microsoft.com/office/drawing/2014/main" id="{3C1C39A7-2A9C-4D2D-9C63-F1CB1F4D4A8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229712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225869BC-9407-4B72-8C4D-321607507A5A}"/>
                  </a:ext>
                </a:extLst>
              </p:cNvPr>
              <p:cNvSpPr txBox="1"/>
              <p:nvPr/>
            </p:nvSpPr>
            <p:spPr>
              <a:xfrm>
                <a:off x="3409792" y="860874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≥ 0.53</a:t>
                </a:r>
              </a:p>
            </p:txBody>
          </p:sp>
        </p:grp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40ACC864-E483-4547-B12B-57AD088F756E}"/>
                </a:ext>
              </a:extLst>
            </p:cNvPr>
            <p:cNvGrpSpPr/>
            <p:nvPr/>
          </p:nvGrpSpPr>
          <p:grpSpPr>
            <a:xfrm>
              <a:off x="2496490" y="1114157"/>
              <a:ext cx="590096" cy="353333"/>
              <a:chOff x="3441184" y="1984779"/>
              <a:chExt cx="590096" cy="353333"/>
            </a:xfrm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C3FB51E4-68BF-4557-BB3C-3078E084867B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✔28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✖5</a:t>
                </a:r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96C5FE12-BC6D-472B-B27C-1B61E7394EC3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91ACC2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OHHV</a:t>
                </a:r>
              </a:p>
            </p:txBody>
          </p:sp>
        </p:grp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3FC7C0C6-6ED7-4461-9792-DF170DB3055A}"/>
                </a:ext>
              </a:extLst>
            </p:cNvPr>
            <p:cNvSpPr txBox="1"/>
            <p:nvPr/>
          </p:nvSpPr>
          <p:spPr>
            <a:xfrm>
              <a:off x="2918293" y="1417520"/>
              <a:ext cx="11757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>
                  <a:latin typeface="Arial" panose="020B0604020202020204" pitchFamily="34" charset="0"/>
                  <a:cs typeface="Arial" panose="020B0604020202020204" pitchFamily="34" charset="0"/>
                </a:rPr>
                <a:t>⮕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✔45 </a:t>
              </a:r>
              <a:r>
                <a:rPr lang="de-DE" sz="1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✖7</a:t>
              </a:r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A7DD7A0C-BF84-4235-AF31-864D86774184}"/>
              </a:ext>
            </a:extLst>
          </p:cNvPr>
          <p:cNvGrpSpPr/>
          <p:nvPr/>
        </p:nvGrpSpPr>
        <p:grpSpPr>
          <a:xfrm>
            <a:off x="4785824" y="1700808"/>
            <a:ext cx="2534312" cy="1285757"/>
            <a:chOff x="2246091" y="427300"/>
            <a:chExt cx="2534312" cy="1285757"/>
          </a:xfrm>
        </p:grpSpPr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DCB32A0B-F510-41C4-9953-6E21D656E9C3}"/>
                </a:ext>
              </a:extLst>
            </p:cNvPr>
            <p:cNvGrpSpPr/>
            <p:nvPr/>
          </p:nvGrpSpPr>
          <p:grpSpPr>
            <a:xfrm>
              <a:off x="2246091" y="427300"/>
              <a:ext cx="2534312" cy="1040190"/>
              <a:chOff x="2246091" y="427300"/>
              <a:chExt cx="2534312" cy="1040190"/>
            </a:xfrm>
          </p:grpSpPr>
          <p:sp>
            <p:nvSpPr>
              <p:cNvPr id="70" name="Rechteck: abgerundete Ecken 69">
                <a:extLst>
                  <a:ext uri="{FF2B5EF4-FFF2-40B4-BE49-F238E27FC236}">
                    <a16:creationId xmlns:a16="http://schemas.microsoft.com/office/drawing/2014/main" id="{F1DEE2E2-6198-4F04-8BEE-FB43699BC878}"/>
                  </a:ext>
                </a:extLst>
              </p:cNvPr>
              <p:cNvSpPr/>
              <p:nvPr/>
            </p:nvSpPr>
            <p:spPr>
              <a:xfrm>
                <a:off x="2966171" y="427300"/>
                <a:ext cx="1080000" cy="468604"/>
              </a:xfrm>
              <a:prstGeom prst="roundRect">
                <a:avLst>
                  <a:gd name="adj" fmla="val 11124"/>
                </a:avLst>
              </a:prstGeom>
              <a:solidFill>
                <a:srgbClr val="C7E4C8"/>
              </a:solidFill>
              <a:ln w="9525">
                <a:solidFill>
                  <a:srgbClr val="2FA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de-DE" sz="900" noProof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medianDiameter</a:t>
                </a:r>
              </a:p>
            </p:txBody>
          </p:sp>
          <p:grpSp>
            <p:nvGrpSpPr>
              <p:cNvPr id="71" name="Gruppieren 70">
                <a:extLst>
                  <a:ext uri="{FF2B5EF4-FFF2-40B4-BE49-F238E27FC236}">
                    <a16:creationId xmlns:a16="http://schemas.microsoft.com/office/drawing/2014/main" id="{4E53F6DA-CCC7-4F86-9C7B-F85B1F094A80}"/>
                  </a:ext>
                </a:extLst>
              </p:cNvPr>
              <p:cNvGrpSpPr/>
              <p:nvPr/>
            </p:nvGrpSpPr>
            <p:grpSpPr>
              <a:xfrm>
                <a:off x="3945355" y="1110824"/>
                <a:ext cx="590096" cy="353333"/>
                <a:chOff x="3441184" y="1984779"/>
                <a:chExt cx="590096" cy="353333"/>
              </a:xfrm>
            </p:grpSpPr>
            <p:sp>
              <p:nvSpPr>
                <p:cNvPr id="80" name="Rechteck 79">
                  <a:extLst>
                    <a:ext uri="{FF2B5EF4-FFF2-40B4-BE49-F238E27FC236}">
                      <a16:creationId xmlns:a16="http://schemas.microsoft.com/office/drawing/2014/main" id="{16096BAB-ECF0-4170-BBEC-750F9A132061}"/>
                    </a:ext>
                  </a:extLst>
                </p:cNvPr>
                <p:cNvSpPr/>
                <p:nvPr/>
              </p:nvSpPr>
              <p:spPr>
                <a:xfrm>
                  <a:off x="3441184" y="2158112"/>
                  <a:ext cx="590096" cy="180000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36000" rIns="0" bIns="36000" rtlCol="0" anchor="ctr"/>
                <a:lstStyle/>
                <a:p>
                  <a:pPr algn="ctr"/>
                  <a:r>
                    <a:rPr lang="de-DE" sz="800" b="1" dirty="0">
                      <a:solidFill>
                        <a:srgbClr val="2FA65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✔33 </a:t>
                  </a:r>
                  <a:r>
                    <a:rPr lang="de-DE" sz="8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✖16</a:t>
                  </a:r>
                </a:p>
              </p:txBody>
            </p:sp>
            <p:sp>
              <p:nvSpPr>
                <p:cNvPr id="81" name="Rechteck 80">
                  <a:extLst>
                    <a:ext uri="{FF2B5EF4-FFF2-40B4-BE49-F238E27FC236}">
                      <a16:creationId xmlns:a16="http://schemas.microsoft.com/office/drawing/2014/main" id="{B98D74CF-83F9-4477-847E-DD2EA3D1DBD6}"/>
                    </a:ext>
                  </a:extLst>
                </p:cNvPr>
                <p:cNvSpPr/>
                <p:nvPr/>
              </p:nvSpPr>
              <p:spPr>
                <a:xfrm>
                  <a:off x="3441184" y="1984779"/>
                  <a:ext cx="590096" cy="180000"/>
                </a:xfrm>
                <a:prstGeom prst="rect">
                  <a:avLst/>
                </a:prstGeom>
                <a:solidFill>
                  <a:srgbClr val="C96699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36000" rIns="0" bIns="36000" rtlCol="0" anchor="ctr"/>
                <a:lstStyle/>
                <a:p>
                  <a:pPr algn="ctr"/>
                  <a:r>
                    <a:rPr lang="de-DE" sz="8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female</a:t>
                  </a:r>
                  <a:r>
                    <a:rPr lang="de-DE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HHV</a:t>
                  </a:r>
                </a:p>
              </p:txBody>
            </p:sp>
          </p:grpSp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B42467D9-5D68-446F-93CF-C43579D6E59D}"/>
                  </a:ext>
                </a:extLst>
              </p:cNvPr>
              <p:cNvGrpSpPr/>
              <p:nvPr/>
            </p:nvGrpSpPr>
            <p:grpSpPr>
              <a:xfrm>
                <a:off x="2246091" y="661602"/>
                <a:ext cx="2534312" cy="449222"/>
                <a:chOff x="1415480" y="782982"/>
                <a:chExt cx="2534312" cy="449222"/>
              </a:xfrm>
            </p:grpSpPr>
            <p:cxnSp>
              <p:nvCxnSpPr>
                <p:cNvPr id="76" name="Gerade Verbindung mit Pfeil 8">
                  <a:extLst>
                    <a:ext uri="{FF2B5EF4-FFF2-40B4-BE49-F238E27FC236}">
                      <a16:creationId xmlns:a16="http://schemas.microsoft.com/office/drawing/2014/main" id="{B6C38E8D-AA5A-47D2-B294-DE262B1C2439}"/>
                    </a:ext>
                  </a:extLst>
                </p:cNvPr>
                <p:cNvCxnSpPr>
                  <a:cxnSpLocks/>
                  <a:stCxn id="70" idx="1"/>
                </p:cNvCxnSpPr>
                <p:nvPr/>
              </p:nvCxnSpPr>
              <p:spPr>
                <a:xfrm rot="10800000" flipV="1">
                  <a:off x="1955480" y="782982"/>
                  <a:ext cx="180080" cy="4492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feld 76">
                  <a:extLst>
                    <a:ext uri="{FF2B5EF4-FFF2-40B4-BE49-F238E27FC236}">
                      <a16:creationId xmlns:a16="http://schemas.microsoft.com/office/drawing/2014/main" id="{A63451B0-DACE-4BF7-ACEE-1DD91AD0270E}"/>
                    </a:ext>
                  </a:extLst>
                </p:cNvPr>
                <p:cNvSpPr txBox="1"/>
                <p:nvPr/>
              </p:nvSpPr>
              <p:spPr>
                <a:xfrm>
                  <a:off x="1415480" y="860875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de-DE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&lt; 17</a:t>
                  </a:r>
                </a:p>
              </p:txBody>
            </p:sp>
            <p:cxnSp>
              <p:nvCxnSpPr>
                <p:cNvPr id="78" name="Gerade Verbindung mit Pfeil 8">
                  <a:extLst>
                    <a:ext uri="{FF2B5EF4-FFF2-40B4-BE49-F238E27FC236}">
                      <a16:creationId xmlns:a16="http://schemas.microsoft.com/office/drawing/2014/main" id="{6BFF7491-AC16-467C-8CA8-89D934B7B7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 flipV="1">
                  <a:off x="3229712" y="782982"/>
                  <a:ext cx="180080" cy="4492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9" name="Textfeld 78">
                  <a:extLst>
                    <a:ext uri="{FF2B5EF4-FFF2-40B4-BE49-F238E27FC236}">
                      <a16:creationId xmlns:a16="http://schemas.microsoft.com/office/drawing/2014/main" id="{47ED81A1-4FA5-43DE-A337-F7A68C19538A}"/>
                    </a:ext>
                  </a:extLst>
                </p:cNvPr>
                <p:cNvSpPr txBox="1"/>
                <p:nvPr/>
              </p:nvSpPr>
              <p:spPr>
                <a:xfrm>
                  <a:off x="3409792" y="860874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≥ 17</a:t>
                  </a:r>
                </a:p>
              </p:txBody>
            </p:sp>
          </p:grpSp>
          <p:grpSp>
            <p:nvGrpSpPr>
              <p:cNvPr id="73" name="Gruppieren 72">
                <a:extLst>
                  <a:ext uri="{FF2B5EF4-FFF2-40B4-BE49-F238E27FC236}">
                    <a16:creationId xmlns:a16="http://schemas.microsoft.com/office/drawing/2014/main" id="{80EA6903-B983-4B82-88FA-3449149E7C7B}"/>
                  </a:ext>
                </a:extLst>
              </p:cNvPr>
              <p:cNvGrpSpPr/>
              <p:nvPr/>
            </p:nvGrpSpPr>
            <p:grpSpPr>
              <a:xfrm>
                <a:off x="2496490" y="1114157"/>
                <a:ext cx="590096" cy="353333"/>
                <a:chOff x="3441184" y="1984779"/>
                <a:chExt cx="590096" cy="353333"/>
              </a:xfrm>
            </p:grpSpPr>
            <p:sp>
              <p:nvSpPr>
                <p:cNvPr id="74" name="Rechteck 73">
                  <a:extLst>
                    <a:ext uri="{FF2B5EF4-FFF2-40B4-BE49-F238E27FC236}">
                      <a16:creationId xmlns:a16="http://schemas.microsoft.com/office/drawing/2014/main" id="{4DA1B6F3-98E7-4701-8508-51EDBFFFE0AD}"/>
                    </a:ext>
                  </a:extLst>
                </p:cNvPr>
                <p:cNvSpPr/>
                <p:nvPr/>
              </p:nvSpPr>
              <p:spPr>
                <a:xfrm>
                  <a:off x="3441184" y="2158112"/>
                  <a:ext cx="590096" cy="180000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36000" rIns="0" bIns="36000" rtlCol="0" anchor="ctr"/>
                <a:lstStyle/>
                <a:p>
                  <a:pPr algn="ctr"/>
                  <a:r>
                    <a:rPr lang="de-DE" sz="800" b="1" dirty="0">
                      <a:solidFill>
                        <a:srgbClr val="2FA65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✔29 </a:t>
                  </a:r>
                  <a:r>
                    <a:rPr lang="de-DE" sz="8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✖12</a:t>
                  </a:r>
                </a:p>
              </p:txBody>
            </p:sp>
            <p:sp>
              <p:nvSpPr>
                <p:cNvPr id="75" name="Rechteck 74">
                  <a:extLst>
                    <a:ext uri="{FF2B5EF4-FFF2-40B4-BE49-F238E27FC236}">
                      <a16:creationId xmlns:a16="http://schemas.microsoft.com/office/drawing/2014/main" id="{AD0A7345-A4CD-4B2C-A4B8-E614867CFF2B}"/>
                    </a:ext>
                  </a:extLst>
                </p:cNvPr>
                <p:cNvSpPr/>
                <p:nvPr/>
              </p:nvSpPr>
              <p:spPr>
                <a:xfrm>
                  <a:off x="3441184" y="1984779"/>
                  <a:ext cx="590096" cy="180000"/>
                </a:xfrm>
                <a:prstGeom prst="rect">
                  <a:avLst/>
                </a:prstGeom>
                <a:solidFill>
                  <a:srgbClr val="61BFE2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de-DE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male HHV</a:t>
                  </a:r>
                </a:p>
              </p:txBody>
            </p:sp>
          </p:grpSp>
        </p:grp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4003818E-71B2-4E30-B162-8F50D1B8150C}"/>
                </a:ext>
              </a:extLst>
            </p:cNvPr>
            <p:cNvSpPr txBox="1"/>
            <p:nvPr/>
          </p:nvSpPr>
          <p:spPr>
            <a:xfrm>
              <a:off x="2918293" y="1451447"/>
              <a:ext cx="11757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>
                  <a:latin typeface="Arial" panose="020B0604020202020204" pitchFamily="34" charset="0"/>
                  <a:cs typeface="Arial" panose="020B0604020202020204" pitchFamily="34" charset="0"/>
                </a:rPr>
                <a:t>⮕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✔62 </a:t>
              </a:r>
              <a:r>
                <a:rPr lang="de-DE" sz="1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✖18</a:t>
              </a:r>
            </a:p>
          </p:txBody>
        </p: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D01B849B-2F48-4E2F-A9F3-3EAD3501BF5A}"/>
              </a:ext>
            </a:extLst>
          </p:cNvPr>
          <p:cNvSpPr txBox="1"/>
          <p:nvPr/>
        </p:nvSpPr>
        <p:spPr>
          <a:xfrm>
            <a:off x="4770136" y="1672028"/>
            <a:ext cx="295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3" name="Rechteck: abgerundete Ecken 82">
            <a:extLst>
              <a:ext uri="{FF2B5EF4-FFF2-40B4-BE49-F238E27FC236}">
                <a16:creationId xmlns:a16="http://schemas.microsoft.com/office/drawing/2014/main" id="{EA85578C-6B84-4A69-9793-35B1B7B7EB48}"/>
              </a:ext>
            </a:extLst>
          </p:cNvPr>
          <p:cNvSpPr/>
          <p:nvPr/>
        </p:nvSpPr>
        <p:spPr>
          <a:xfrm>
            <a:off x="754751" y="218009"/>
            <a:ext cx="3894039" cy="2768556"/>
          </a:xfrm>
          <a:prstGeom prst="roundRect">
            <a:avLst>
              <a:gd name="adj" fmla="val 7605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: abgerundete Ecken 83">
            <a:extLst>
              <a:ext uri="{FF2B5EF4-FFF2-40B4-BE49-F238E27FC236}">
                <a16:creationId xmlns:a16="http://schemas.microsoft.com/office/drawing/2014/main" id="{25A050F2-C740-40A6-8A7E-C96D1402C916}"/>
              </a:ext>
            </a:extLst>
          </p:cNvPr>
          <p:cNvSpPr/>
          <p:nvPr/>
        </p:nvSpPr>
        <p:spPr>
          <a:xfrm>
            <a:off x="4744152" y="218010"/>
            <a:ext cx="2589311" cy="1337654"/>
          </a:xfrm>
          <a:prstGeom prst="roundRect">
            <a:avLst>
              <a:gd name="adj" fmla="val 7605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Rechteck: abgerundete Ecken 84">
            <a:extLst>
              <a:ext uri="{FF2B5EF4-FFF2-40B4-BE49-F238E27FC236}">
                <a16:creationId xmlns:a16="http://schemas.microsoft.com/office/drawing/2014/main" id="{D23800B4-8C73-4C47-8091-6405689FEBD7}"/>
              </a:ext>
            </a:extLst>
          </p:cNvPr>
          <p:cNvSpPr/>
          <p:nvPr/>
        </p:nvSpPr>
        <p:spPr>
          <a:xfrm>
            <a:off x="4741170" y="1628800"/>
            <a:ext cx="2589311" cy="1357765"/>
          </a:xfrm>
          <a:prstGeom prst="roundRect">
            <a:avLst>
              <a:gd name="adj" fmla="val 7605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96899DE1-0D08-4571-8B40-05922C772C30}"/>
              </a:ext>
            </a:extLst>
          </p:cNvPr>
          <p:cNvGrpSpPr/>
          <p:nvPr/>
        </p:nvGrpSpPr>
        <p:grpSpPr>
          <a:xfrm>
            <a:off x="791778" y="427300"/>
            <a:ext cx="3988625" cy="2408385"/>
            <a:chOff x="791778" y="427300"/>
            <a:chExt cx="3988625" cy="2408385"/>
          </a:xfrm>
        </p:grpSpPr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id="{71F5F99A-D889-4F90-9403-C6D19EB2D0A6}"/>
                </a:ext>
              </a:extLst>
            </p:cNvPr>
            <p:cNvGrpSpPr/>
            <p:nvPr/>
          </p:nvGrpSpPr>
          <p:grpSpPr>
            <a:xfrm>
              <a:off x="791778" y="427300"/>
              <a:ext cx="3988625" cy="2408385"/>
              <a:chOff x="667215" y="548680"/>
              <a:chExt cx="3988625" cy="2408385"/>
            </a:xfrm>
          </p:grpSpPr>
          <p:sp>
            <p:nvSpPr>
              <p:cNvPr id="89" name="Rechteck: abgerundete Ecken 88">
                <a:extLst>
                  <a:ext uri="{FF2B5EF4-FFF2-40B4-BE49-F238E27FC236}">
                    <a16:creationId xmlns:a16="http://schemas.microsoft.com/office/drawing/2014/main" id="{CF2E916B-0B46-4FC1-9FEA-7F70BB69603D}"/>
                  </a:ext>
                </a:extLst>
              </p:cNvPr>
              <p:cNvSpPr/>
              <p:nvPr/>
            </p:nvSpPr>
            <p:spPr>
              <a:xfrm>
                <a:off x="2841608" y="548680"/>
                <a:ext cx="1080000" cy="468604"/>
              </a:xfrm>
              <a:prstGeom prst="roundRect">
                <a:avLst>
                  <a:gd name="adj" fmla="val 11124"/>
                </a:avLst>
              </a:prstGeom>
              <a:solidFill>
                <a:srgbClr val="C7E4C8"/>
              </a:solidFill>
              <a:ln w="9525">
                <a:solidFill>
                  <a:srgbClr val="2FA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de-DE" sz="900" noProof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maxVortexVolume</a:t>
                </a:r>
              </a:p>
            </p:txBody>
          </p:sp>
          <p:sp>
            <p:nvSpPr>
              <p:cNvPr id="90" name="Rechteck: abgerundete Ecken 89">
                <a:extLst>
                  <a:ext uri="{FF2B5EF4-FFF2-40B4-BE49-F238E27FC236}">
                    <a16:creationId xmlns:a16="http://schemas.microsoft.com/office/drawing/2014/main" id="{F3C07FF6-7B50-4250-879C-FD284D39BC73}"/>
                  </a:ext>
                </a:extLst>
              </p:cNvPr>
              <p:cNvSpPr/>
              <p:nvPr/>
            </p:nvSpPr>
            <p:spPr>
              <a:xfrm>
                <a:off x="2121528" y="1232204"/>
                <a:ext cx="1080000" cy="468604"/>
              </a:xfrm>
              <a:prstGeom prst="roundRect">
                <a:avLst>
                  <a:gd name="adj" fmla="val 11124"/>
                </a:avLst>
              </a:prstGeom>
              <a:solidFill>
                <a:srgbClr val="C7E4C8"/>
              </a:solidFill>
              <a:ln w="9525">
                <a:solidFill>
                  <a:srgbClr val="2FA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de-DE" sz="900" noProof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diastolicMaxMean-</a:t>
                </a:r>
                <a:br>
                  <a:rPr lang="de-DE" sz="900" noProof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noProof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PressureInVortex-Region</a:t>
                </a:r>
              </a:p>
            </p:txBody>
          </p:sp>
          <p:grpSp>
            <p:nvGrpSpPr>
              <p:cNvPr id="91" name="Gruppieren 90">
                <a:extLst>
                  <a:ext uri="{FF2B5EF4-FFF2-40B4-BE49-F238E27FC236}">
                    <a16:creationId xmlns:a16="http://schemas.microsoft.com/office/drawing/2014/main" id="{A5B705C4-8558-4B00-860E-DA3EBF7C72AC}"/>
                  </a:ext>
                </a:extLst>
              </p:cNvPr>
              <p:cNvGrpSpPr/>
              <p:nvPr/>
            </p:nvGrpSpPr>
            <p:grpSpPr>
              <a:xfrm>
                <a:off x="3820792" y="1232204"/>
                <a:ext cx="590096" cy="353333"/>
                <a:chOff x="3441184" y="1984779"/>
                <a:chExt cx="590096" cy="353333"/>
              </a:xfrm>
            </p:grpSpPr>
            <p:sp>
              <p:nvSpPr>
                <p:cNvPr id="117" name="Rechteck 116">
                  <a:extLst>
                    <a:ext uri="{FF2B5EF4-FFF2-40B4-BE49-F238E27FC236}">
                      <a16:creationId xmlns:a16="http://schemas.microsoft.com/office/drawing/2014/main" id="{6200453B-1CB3-4A99-88A6-F9BC77D19B5D}"/>
                    </a:ext>
                  </a:extLst>
                </p:cNvPr>
                <p:cNvSpPr/>
                <p:nvPr/>
              </p:nvSpPr>
              <p:spPr>
                <a:xfrm>
                  <a:off x="3441184" y="2158112"/>
                  <a:ext cx="590096" cy="180000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de-DE" sz="800" b="1" dirty="0">
                      <a:solidFill>
                        <a:srgbClr val="2FA65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✔14 </a:t>
                  </a:r>
                  <a:r>
                    <a:rPr lang="de-DE" sz="8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✖1</a:t>
                  </a:r>
                </a:p>
              </p:txBody>
            </p:sp>
            <p:sp>
              <p:nvSpPr>
                <p:cNvPr id="118" name="Rechteck 117">
                  <a:extLst>
                    <a:ext uri="{FF2B5EF4-FFF2-40B4-BE49-F238E27FC236}">
                      <a16:creationId xmlns:a16="http://schemas.microsoft.com/office/drawing/2014/main" id="{462C78E0-8B03-4885-B77D-8820954B71E5}"/>
                    </a:ext>
                  </a:extLst>
                </p:cNvPr>
                <p:cNvSpPr/>
                <p:nvPr/>
              </p:nvSpPr>
              <p:spPr>
                <a:xfrm>
                  <a:off x="3441184" y="1984779"/>
                  <a:ext cx="590096" cy="180000"/>
                </a:xfrm>
                <a:prstGeom prst="rect">
                  <a:avLst/>
                </a:prstGeom>
                <a:solidFill>
                  <a:srgbClr val="DA7F7F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de-DE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BAV</a:t>
                  </a:r>
                </a:p>
              </p:txBody>
            </p:sp>
          </p:grpSp>
          <p:grpSp>
            <p:nvGrpSpPr>
              <p:cNvPr id="92" name="Gruppieren 91">
                <a:extLst>
                  <a:ext uri="{FF2B5EF4-FFF2-40B4-BE49-F238E27FC236}">
                    <a16:creationId xmlns:a16="http://schemas.microsoft.com/office/drawing/2014/main" id="{7BF539BD-AF3C-46A4-BE96-F361BA8DE109}"/>
                  </a:ext>
                </a:extLst>
              </p:cNvPr>
              <p:cNvGrpSpPr/>
              <p:nvPr/>
            </p:nvGrpSpPr>
            <p:grpSpPr>
              <a:xfrm>
                <a:off x="2121528" y="782982"/>
                <a:ext cx="2534312" cy="449222"/>
                <a:chOff x="1415480" y="782982"/>
                <a:chExt cx="2534312" cy="449222"/>
              </a:xfrm>
            </p:grpSpPr>
            <p:cxnSp>
              <p:nvCxnSpPr>
                <p:cNvPr id="113" name="Gerade Verbindung mit Pfeil 8">
                  <a:extLst>
                    <a:ext uri="{FF2B5EF4-FFF2-40B4-BE49-F238E27FC236}">
                      <a16:creationId xmlns:a16="http://schemas.microsoft.com/office/drawing/2014/main" id="{E1DE5284-CB68-45E5-BAC9-0574F93235D2}"/>
                    </a:ext>
                  </a:extLst>
                </p:cNvPr>
                <p:cNvCxnSpPr>
                  <a:cxnSpLocks/>
                  <a:stCxn id="89" idx="1"/>
                  <a:endCxn id="90" idx="0"/>
                </p:cNvCxnSpPr>
                <p:nvPr/>
              </p:nvCxnSpPr>
              <p:spPr>
                <a:xfrm rot="10800000" flipV="1">
                  <a:off x="1955480" y="782982"/>
                  <a:ext cx="180080" cy="4492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Textfeld 113">
                  <a:extLst>
                    <a:ext uri="{FF2B5EF4-FFF2-40B4-BE49-F238E27FC236}">
                      <a16:creationId xmlns:a16="http://schemas.microsoft.com/office/drawing/2014/main" id="{8A989554-6AC3-4102-9186-A0233DE40834}"/>
                    </a:ext>
                  </a:extLst>
                </p:cNvPr>
                <p:cNvSpPr txBox="1"/>
                <p:nvPr/>
              </p:nvSpPr>
              <p:spPr>
                <a:xfrm>
                  <a:off x="1415480" y="860875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de-DE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&lt; 64</a:t>
                  </a:r>
                </a:p>
              </p:txBody>
            </p:sp>
            <p:cxnSp>
              <p:nvCxnSpPr>
                <p:cNvPr id="115" name="Gerade Verbindung mit Pfeil 8">
                  <a:extLst>
                    <a:ext uri="{FF2B5EF4-FFF2-40B4-BE49-F238E27FC236}">
                      <a16:creationId xmlns:a16="http://schemas.microsoft.com/office/drawing/2014/main" id="{ED4A0DCA-68E6-423B-95A1-F161E5D0E0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 flipV="1">
                  <a:off x="3229712" y="782982"/>
                  <a:ext cx="180080" cy="4492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Textfeld 115">
                  <a:extLst>
                    <a:ext uri="{FF2B5EF4-FFF2-40B4-BE49-F238E27FC236}">
                      <a16:creationId xmlns:a16="http://schemas.microsoft.com/office/drawing/2014/main" id="{2A0C1F73-157F-4923-810E-74B566460BF1}"/>
                    </a:ext>
                  </a:extLst>
                </p:cNvPr>
                <p:cNvSpPr txBox="1"/>
                <p:nvPr/>
              </p:nvSpPr>
              <p:spPr>
                <a:xfrm>
                  <a:off x="3409792" y="860874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≥ 64</a:t>
                  </a:r>
                </a:p>
              </p:txBody>
            </p:sp>
          </p:grpSp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422C6E4B-C301-430B-9E5F-ED30D8737D71}"/>
                  </a:ext>
                </a:extLst>
              </p:cNvPr>
              <p:cNvGrpSpPr/>
              <p:nvPr/>
            </p:nvGrpSpPr>
            <p:grpSpPr>
              <a:xfrm>
                <a:off x="1394372" y="1466506"/>
                <a:ext cx="2534312" cy="449222"/>
                <a:chOff x="1415480" y="782982"/>
                <a:chExt cx="2534312" cy="449222"/>
              </a:xfrm>
            </p:grpSpPr>
            <p:cxnSp>
              <p:nvCxnSpPr>
                <p:cNvPr id="109" name="Gerade Verbindung mit Pfeil 8">
                  <a:extLst>
                    <a:ext uri="{FF2B5EF4-FFF2-40B4-BE49-F238E27FC236}">
                      <a16:creationId xmlns:a16="http://schemas.microsoft.com/office/drawing/2014/main" id="{121BEB41-829F-4405-ACA5-3EE1E4EDA49A}"/>
                    </a:ext>
                  </a:extLst>
                </p:cNvPr>
                <p:cNvCxnSpPr/>
                <p:nvPr/>
              </p:nvCxnSpPr>
              <p:spPr>
                <a:xfrm rot="10800000" flipV="1">
                  <a:off x="1955480" y="782982"/>
                  <a:ext cx="180080" cy="4492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Textfeld 109">
                  <a:extLst>
                    <a:ext uri="{FF2B5EF4-FFF2-40B4-BE49-F238E27FC236}">
                      <a16:creationId xmlns:a16="http://schemas.microsoft.com/office/drawing/2014/main" id="{75BB699A-000A-48DF-9027-916F7B540360}"/>
                    </a:ext>
                  </a:extLst>
                </p:cNvPr>
                <p:cNvSpPr txBox="1"/>
                <p:nvPr/>
              </p:nvSpPr>
              <p:spPr>
                <a:xfrm>
                  <a:off x="1415480" y="860875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de-DE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&lt; 504</a:t>
                  </a:r>
                </a:p>
              </p:txBody>
            </p:sp>
            <p:cxnSp>
              <p:nvCxnSpPr>
                <p:cNvPr id="111" name="Gerade Verbindung mit Pfeil 8">
                  <a:extLst>
                    <a:ext uri="{FF2B5EF4-FFF2-40B4-BE49-F238E27FC236}">
                      <a16:creationId xmlns:a16="http://schemas.microsoft.com/office/drawing/2014/main" id="{B0F480C5-3D13-4AA2-A503-A1F88F40F0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 flipV="1">
                  <a:off x="3229712" y="782982"/>
                  <a:ext cx="180080" cy="4492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Textfeld 111">
                  <a:extLst>
                    <a:ext uri="{FF2B5EF4-FFF2-40B4-BE49-F238E27FC236}">
                      <a16:creationId xmlns:a16="http://schemas.microsoft.com/office/drawing/2014/main" id="{E4B1289E-D550-4216-B471-DB8175249267}"/>
                    </a:ext>
                  </a:extLst>
                </p:cNvPr>
                <p:cNvSpPr txBox="1"/>
                <p:nvPr/>
              </p:nvSpPr>
              <p:spPr>
                <a:xfrm>
                  <a:off x="3409792" y="860874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≥ 504</a:t>
                  </a:r>
                </a:p>
              </p:txBody>
            </p:sp>
          </p:grpSp>
          <p:sp>
            <p:nvSpPr>
              <p:cNvPr id="94" name="Rechteck: abgerundete Ecken 93">
                <a:extLst>
                  <a:ext uri="{FF2B5EF4-FFF2-40B4-BE49-F238E27FC236}">
                    <a16:creationId xmlns:a16="http://schemas.microsoft.com/office/drawing/2014/main" id="{D6A502E5-1AEA-4186-9026-18EA4EB23807}"/>
                  </a:ext>
                </a:extLst>
              </p:cNvPr>
              <p:cNvSpPr/>
              <p:nvPr/>
            </p:nvSpPr>
            <p:spPr>
              <a:xfrm>
                <a:off x="1394371" y="1915728"/>
                <a:ext cx="1080000" cy="468604"/>
              </a:xfrm>
              <a:prstGeom prst="roundRect">
                <a:avLst>
                  <a:gd name="adj" fmla="val 11124"/>
                </a:avLst>
              </a:prstGeom>
              <a:solidFill>
                <a:srgbClr val="C7E4C8"/>
              </a:solidFill>
              <a:ln w="9525">
                <a:solidFill>
                  <a:srgbClr val="2FA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de-DE" sz="900" noProof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diastolicMaxMean-</a:t>
                </a:r>
                <a:br>
                  <a:rPr lang="de-DE" sz="900" noProof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noProof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PressureInVortex-Region</a:t>
                </a:r>
              </a:p>
            </p:txBody>
          </p:sp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3784A197-1700-47B2-8422-9F11E078146B}"/>
                  </a:ext>
                </a:extLst>
              </p:cNvPr>
              <p:cNvGrpSpPr/>
              <p:nvPr/>
            </p:nvGrpSpPr>
            <p:grpSpPr>
              <a:xfrm>
                <a:off x="667215" y="2150030"/>
                <a:ext cx="2534312" cy="449222"/>
                <a:chOff x="1415480" y="782982"/>
                <a:chExt cx="2534312" cy="449222"/>
              </a:xfrm>
            </p:grpSpPr>
            <p:cxnSp>
              <p:nvCxnSpPr>
                <p:cNvPr id="105" name="Gerade Verbindung mit Pfeil 8">
                  <a:extLst>
                    <a:ext uri="{FF2B5EF4-FFF2-40B4-BE49-F238E27FC236}">
                      <a16:creationId xmlns:a16="http://schemas.microsoft.com/office/drawing/2014/main" id="{C3F29622-FA31-4339-99A7-BA47CE8A5917}"/>
                    </a:ext>
                  </a:extLst>
                </p:cNvPr>
                <p:cNvCxnSpPr/>
                <p:nvPr/>
              </p:nvCxnSpPr>
              <p:spPr>
                <a:xfrm rot="10800000" flipV="1">
                  <a:off x="1955480" y="782982"/>
                  <a:ext cx="180080" cy="4492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Textfeld 105">
                  <a:extLst>
                    <a:ext uri="{FF2B5EF4-FFF2-40B4-BE49-F238E27FC236}">
                      <a16:creationId xmlns:a16="http://schemas.microsoft.com/office/drawing/2014/main" id="{3040F4F7-DBAF-4C1A-8473-D95F4921D043}"/>
                    </a:ext>
                  </a:extLst>
                </p:cNvPr>
                <p:cNvSpPr txBox="1"/>
                <p:nvPr/>
              </p:nvSpPr>
              <p:spPr>
                <a:xfrm>
                  <a:off x="1415480" y="860875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de-DE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&lt; 369</a:t>
                  </a:r>
                </a:p>
              </p:txBody>
            </p:sp>
            <p:cxnSp>
              <p:nvCxnSpPr>
                <p:cNvPr id="107" name="Gerade Verbindung mit Pfeil 8">
                  <a:extLst>
                    <a:ext uri="{FF2B5EF4-FFF2-40B4-BE49-F238E27FC236}">
                      <a16:creationId xmlns:a16="http://schemas.microsoft.com/office/drawing/2014/main" id="{879F68D3-CB5D-4944-B782-B1520825B6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 flipV="1">
                  <a:off x="3229712" y="782982"/>
                  <a:ext cx="180080" cy="4492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feld 107">
                  <a:extLst>
                    <a:ext uri="{FF2B5EF4-FFF2-40B4-BE49-F238E27FC236}">
                      <a16:creationId xmlns:a16="http://schemas.microsoft.com/office/drawing/2014/main" id="{4B90C26F-A7EC-4B57-9ED7-E30000947BF7}"/>
                    </a:ext>
                  </a:extLst>
                </p:cNvPr>
                <p:cNvSpPr txBox="1"/>
                <p:nvPr/>
              </p:nvSpPr>
              <p:spPr>
                <a:xfrm>
                  <a:off x="3409792" y="860874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≥ 369</a:t>
                  </a:r>
                </a:p>
              </p:txBody>
            </p:sp>
          </p:grpSp>
          <p:grpSp>
            <p:nvGrpSpPr>
              <p:cNvPr id="96" name="Gruppieren 95">
                <a:extLst>
                  <a:ext uri="{FF2B5EF4-FFF2-40B4-BE49-F238E27FC236}">
                    <a16:creationId xmlns:a16="http://schemas.microsoft.com/office/drawing/2014/main" id="{2C3C3EFB-C312-4743-9759-7968981DFEA4}"/>
                  </a:ext>
                </a:extLst>
              </p:cNvPr>
              <p:cNvGrpSpPr/>
              <p:nvPr/>
            </p:nvGrpSpPr>
            <p:grpSpPr>
              <a:xfrm>
                <a:off x="3093636" y="1919815"/>
                <a:ext cx="590096" cy="353333"/>
                <a:chOff x="3441184" y="1984779"/>
                <a:chExt cx="590096" cy="353333"/>
              </a:xfrm>
            </p:grpSpPr>
            <p:sp>
              <p:nvSpPr>
                <p:cNvPr id="103" name="Rechteck 102">
                  <a:extLst>
                    <a:ext uri="{FF2B5EF4-FFF2-40B4-BE49-F238E27FC236}">
                      <a16:creationId xmlns:a16="http://schemas.microsoft.com/office/drawing/2014/main" id="{3EBD16D1-9E6F-47A1-875A-939A3546561C}"/>
                    </a:ext>
                  </a:extLst>
                </p:cNvPr>
                <p:cNvSpPr/>
                <p:nvPr/>
              </p:nvSpPr>
              <p:spPr>
                <a:xfrm>
                  <a:off x="3441184" y="2158112"/>
                  <a:ext cx="590096" cy="180000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de-DE" sz="800" b="1" dirty="0">
                      <a:solidFill>
                        <a:srgbClr val="2FA65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✔57 </a:t>
                  </a:r>
                  <a:r>
                    <a:rPr lang="de-DE" sz="8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✖0</a:t>
                  </a:r>
                </a:p>
              </p:txBody>
            </p:sp>
            <p:sp>
              <p:nvSpPr>
                <p:cNvPr id="104" name="Rechteck 103">
                  <a:extLst>
                    <a:ext uri="{FF2B5EF4-FFF2-40B4-BE49-F238E27FC236}">
                      <a16:creationId xmlns:a16="http://schemas.microsoft.com/office/drawing/2014/main" id="{74EB79EA-A859-4E99-9E5E-618D6CC62B69}"/>
                    </a:ext>
                  </a:extLst>
                </p:cNvPr>
                <p:cNvSpPr/>
                <p:nvPr/>
              </p:nvSpPr>
              <p:spPr>
                <a:xfrm>
                  <a:off x="3441184" y="1984779"/>
                  <a:ext cx="590096" cy="180000"/>
                </a:xfrm>
                <a:prstGeom prst="rect">
                  <a:avLst/>
                </a:prstGeom>
                <a:solidFill>
                  <a:srgbClr val="7BAEDA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de-DE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HHV</a:t>
                  </a:r>
                </a:p>
              </p:txBody>
            </p:sp>
          </p:grpSp>
          <p:grpSp>
            <p:nvGrpSpPr>
              <p:cNvPr id="97" name="Gruppieren 96">
                <a:extLst>
                  <a:ext uri="{FF2B5EF4-FFF2-40B4-BE49-F238E27FC236}">
                    <a16:creationId xmlns:a16="http://schemas.microsoft.com/office/drawing/2014/main" id="{A02F3B48-14EA-471F-BB16-8C75DA3312BC}"/>
                  </a:ext>
                </a:extLst>
              </p:cNvPr>
              <p:cNvGrpSpPr/>
              <p:nvPr/>
            </p:nvGrpSpPr>
            <p:grpSpPr>
              <a:xfrm>
                <a:off x="2366479" y="2599252"/>
                <a:ext cx="590096" cy="353333"/>
                <a:chOff x="3441184" y="1984779"/>
                <a:chExt cx="590096" cy="353333"/>
              </a:xfrm>
            </p:grpSpPr>
            <p:sp>
              <p:nvSpPr>
                <p:cNvPr id="101" name="Rechteck 100">
                  <a:extLst>
                    <a:ext uri="{FF2B5EF4-FFF2-40B4-BE49-F238E27FC236}">
                      <a16:creationId xmlns:a16="http://schemas.microsoft.com/office/drawing/2014/main" id="{734946EF-A64B-42DC-B9E6-40C290633877}"/>
                    </a:ext>
                  </a:extLst>
                </p:cNvPr>
                <p:cNvSpPr/>
                <p:nvPr/>
              </p:nvSpPr>
              <p:spPr>
                <a:xfrm>
                  <a:off x="3441184" y="2158112"/>
                  <a:ext cx="590096" cy="180000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de-DE" sz="800" b="1" dirty="0">
                      <a:solidFill>
                        <a:srgbClr val="2FA65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✔6 </a:t>
                  </a:r>
                  <a:r>
                    <a:rPr lang="de-DE" sz="8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✖5</a:t>
                  </a:r>
                </a:p>
              </p:txBody>
            </p:sp>
            <p:sp>
              <p:nvSpPr>
                <p:cNvPr id="102" name="Rechteck 101">
                  <a:extLst>
                    <a:ext uri="{FF2B5EF4-FFF2-40B4-BE49-F238E27FC236}">
                      <a16:creationId xmlns:a16="http://schemas.microsoft.com/office/drawing/2014/main" id="{7C666FFA-69BF-423B-AB57-C48B8297C3BF}"/>
                    </a:ext>
                  </a:extLst>
                </p:cNvPr>
                <p:cNvSpPr/>
                <p:nvPr/>
              </p:nvSpPr>
              <p:spPr>
                <a:xfrm>
                  <a:off x="3441184" y="1984779"/>
                  <a:ext cx="590096" cy="180000"/>
                </a:xfrm>
                <a:prstGeom prst="rect">
                  <a:avLst/>
                </a:prstGeom>
                <a:solidFill>
                  <a:srgbClr val="DA7F7F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de-DE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BAV</a:t>
                  </a:r>
                </a:p>
              </p:txBody>
            </p:sp>
          </p:grpSp>
          <p:grpSp>
            <p:nvGrpSpPr>
              <p:cNvPr id="98" name="Gruppieren 97">
                <a:extLst>
                  <a:ext uri="{FF2B5EF4-FFF2-40B4-BE49-F238E27FC236}">
                    <a16:creationId xmlns:a16="http://schemas.microsoft.com/office/drawing/2014/main" id="{DAB007E5-9DB5-4D54-9464-407798017EB5}"/>
                  </a:ext>
                </a:extLst>
              </p:cNvPr>
              <p:cNvGrpSpPr/>
              <p:nvPr/>
            </p:nvGrpSpPr>
            <p:grpSpPr>
              <a:xfrm>
                <a:off x="912166" y="2603732"/>
                <a:ext cx="590096" cy="353333"/>
                <a:chOff x="3441184" y="1984779"/>
                <a:chExt cx="590096" cy="353333"/>
              </a:xfrm>
            </p:grpSpPr>
            <p:sp>
              <p:nvSpPr>
                <p:cNvPr id="99" name="Rechteck 98">
                  <a:extLst>
                    <a:ext uri="{FF2B5EF4-FFF2-40B4-BE49-F238E27FC236}">
                      <a16:creationId xmlns:a16="http://schemas.microsoft.com/office/drawing/2014/main" id="{FFCB10E9-5889-417C-A534-DF6AC9674AF1}"/>
                    </a:ext>
                  </a:extLst>
                </p:cNvPr>
                <p:cNvSpPr/>
                <p:nvPr/>
              </p:nvSpPr>
              <p:spPr>
                <a:xfrm>
                  <a:off x="3441184" y="2158112"/>
                  <a:ext cx="590096" cy="180000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de-DE" sz="800" b="1" dirty="0">
                      <a:solidFill>
                        <a:srgbClr val="2FA65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✔27 </a:t>
                  </a:r>
                  <a:r>
                    <a:rPr lang="de-DE" sz="8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✖2</a:t>
                  </a:r>
                </a:p>
              </p:txBody>
            </p:sp>
            <p:sp>
              <p:nvSpPr>
                <p:cNvPr id="100" name="Rechteck 99">
                  <a:extLst>
                    <a:ext uri="{FF2B5EF4-FFF2-40B4-BE49-F238E27FC236}">
                      <a16:creationId xmlns:a16="http://schemas.microsoft.com/office/drawing/2014/main" id="{4035BE17-C595-448C-8881-AACB6756512A}"/>
                    </a:ext>
                  </a:extLst>
                </p:cNvPr>
                <p:cNvSpPr/>
                <p:nvPr/>
              </p:nvSpPr>
              <p:spPr>
                <a:xfrm>
                  <a:off x="3441184" y="1984779"/>
                  <a:ext cx="590096" cy="180000"/>
                </a:xfrm>
                <a:prstGeom prst="rect">
                  <a:avLst/>
                </a:prstGeom>
                <a:solidFill>
                  <a:srgbClr val="7BAEDA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de-DE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HHV</a:t>
                  </a:r>
                </a:p>
              </p:txBody>
            </p:sp>
          </p:grpSp>
        </p:grp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87C0277C-81E4-4AFD-A149-2D42198706CE}"/>
                </a:ext>
              </a:extLst>
            </p:cNvPr>
            <p:cNvSpPr txBox="1"/>
            <p:nvPr/>
          </p:nvSpPr>
          <p:spPr>
            <a:xfrm>
              <a:off x="3359696" y="2532781"/>
              <a:ext cx="11757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100" dirty="0"/>
                <a:t>⮕</a:t>
              </a:r>
              <a:r>
                <a:rPr lang="de-DE" sz="1000" dirty="0"/>
                <a:t> </a:t>
              </a:r>
              <a:r>
                <a:rPr lang="de-DE" sz="10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✔104 </a:t>
              </a:r>
              <a:r>
                <a:rPr lang="de-DE" sz="1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428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697</Words>
  <Application>Microsoft Office PowerPoint</Application>
  <PresentationFormat>Breitbild</PresentationFormat>
  <Paragraphs>261</Paragraphs>
  <Slides>6</Slides>
  <Notes>3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Uli Niemann</dc:creator>
  <cp:lastModifiedBy>Uli Niemann</cp:lastModifiedBy>
  <cp:revision>55</cp:revision>
  <cp:lastPrinted>2020-07-07T07:55:41Z</cp:lastPrinted>
  <dcterms:created xsi:type="dcterms:W3CDTF">2020-06-29T14:18:47Z</dcterms:created>
  <dcterms:modified xsi:type="dcterms:W3CDTF">2020-07-10T16:29:38Z</dcterms:modified>
</cp:coreProperties>
</file>