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2F2F2"/>
    <a:srgbClr val="C96699"/>
    <a:srgbClr val="61BFE2"/>
    <a:srgbClr val="7BAEDA"/>
    <a:srgbClr val="DA7F7F"/>
    <a:srgbClr val="91ACC2"/>
    <a:srgbClr val="B22222"/>
    <a:srgbClr val="2FA65F"/>
    <a:srgbClr val="C7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0" autoAdjust="0"/>
    <p:restoredTop sz="88823" autoAdjust="0"/>
  </p:normalViewPr>
  <p:slideViewPr>
    <p:cSldViewPr snapToGrid="0">
      <p:cViewPr>
        <p:scale>
          <a:sx n="100" d="100"/>
          <a:sy n="100" d="100"/>
        </p:scale>
        <p:origin x="89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28B5767-A0BD-4F80-BE89-7326F548CD96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DFA6232-ABD7-4A4E-8901-6CAC847A1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9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Healthy</a:t>
            </a:r>
            <a:r>
              <a:rPr lang="de-DE" dirty="0"/>
              <a:t> vs. BAV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232-ABD7-4A4E-8901-6CAC847A1D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B560F-5580-4E32-91FF-E1E59458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BDE4DF-F918-4E93-947B-F787EE79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481C8-3531-4AB1-A170-83D27F3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90EE2-A6E2-4549-A639-CE2153C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91D51-F405-4E64-A684-E498531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226E5-ABA2-480F-B3D4-9AFE8CA0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F05CE-5ACB-4E98-8D6C-6D7D67A2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E852B-077B-41D5-8F41-4A56C36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831AD-7ECE-4643-9537-209EB49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8F566-43B5-4BC6-922A-BB94427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13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4F8DF8-BEA2-4755-9F23-0B76448B3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972747-0148-4A04-9625-8C37FB04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13C9E-94A1-483F-AAD0-7679C69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8A1A3-7775-4606-A902-8030302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CAA23-3435-421C-868A-E1321A54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2DC09-3012-4806-B6FD-1A5B039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505BC-A01F-47FB-A726-6E60FCA7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15A5-E5FE-46CB-98FA-15FC969B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80012-C7EF-490F-AD3E-4F79FD4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7DB69-43FA-4BB6-806A-5C7F78CD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4BF0-6B98-4A86-A2DE-A3844245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693B7-B3B1-41E4-A360-84C1F792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47687-44C6-4588-BC96-B0DB07EC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87C44-FEB4-48FA-A952-9FF417BF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A3B3B-5EC9-498B-91AA-BAB20BE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14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AF9F-5FF6-4B06-A0D6-E72F3B59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0FFED-BA88-4B06-A804-68EC2CF5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A99A2D-1080-4480-8178-C544F3C4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F3062-5886-40CC-A228-67BDC4E8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582A4B-0F15-44BD-AE8A-B28F66A0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89F4A-0D3F-4041-99B0-8AE0013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1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77F-73DE-4D36-9166-36729A9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20EED-862D-4B5E-9B3A-9FC2E161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B031E6-E732-47DF-A6B5-CA80CF6E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8C9BBC-E7EE-46FE-8C57-88AAEF3E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3BA5BF-7084-410D-BEEC-CD85CB0E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BBF719-8AC7-43C3-942B-9056219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890A-6272-434F-B785-4E201F6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E1A563-0909-4D7A-A319-4162816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2EDD-9834-471F-B45C-47849121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47881D-B1F7-47EE-AC7A-CA33AA4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CAA5F7-893C-4BA1-9AF8-1180E813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7E3D7F-E28D-4646-8705-48ED76EB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1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B3CBE4-CA49-4D75-BC73-91D9282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234CA5-97B1-4AEE-BAC3-BF22B8DB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CB5C5E-89A9-40A2-B5A9-904DFEE4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4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FAD6-B5B5-41CE-86D5-8DE5930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4D156-010F-434D-8B1E-D91F1B91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1F4A9C-8D08-462E-A1A5-E26D2B2A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E5D8C-395C-4EAE-BD8A-6CC41D2B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699C8-F263-44BF-932E-296564E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F89D9-3639-4CAE-BFC4-F4516848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5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0D43-5A88-4D85-9508-022B2B8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D8204D-80D3-46BD-BBCB-CAFD6770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3C0019-188F-4F37-8337-8D4A87F5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E6C563-B77C-41C6-9537-4D6A80C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32FD4-102E-4AB7-959E-B5179203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B98A8-21B5-4767-A4BD-30DEF783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4F5299-3C3F-482D-94E7-40E42561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39D88-E29C-4D9F-8A56-39694FA7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51BEE-0EE0-42F5-821B-2072840F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5E52-2592-4A93-9B2A-75D1C960052C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3D464-A9A6-41B2-8CF8-6B67B8BC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0C43C-73B0-48C6-9260-DA771CD1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8A69-DF9A-41BB-8EC8-5A014BB45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9F4B33-EA4A-4F87-906D-D15EBD7C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32" y="1888435"/>
            <a:ext cx="3916534" cy="38018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FDF40FF-F0D8-49B3-8BD9-F4137539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52" y="12960"/>
            <a:ext cx="5762667" cy="828681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02E21D-9C40-4E26-AE31-57123F93706D}"/>
              </a:ext>
            </a:extLst>
          </p:cNvPr>
          <p:cNvGrpSpPr/>
          <p:nvPr/>
        </p:nvGrpSpPr>
        <p:grpSpPr>
          <a:xfrm>
            <a:off x="1468839" y="427300"/>
            <a:ext cx="3331018" cy="2421781"/>
            <a:chOff x="1468839" y="427300"/>
            <a:chExt cx="3331018" cy="2421781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34AA43C7-57ED-46E1-9C7B-6D9E66073672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Time-to-Peak-In-Plane-Velocity [m/s]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6CF100E-7564-4BA4-86CA-DD9D931B9E45}"/>
                </a:ext>
              </a:extLst>
            </p:cNvPr>
            <p:cNvSpPr/>
            <p:nvPr/>
          </p:nvSpPr>
          <p:spPr>
            <a:xfrm>
              <a:off x="2246091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Time-to-Peak-In-Plane-Velocity [m/s]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00FDEC8-07F6-4A81-AB2B-72777D5C1AD5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76164F5-72BA-4288-A22F-B01BD88C7F55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A7E500BF-71A8-4AA0-99F5-04AA1BD24AD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E49CA84-E962-4F3B-865B-8EC4849D1D93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141870EC-8D4F-44BD-BEF4-AF86EE5EFDBD}"/>
                  </a:ext>
                </a:extLst>
              </p:cNvPr>
              <p:cNvCxnSpPr>
                <a:cxnSpLocks/>
                <a:stCxn id="5" idx="1"/>
                <a:endCxn id="7" idx="0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2F18E6A-BF48-4F9C-AF16-5E5F766946AB}"/>
                  </a:ext>
                </a:extLst>
              </p:cNvPr>
              <p:cNvSpPr txBox="1"/>
              <p:nvPr/>
            </p:nvSpPr>
            <p:spPr>
              <a:xfrm>
                <a:off x="1415480" y="927895"/>
                <a:ext cx="539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0.33</a:t>
                </a:r>
              </a:p>
            </p:txBody>
          </p:sp>
          <p:cxnSp>
            <p:nvCxnSpPr>
              <p:cNvPr id="11" name="Gerade Verbindung mit Pfeil 8">
                <a:extLst>
                  <a:ext uri="{FF2B5EF4-FFF2-40B4-BE49-F238E27FC236}">
                    <a16:creationId xmlns:a16="http://schemas.microsoft.com/office/drawing/2014/main" id="{6521A656-876C-4A64-9853-7727D5DB99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FCFA6BA-F0EA-411E-A4C1-E09A0FB313EB}"/>
                  </a:ext>
                </a:extLst>
              </p:cNvPr>
              <p:cNvSpPr txBox="1"/>
              <p:nvPr/>
            </p:nvSpPr>
            <p:spPr>
              <a:xfrm>
                <a:off x="3409791" y="927894"/>
                <a:ext cx="540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0.33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2A6CD1-0D06-42F2-978F-76BCE9F32959}"/>
                </a:ext>
              </a:extLst>
            </p:cNvPr>
            <p:cNvGrpSpPr/>
            <p:nvPr/>
          </p:nvGrpSpPr>
          <p:grpSpPr>
            <a:xfrm>
              <a:off x="1468839" y="1345126"/>
              <a:ext cx="2634504" cy="449222"/>
              <a:chOff x="1365384" y="782982"/>
              <a:chExt cx="2634504" cy="449222"/>
            </a:xfrm>
          </p:grpSpPr>
          <p:cxnSp>
            <p:nvCxnSpPr>
              <p:cNvPr id="19" name="Gerade Verbindung mit Pfeil 8">
                <a:extLst>
                  <a:ext uri="{FF2B5EF4-FFF2-40B4-BE49-F238E27FC236}">
                    <a16:creationId xmlns:a16="http://schemas.microsoft.com/office/drawing/2014/main" id="{F7D116A7-A405-41A9-8420-835911620861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97D39C3-402F-46E6-ACE5-3EA89164A63A}"/>
                  </a:ext>
                </a:extLst>
              </p:cNvPr>
              <p:cNvSpPr txBox="1"/>
              <p:nvPr/>
            </p:nvSpPr>
            <p:spPr>
              <a:xfrm>
                <a:off x="1365384" y="964451"/>
                <a:ext cx="590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0.24</a:t>
                </a:r>
              </a:p>
            </p:txBody>
          </p:sp>
          <p:cxnSp>
            <p:nvCxnSpPr>
              <p:cNvPr id="21" name="Gerade Verbindung mit Pfeil 8">
                <a:extLst>
                  <a:ext uri="{FF2B5EF4-FFF2-40B4-BE49-F238E27FC236}">
                    <a16:creationId xmlns:a16="http://schemas.microsoft.com/office/drawing/2014/main" id="{D46EA2C0-3EA7-4CA7-81F6-15080F41B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24D3E46-77D1-4287-B729-9C14EEDB9A64}"/>
                  </a:ext>
                </a:extLst>
              </p:cNvPr>
              <p:cNvSpPr txBox="1"/>
              <p:nvPr/>
            </p:nvSpPr>
            <p:spPr>
              <a:xfrm>
                <a:off x="3409792" y="964450"/>
                <a:ext cx="590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0.24</a:t>
                </a:r>
              </a:p>
            </p:txBody>
          </p: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C89414B-C16A-44FC-BDBA-C12213C30F56}"/>
                </a:ext>
              </a:extLst>
            </p:cNvPr>
            <p:cNvSpPr/>
            <p:nvPr/>
          </p:nvSpPr>
          <p:spPr>
            <a:xfrm>
              <a:off x="2966171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Peak-Systolic-In-Plane-Mean-Velocity [ms]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68A8F31-4633-4ECD-AAFF-46EB9DE69BB9}"/>
                </a:ext>
              </a:extLst>
            </p:cNvPr>
            <p:cNvGrpSpPr/>
            <p:nvPr/>
          </p:nvGrpSpPr>
          <p:grpSpPr>
            <a:xfrm>
              <a:off x="1951043" y="2042046"/>
              <a:ext cx="2848814" cy="449222"/>
              <a:chOff x="1127508" y="782982"/>
              <a:chExt cx="2848814" cy="449222"/>
            </a:xfrm>
          </p:grpSpPr>
          <p:cxnSp>
            <p:nvCxnSpPr>
              <p:cNvPr id="25" name="Gerade Verbindung mit Pfeil 8">
                <a:extLst>
                  <a:ext uri="{FF2B5EF4-FFF2-40B4-BE49-F238E27FC236}">
                    <a16:creationId xmlns:a16="http://schemas.microsoft.com/office/drawing/2014/main" id="{F788A64D-6E66-45D9-BCBE-B4EE02962C5A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DDCD00D-8861-48A6-877A-9978FD4BC86A}"/>
                  </a:ext>
                </a:extLst>
              </p:cNvPr>
              <p:cNvSpPr txBox="1"/>
              <p:nvPr/>
            </p:nvSpPr>
            <p:spPr>
              <a:xfrm>
                <a:off x="1127508" y="945801"/>
                <a:ext cx="827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317</a:t>
                </a:r>
              </a:p>
            </p:txBody>
          </p:sp>
          <p:cxnSp>
            <p:nvCxnSpPr>
              <p:cNvPr id="27" name="Gerade Verbindung mit Pfeil 8">
                <a:extLst>
                  <a:ext uri="{FF2B5EF4-FFF2-40B4-BE49-F238E27FC236}">
                    <a16:creationId xmlns:a16="http://schemas.microsoft.com/office/drawing/2014/main" id="{002D649F-7D8B-4958-9E92-0985B7B32D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C065B9E-A935-4912-9A89-0D4966712FAD}"/>
                  </a:ext>
                </a:extLst>
              </p:cNvPr>
              <p:cNvSpPr txBox="1"/>
              <p:nvPr/>
            </p:nvSpPr>
            <p:spPr>
              <a:xfrm>
                <a:off x="3409792" y="945800"/>
                <a:ext cx="566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317</a:t>
                </a: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E3767A8-93F0-4E2C-9F7F-1541F0318230}"/>
                </a:ext>
              </a:extLst>
            </p:cNvPr>
            <p:cNvGrpSpPr/>
            <p:nvPr/>
          </p:nvGrpSpPr>
          <p:grpSpPr>
            <a:xfrm>
              <a:off x="1763887" y="1813122"/>
              <a:ext cx="590096" cy="353333"/>
              <a:chOff x="3441184" y="1984779"/>
              <a:chExt cx="590096" cy="353333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97AB3381-45A2-4CFE-8599-409DF2513EA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✔78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CD856AB1-24EF-40BD-B16C-8F8E8DDDEB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7CEAD55-ABCA-4BBD-A51E-30C5EE4F7BF0}"/>
                </a:ext>
              </a:extLst>
            </p:cNvPr>
            <p:cNvGrpSpPr/>
            <p:nvPr/>
          </p:nvGrpSpPr>
          <p:grpSpPr>
            <a:xfrm>
              <a:off x="3938279" y="2491268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9C1C6D9-1075-46F3-8809-9905FB28648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7B5487F-015A-4CD2-88F9-E45A667819A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3A65DE5-8E4F-4152-9D82-C6BD0A231C73}"/>
                </a:ext>
              </a:extLst>
            </p:cNvPr>
            <p:cNvGrpSpPr/>
            <p:nvPr/>
          </p:nvGrpSpPr>
          <p:grpSpPr>
            <a:xfrm>
              <a:off x="2483966" y="2495748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1FFEDB9E-32E5-44DE-BB29-0829AAA705FA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55DCA150-DAAB-4544-9A70-41B0DE22DC8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45B435A-62F0-4034-B6CA-887A0946C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069135"/>
            <a:ext cx="5140536" cy="3580500"/>
          </a:xfrm>
          <a:prstGeom prst="rect">
            <a:avLst/>
          </a:prstGeom>
        </p:spPr>
      </p:pic>
      <p:graphicFrame>
        <p:nvGraphicFramePr>
          <p:cNvPr id="8" name="Tabelle 37">
            <a:extLst>
              <a:ext uri="{FF2B5EF4-FFF2-40B4-BE49-F238E27FC236}">
                <a16:creationId xmlns:a16="http://schemas.microsoft.com/office/drawing/2014/main" id="{8F563078-60E6-40FF-B324-6BE209E2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57522"/>
              </p:ext>
            </p:extLst>
          </p:nvPr>
        </p:nvGraphicFramePr>
        <p:xfrm>
          <a:off x="1929234" y="2909442"/>
          <a:ext cx="1241076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044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356851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38" name="Textfeld 37">
            <a:extLst>
              <a:ext uri="{FF2B5EF4-FFF2-40B4-BE49-F238E27FC236}">
                <a16:creationId xmlns:a16="http://schemas.microsoft.com/office/drawing/2014/main" id="{89AC3B03-2E14-4983-AB46-32FE773722BA}"/>
              </a:ext>
            </a:extLst>
          </p:cNvPr>
          <p:cNvSpPr txBox="1"/>
          <p:nvPr/>
        </p:nvSpPr>
        <p:spPr>
          <a:xfrm>
            <a:off x="3205100" y="3000897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"/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		=	93.8%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		=	72.7%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		=	98.9%</a:t>
            </a:r>
          </a:p>
        </p:txBody>
      </p:sp>
    </p:spTree>
    <p:extLst>
      <p:ext uri="{BB962C8B-B14F-4D97-AF65-F5344CB8AC3E}">
        <p14:creationId xmlns:p14="http://schemas.microsoft.com/office/powerpoint/2010/main" val="41247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9E33666-0E7C-4E2F-951F-C32152CE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76672"/>
            <a:ext cx="4654057" cy="312500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48C08DB-0338-453D-9467-E382070C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403" y="4869160"/>
            <a:ext cx="6800900" cy="115253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661D3DD-163A-4806-A5C6-37413F3DBFA5}"/>
              </a:ext>
            </a:extLst>
          </p:cNvPr>
          <p:cNvGrpSpPr/>
          <p:nvPr/>
        </p:nvGrpSpPr>
        <p:grpSpPr>
          <a:xfrm>
            <a:off x="2246091" y="427300"/>
            <a:ext cx="2534312" cy="1040190"/>
            <a:chOff x="2246091" y="427300"/>
            <a:chExt cx="2534312" cy="104019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AA800B3-D41A-401F-B61F-29DE0507DEC9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Diastolic-Median-Right-Rotation-Volume-Rel [%]</a:t>
              </a: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C9131D4-565B-43C6-9E5A-11ECCA1113C6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25EDD311-D1F6-4F51-8018-3AC3964CD504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E59EB584-1907-4A94-B85A-EAC37F9B15A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DD22959-17B8-460B-80EB-168C2DE9DDE9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29" name="Gerade Verbindung mit Pfeil 8">
                <a:extLst>
                  <a:ext uri="{FF2B5EF4-FFF2-40B4-BE49-F238E27FC236}">
                    <a16:creationId xmlns:a16="http://schemas.microsoft.com/office/drawing/2014/main" id="{29B48E92-041E-402E-A01E-F4FFB6ED9E34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8BBC427-16C5-487E-BA49-B4B508BFD7B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id="{3A03BE86-64DE-4ACE-BB60-F4D873040F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0E837AD-2EE5-498D-BC6C-B3FFE08323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EEFB5FA-7C46-47D3-B37E-23AAFA77F09F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0855EB3B-C329-4B6E-8B0A-6EFFB7D577C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EF41FCB-4EC9-42C6-A993-EF60AA0DB3D2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graphicFrame>
        <p:nvGraphicFramePr>
          <p:cNvPr id="19" name="Tabelle 37">
            <a:extLst>
              <a:ext uri="{FF2B5EF4-FFF2-40B4-BE49-F238E27FC236}">
                <a16:creationId xmlns:a16="http://schemas.microsoft.com/office/drawing/2014/main" id="{D8C6582B-2198-4C5F-B4D4-F7013F3F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3083"/>
              </p:ext>
            </p:extLst>
          </p:nvPr>
        </p:nvGraphicFramePr>
        <p:xfrm>
          <a:off x="1756788" y="2909442"/>
          <a:ext cx="1413523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126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06435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F6C31CE-ADE1-495E-85B6-05360701FDB6}"/>
              </a:ext>
            </a:extLst>
          </p:cNvPr>
          <p:cNvSpPr txBox="1"/>
          <p:nvPr/>
        </p:nvSpPr>
        <p:spPr>
          <a:xfrm>
            <a:off x="3170311" y="2999253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"/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		=	86.5%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		=	77.3%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		=	93.3%</a:t>
            </a:r>
          </a:p>
        </p:txBody>
      </p:sp>
    </p:spTree>
    <p:extLst>
      <p:ext uri="{BB962C8B-B14F-4D97-AF65-F5344CB8AC3E}">
        <p14:creationId xmlns:p14="http://schemas.microsoft.com/office/powerpoint/2010/main" val="17423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F0DA13F-70B6-4963-9B10-46F37920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91" y="5301208"/>
            <a:ext cx="9039291" cy="99060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E8B81D0-4BDC-4AB8-AA03-EF63166F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56" y="58354"/>
            <a:ext cx="5049796" cy="251187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410A210-B8D1-4A07-BE62-D91403D1DD69}"/>
              </a:ext>
            </a:extLst>
          </p:cNvPr>
          <p:cNvGrpSpPr/>
          <p:nvPr/>
        </p:nvGrpSpPr>
        <p:grpSpPr>
          <a:xfrm>
            <a:off x="2246091" y="427300"/>
            <a:ext cx="4718277" cy="3106207"/>
            <a:chOff x="2246091" y="427300"/>
            <a:chExt cx="4718277" cy="3106207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5C851761-0164-454B-8FC8-6C134676F61F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Time-to-Peak-Diastolic-Through-Plane-Velocity [ms]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29EF5E7-AA85-4483-AF77-661ADE9E31B9}"/>
                </a:ext>
              </a:extLst>
            </p:cNvPr>
            <p:cNvSpPr/>
            <p:nvPr/>
          </p:nvSpPr>
          <p:spPr>
            <a:xfrm>
              <a:off x="3709976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Time-to-Peak-Diastolic-Through-Plane-Velocity [ms]</a:t>
              </a: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B7A5039-7DCC-45C9-971B-92E0476B60ED}"/>
                </a:ext>
              </a:extLst>
            </p:cNvPr>
            <p:cNvGrpSpPr/>
            <p:nvPr/>
          </p:nvGrpSpPr>
          <p:grpSpPr>
            <a:xfrm>
              <a:off x="2483967" y="1124744"/>
              <a:ext cx="590096" cy="353333"/>
              <a:chOff x="3441184" y="1984779"/>
              <a:chExt cx="590096" cy="353333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FC780787-81CF-4430-8038-16ED7465F362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✔9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E3A69A3-58A9-4AD7-ACB6-1FB8B9C842C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HHV</a:t>
                </a:r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0A59487-8B19-4843-942C-C2B91F9629BE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2246091" y="661602"/>
              <a:chExt cx="2534312" cy="449222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62BCBCB-7B80-41D4-B906-6A8F8606C14A}"/>
                  </a:ext>
                </a:extLst>
              </p:cNvPr>
              <p:cNvSpPr txBox="1"/>
              <p:nvPr/>
            </p:nvSpPr>
            <p:spPr>
              <a:xfrm>
                <a:off x="2246091" y="73949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316</a:t>
                </a:r>
              </a:p>
            </p:txBody>
          </p:sp>
          <p:cxnSp>
            <p:nvCxnSpPr>
              <p:cNvPr id="28" name="Gerade Verbindung mit Pfeil 8">
                <a:extLst>
                  <a:ext uri="{FF2B5EF4-FFF2-40B4-BE49-F238E27FC236}">
                    <a16:creationId xmlns:a16="http://schemas.microsoft.com/office/drawing/2014/main" id="{C5E1DE7C-28E1-41DC-9DC4-D6E0886E48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0323" y="66160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4D096E8-A636-438E-BC69-AFF94DCA246B}"/>
                  </a:ext>
                </a:extLst>
              </p:cNvPr>
              <p:cNvSpPr txBox="1"/>
              <p:nvPr/>
            </p:nvSpPr>
            <p:spPr>
              <a:xfrm>
                <a:off x="4240403" y="73949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316</a:t>
                </a: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D55977F-AA5A-4A04-B623-9F8DEF2AE512}"/>
                </a:ext>
              </a:extLst>
            </p:cNvPr>
            <p:cNvGrpSpPr/>
            <p:nvPr/>
          </p:nvGrpSpPr>
          <p:grpSpPr>
            <a:xfrm>
              <a:off x="2982820" y="1345126"/>
              <a:ext cx="2534312" cy="449222"/>
              <a:chOff x="1415480" y="782982"/>
              <a:chExt cx="2534312" cy="449222"/>
            </a:xfrm>
          </p:grpSpPr>
          <p:cxnSp>
            <p:nvCxnSpPr>
              <p:cNvPr id="31" name="Gerade Verbindung mit Pfeil 8">
                <a:extLst>
                  <a:ext uri="{FF2B5EF4-FFF2-40B4-BE49-F238E27FC236}">
                    <a16:creationId xmlns:a16="http://schemas.microsoft.com/office/drawing/2014/main" id="{D7E8528C-439A-4B8C-A1FB-020B6C6277F5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10296FF-9866-46F0-8C79-5D29166AFC0A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358</a:t>
                </a:r>
              </a:p>
            </p:txBody>
          </p:sp>
          <p:cxnSp>
            <p:nvCxnSpPr>
              <p:cNvPr id="33" name="Gerade Verbindung mit Pfeil 8">
                <a:extLst>
                  <a:ext uri="{FF2B5EF4-FFF2-40B4-BE49-F238E27FC236}">
                    <a16:creationId xmlns:a16="http://schemas.microsoft.com/office/drawing/2014/main" id="{1EF16CF1-BEB8-4EFF-A7A8-DF552E90D6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482D304E-242E-403B-99A6-979C30C4CE65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358</a:t>
                </a:r>
              </a:p>
            </p:txBody>
          </p:sp>
        </p:grp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0D9A2EBA-C569-452C-B0A6-D451C3AA50BF}"/>
                </a:ext>
              </a:extLst>
            </p:cNvPr>
            <p:cNvSpPr/>
            <p:nvPr/>
          </p:nvSpPr>
          <p:spPr>
            <a:xfrm>
              <a:off x="4430056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Peak-Systolic-VelocityQ99 [m/s]</a:t>
              </a: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57ABBB36-365B-4E3A-8567-62043AF41C96}"/>
                </a:ext>
              </a:extLst>
            </p:cNvPr>
            <p:cNvGrpSpPr/>
            <p:nvPr/>
          </p:nvGrpSpPr>
          <p:grpSpPr>
            <a:xfrm>
              <a:off x="3702900" y="2042046"/>
              <a:ext cx="2534312" cy="449222"/>
              <a:chOff x="1415480" y="782982"/>
              <a:chExt cx="2534312" cy="449222"/>
            </a:xfrm>
          </p:grpSpPr>
          <p:cxnSp>
            <p:nvCxnSpPr>
              <p:cNvPr id="37" name="Gerade Verbindung mit Pfeil 8">
                <a:extLst>
                  <a:ext uri="{FF2B5EF4-FFF2-40B4-BE49-F238E27FC236}">
                    <a16:creationId xmlns:a16="http://schemas.microsoft.com/office/drawing/2014/main" id="{9C25C345-F748-46F8-84A0-22703F31247E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8DA744A-713C-4685-B31E-6B691047BA23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0.92</a:t>
                </a:r>
              </a:p>
            </p:txBody>
          </p:sp>
          <p:cxnSp>
            <p:nvCxnSpPr>
              <p:cNvPr id="39" name="Gerade Verbindung mit Pfeil 8">
                <a:extLst>
                  <a:ext uri="{FF2B5EF4-FFF2-40B4-BE49-F238E27FC236}">
                    <a16:creationId xmlns:a16="http://schemas.microsoft.com/office/drawing/2014/main" id="{87194EA6-A24C-4B14-A319-AC94FB965F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D87FB05-1334-49A6-8794-79542C5C392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0.92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0E3D4C59-00EC-41BD-BECC-14CB483D0850}"/>
                </a:ext>
              </a:extLst>
            </p:cNvPr>
            <p:cNvGrpSpPr/>
            <p:nvPr/>
          </p:nvGrpSpPr>
          <p:grpSpPr>
            <a:xfrm>
              <a:off x="3227772" y="1813122"/>
              <a:ext cx="590096" cy="353333"/>
              <a:chOff x="3441184" y="1984779"/>
              <a:chExt cx="590096" cy="353333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AB3242F-9419-45CB-9C0A-7C3F1083969F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513F76B-F214-4CC4-822F-F3FAB44DDFBF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4165583-39A4-49E6-881A-4B5DACCCDF0F}"/>
                </a:ext>
              </a:extLst>
            </p:cNvPr>
            <p:cNvGrpSpPr/>
            <p:nvPr/>
          </p:nvGrpSpPr>
          <p:grpSpPr>
            <a:xfrm>
              <a:off x="3947851" y="2495748"/>
              <a:ext cx="590096" cy="353333"/>
              <a:chOff x="3441184" y="1984779"/>
              <a:chExt cx="590096" cy="353333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D2DC8E9F-9C56-4746-93CA-62B70E866EC9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✔12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560D91D1-2570-4539-BC2D-5764A0DB0166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cxnSp>
          <p:nvCxnSpPr>
            <p:cNvPr id="52" name="Gerade Verbindung mit Pfeil 8">
              <a:extLst>
                <a:ext uri="{FF2B5EF4-FFF2-40B4-BE49-F238E27FC236}">
                  <a16:creationId xmlns:a16="http://schemas.microsoft.com/office/drawing/2014/main" id="{0559E326-30E1-49CD-A694-4AF690708C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79015" y="66531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6B5B6ED1-A60E-474B-B653-675F03034522}"/>
                </a:ext>
              </a:extLst>
            </p:cNvPr>
            <p:cNvSpPr/>
            <p:nvPr/>
          </p:nvSpPr>
          <p:spPr>
            <a:xfrm>
              <a:off x="5157212" y="249217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Peak-Systolic-VelocityQ99 [m/s]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C332065-2BA5-459E-A802-3DE99D4DAB3A}"/>
                </a:ext>
              </a:extLst>
            </p:cNvPr>
            <p:cNvGrpSpPr/>
            <p:nvPr/>
          </p:nvGrpSpPr>
          <p:grpSpPr>
            <a:xfrm>
              <a:off x="4430056" y="2726472"/>
              <a:ext cx="2534312" cy="449222"/>
              <a:chOff x="1415480" y="782982"/>
              <a:chExt cx="2534312" cy="449222"/>
            </a:xfrm>
          </p:grpSpPr>
          <p:cxnSp>
            <p:nvCxnSpPr>
              <p:cNvPr id="55" name="Gerade Verbindung mit Pfeil 8">
                <a:extLst>
                  <a:ext uri="{FF2B5EF4-FFF2-40B4-BE49-F238E27FC236}">
                    <a16:creationId xmlns:a16="http://schemas.microsoft.com/office/drawing/2014/main" id="{5824A174-2D62-42ED-ADD5-ACA696670FF6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424D50-FB8D-4660-850C-DA3C90FF2A76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1</a:t>
                </a:r>
              </a:p>
            </p:txBody>
          </p:sp>
          <p:cxnSp>
            <p:nvCxnSpPr>
              <p:cNvPr id="57" name="Gerade Verbindung mit Pfeil 8">
                <a:extLst>
                  <a:ext uri="{FF2B5EF4-FFF2-40B4-BE49-F238E27FC236}">
                    <a16:creationId xmlns:a16="http://schemas.microsoft.com/office/drawing/2014/main" id="{11D65198-AE2B-4421-890D-E0BEFBC70D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1F1134B-4187-423D-8B2B-CAEE2A86D424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1</a:t>
                </a:r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E37EDDD-8F7C-450E-8216-9D15A625D340}"/>
                </a:ext>
              </a:extLst>
            </p:cNvPr>
            <p:cNvGrpSpPr/>
            <p:nvPr/>
          </p:nvGrpSpPr>
          <p:grpSpPr>
            <a:xfrm>
              <a:off x="6129320" y="3175694"/>
              <a:ext cx="590096" cy="353333"/>
              <a:chOff x="3441184" y="1984779"/>
              <a:chExt cx="590096" cy="353333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6271CB77-9217-41AB-98CA-F4BDB2E4821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✔24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✖22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434B62E7-8248-40B5-A724-A287BD74CE0B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B5AE6FA7-56A0-46CC-8147-9CBF0FCB00FD}"/>
                </a:ext>
              </a:extLst>
            </p:cNvPr>
            <p:cNvGrpSpPr/>
            <p:nvPr/>
          </p:nvGrpSpPr>
          <p:grpSpPr>
            <a:xfrm>
              <a:off x="4675007" y="3180174"/>
              <a:ext cx="590096" cy="353333"/>
              <a:chOff x="3441184" y="1984779"/>
              <a:chExt cx="590096" cy="353333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25444792-A3B2-4347-9C2A-3976D9620A0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✔10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✖3</a:t>
                </a: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833016B-07A0-41E1-81E5-53D42808BBF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BAV</a:t>
                </a:r>
              </a:p>
            </p:txBody>
          </p:sp>
        </p:grpSp>
      </p:grpSp>
      <p:graphicFrame>
        <p:nvGraphicFramePr>
          <p:cNvPr id="70" name="Tabelle 37">
            <a:extLst>
              <a:ext uri="{FF2B5EF4-FFF2-40B4-BE49-F238E27FC236}">
                <a16:creationId xmlns:a16="http://schemas.microsoft.com/office/drawing/2014/main" id="{EFC49A11-C5A0-4259-8BBD-8C41AA87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22381"/>
              </p:ext>
            </p:extLst>
          </p:nvPr>
        </p:nvGraphicFramePr>
        <p:xfrm>
          <a:off x="2246092" y="2344690"/>
          <a:ext cx="1489155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451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28182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71" name="Textfeld 70">
            <a:extLst>
              <a:ext uri="{FF2B5EF4-FFF2-40B4-BE49-F238E27FC236}">
                <a16:creationId xmlns:a16="http://schemas.microsoft.com/office/drawing/2014/main" id="{37A9D614-A2F0-4C73-B878-FE237AC4BA47}"/>
              </a:ext>
            </a:extLst>
          </p:cNvPr>
          <p:cNvSpPr txBox="1"/>
          <p:nvPr/>
        </p:nvSpPr>
        <p:spPr>
          <a:xfrm>
            <a:off x="2374389" y="3000735"/>
            <a:ext cx="1828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"/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								=	66.7%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	=	42.2%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(male)		=	91.1%</a:t>
            </a:r>
          </a:p>
        </p:txBody>
      </p:sp>
    </p:spTree>
    <p:extLst>
      <p:ext uri="{BB962C8B-B14F-4D97-AF65-F5344CB8AC3E}">
        <p14:creationId xmlns:p14="http://schemas.microsoft.com/office/powerpoint/2010/main" val="41916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1513472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noProof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1513472" y="3704742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noProof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1487486" y="980729"/>
            <a:ext cx="3946169" cy="2592962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1487486" y="3662931"/>
            <a:ext cx="3945600" cy="1394278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5547166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noProof="1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5519936" y="980728"/>
            <a:ext cx="4579622" cy="4076481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52C76446-65CC-4C51-A812-F5C682FB80F9}"/>
              </a:ext>
            </a:extLst>
          </p:cNvPr>
          <p:cNvSpPr txBox="1"/>
          <p:nvPr/>
        </p:nvSpPr>
        <p:spPr>
          <a:xfrm>
            <a:off x="1746027" y="1062164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classification task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9E62FEB8-8C39-466D-BF62-7FBC21916702}"/>
              </a:ext>
            </a:extLst>
          </p:cNvPr>
          <p:cNvSpPr txBox="1"/>
          <p:nvPr/>
        </p:nvSpPr>
        <p:spPr>
          <a:xfrm>
            <a:off x="5753453" y="1058447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classification task 3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A8E9A36-2593-4423-B7BE-DF058DCC3634}"/>
              </a:ext>
            </a:extLst>
          </p:cNvPr>
          <p:cNvSpPr txBox="1"/>
          <p:nvPr/>
        </p:nvSpPr>
        <p:spPr>
          <a:xfrm>
            <a:off x="1746027" y="3702114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classification task 2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7DD6DFB4-3F75-4086-8BE5-0EDC6DFE765C}"/>
              </a:ext>
            </a:extLst>
          </p:cNvPr>
          <p:cNvGrpSpPr/>
          <p:nvPr/>
        </p:nvGrpSpPr>
        <p:grpSpPr>
          <a:xfrm>
            <a:off x="2136068" y="1069940"/>
            <a:ext cx="3331018" cy="2421781"/>
            <a:chOff x="1468839" y="427300"/>
            <a:chExt cx="3331018" cy="2421781"/>
          </a:xfrm>
        </p:grpSpPr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7948013B-6463-4D2A-B5C6-673473ABE08D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Time-to-Peak-In-Plane-Velocity [m/s]</a:t>
              </a:r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CFAFACB-2510-4FC6-B965-C7FEB77B1331}"/>
                </a:ext>
              </a:extLst>
            </p:cNvPr>
            <p:cNvSpPr/>
            <p:nvPr/>
          </p:nvSpPr>
          <p:spPr>
            <a:xfrm>
              <a:off x="2246091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Time-to-Peak-In-Plane-Velocity [m/s]</a:t>
              </a:r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099EA93E-7B9D-454B-BB48-E3DF55C422D7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85C6F21B-5CD1-485C-8CAF-DBE42337EA50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noProof="1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noProof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AF25655C-6CE5-4362-A598-40CAEE719DB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15AF254-DD99-4FD8-89EF-5B62DBFA248A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125" name="Gerade Verbindung mit Pfeil 8">
                <a:extLst>
                  <a:ext uri="{FF2B5EF4-FFF2-40B4-BE49-F238E27FC236}">
                    <a16:creationId xmlns:a16="http://schemas.microsoft.com/office/drawing/2014/main" id="{5ACAC43E-7D22-4651-B566-6A6B915D719F}"/>
                  </a:ext>
                </a:extLst>
              </p:cNvPr>
              <p:cNvCxnSpPr>
                <a:cxnSpLocks/>
                <a:stCxn id="100" idx="1"/>
                <a:endCxn id="101" idx="0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5811C237-7619-4BE4-BD99-AECD6B3B3E6A}"/>
                  </a:ext>
                </a:extLst>
              </p:cNvPr>
              <p:cNvSpPr txBox="1"/>
              <p:nvPr/>
            </p:nvSpPr>
            <p:spPr>
              <a:xfrm>
                <a:off x="1415480" y="927895"/>
                <a:ext cx="539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&lt; 0.33</a:t>
                </a:r>
              </a:p>
            </p:txBody>
          </p:sp>
          <p:cxnSp>
            <p:nvCxnSpPr>
              <p:cNvPr id="127" name="Gerade Verbindung mit Pfeil 8">
                <a:extLst>
                  <a:ext uri="{FF2B5EF4-FFF2-40B4-BE49-F238E27FC236}">
                    <a16:creationId xmlns:a16="http://schemas.microsoft.com/office/drawing/2014/main" id="{A862F330-F41A-4761-99D1-1AEDED212A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30ECEC74-D861-41A4-A211-7CE59913D521}"/>
                  </a:ext>
                </a:extLst>
              </p:cNvPr>
              <p:cNvSpPr txBox="1"/>
              <p:nvPr/>
            </p:nvSpPr>
            <p:spPr>
              <a:xfrm>
                <a:off x="3409791" y="927894"/>
                <a:ext cx="540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≥ 0.33</a:t>
                </a:r>
              </a:p>
            </p:txBody>
          </p:sp>
        </p:grp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ABE46D6E-8D91-4556-8FD6-7C246E0E58D0}"/>
                </a:ext>
              </a:extLst>
            </p:cNvPr>
            <p:cNvGrpSpPr/>
            <p:nvPr/>
          </p:nvGrpSpPr>
          <p:grpSpPr>
            <a:xfrm>
              <a:off x="1468839" y="1345126"/>
              <a:ext cx="2634504" cy="449222"/>
              <a:chOff x="1365384" y="782982"/>
              <a:chExt cx="2634504" cy="449222"/>
            </a:xfrm>
          </p:grpSpPr>
          <p:cxnSp>
            <p:nvCxnSpPr>
              <p:cNvPr id="121" name="Gerade Verbindung mit Pfeil 8">
                <a:extLst>
                  <a:ext uri="{FF2B5EF4-FFF2-40B4-BE49-F238E27FC236}">
                    <a16:creationId xmlns:a16="http://schemas.microsoft.com/office/drawing/2014/main" id="{3CC79E16-EC57-46F1-9B8A-3461C218A8E3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7ECE8F87-63A7-4057-8386-4C48BFE5F29C}"/>
                  </a:ext>
                </a:extLst>
              </p:cNvPr>
              <p:cNvSpPr txBox="1"/>
              <p:nvPr/>
            </p:nvSpPr>
            <p:spPr>
              <a:xfrm>
                <a:off x="1365384" y="964451"/>
                <a:ext cx="590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&lt; 0.24</a:t>
                </a:r>
              </a:p>
            </p:txBody>
          </p:sp>
          <p:cxnSp>
            <p:nvCxnSpPr>
              <p:cNvPr id="123" name="Gerade Verbindung mit Pfeil 8">
                <a:extLst>
                  <a:ext uri="{FF2B5EF4-FFF2-40B4-BE49-F238E27FC236}">
                    <a16:creationId xmlns:a16="http://schemas.microsoft.com/office/drawing/2014/main" id="{91845F08-726E-4F98-A2EE-DCB77CDE50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2F293E36-AD6E-4E84-BB98-5CA44D79F781}"/>
                  </a:ext>
                </a:extLst>
              </p:cNvPr>
              <p:cNvSpPr txBox="1"/>
              <p:nvPr/>
            </p:nvSpPr>
            <p:spPr>
              <a:xfrm>
                <a:off x="3409792" y="964450"/>
                <a:ext cx="5900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≥ 0.24</a:t>
                </a:r>
              </a:p>
            </p:txBody>
          </p:sp>
        </p:grp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9908D8FC-EE07-4677-82A2-50D7A9E1B48C}"/>
                </a:ext>
              </a:extLst>
            </p:cNvPr>
            <p:cNvSpPr/>
            <p:nvPr/>
          </p:nvSpPr>
          <p:spPr>
            <a:xfrm>
              <a:off x="2966171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Peak-Systolic-In-Plane-Mean-Velocity [ms]</a:t>
              </a:r>
            </a:p>
          </p:txBody>
        </p: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904DF1CF-C132-4A6B-8A62-BEBAFF4EF834}"/>
                </a:ext>
              </a:extLst>
            </p:cNvPr>
            <p:cNvGrpSpPr/>
            <p:nvPr/>
          </p:nvGrpSpPr>
          <p:grpSpPr>
            <a:xfrm>
              <a:off x="1951043" y="2042046"/>
              <a:ext cx="2848814" cy="449222"/>
              <a:chOff x="1127508" y="782982"/>
              <a:chExt cx="2848814" cy="449222"/>
            </a:xfrm>
          </p:grpSpPr>
          <p:cxnSp>
            <p:nvCxnSpPr>
              <p:cNvPr id="116" name="Gerade Verbindung mit Pfeil 8">
                <a:extLst>
                  <a:ext uri="{FF2B5EF4-FFF2-40B4-BE49-F238E27FC236}">
                    <a16:creationId xmlns:a16="http://schemas.microsoft.com/office/drawing/2014/main" id="{4B94D9CB-EC54-481C-A903-808C8071EC1A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DDF8B614-B8E2-4BCA-A49C-74854DE0D137}"/>
                  </a:ext>
                </a:extLst>
              </p:cNvPr>
              <p:cNvSpPr txBox="1"/>
              <p:nvPr/>
            </p:nvSpPr>
            <p:spPr>
              <a:xfrm>
                <a:off x="1127508" y="945801"/>
                <a:ext cx="8279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&lt; 317</a:t>
                </a:r>
              </a:p>
            </p:txBody>
          </p:sp>
          <p:cxnSp>
            <p:nvCxnSpPr>
              <p:cNvPr id="118" name="Gerade Verbindung mit Pfeil 8">
                <a:extLst>
                  <a:ext uri="{FF2B5EF4-FFF2-40B4-BE49-F238E27FC236}">
                    <a16:creationId xmlns:a16="http://schemas.microsoft.com/office/drawing/2014/main" id="{C1BED54F-D76A-43E2-AA23-E425D89518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D662EE8F-A0F6-498B-8AA2-42AFE172894A}"/>
                  </a:ext>
                </a:extLst>
              </p:cNvPr>
              <p:cNvSpPr txBox="1"/>
              <p:nvPr/>
            </p:nvSpPr>
            <p:spPr>
              <a:xfrm>
                <a:off x="3409792" y="945800"/>
                <a:ext cx="566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≥ 317</a:t>
                </a:r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CD6481C-1E5F-47BD-B806-7759CD1E53A3}"/>
                </a:ext>
              </a:extLst>
            </p:cNvPr>
            <p:cNvGrpSpPr/>
            <p:nvPr/>
          </p:nvGrpSpPr>
          <p:grpSpPr>
            <a:xfrm>
              <a:off x="1763887" y="1813122"/>
              <a:ext cx="590096" cy="353333"/>
              <a:chOff x="3441184" y="1984779"/>
              <a:chExt cx="590096" cy="353333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E04EC8A3-2A8D-4288-BB26-2F7FE7647E9D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noProof="1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✔78 </a:t>
                </a:r>
                <a:r>
                  <a:rPr lang="de-DE" sz="800" b="1" noProof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4DCFEA5-1AD6-4156-A024-89C406CCCB1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3852D7F4-EE30-4446-9118-E6B664BCB9A5}"/>
                </a:ext>
              </a:extLst>
            </p:cNvPr>
            <p:cNvGrpSpPr/>
            <p:nvPr/>
          </p:nvGrpSpPr>
          <p:grpSpPr>
            <a:xfrm>
              <a:off x="3938279" y="2491268"/>
              <a:ext cx="590096" cy="353333"/>
              <a:chOff x="3441184" y="1984779"/>
              <a:chExt cx="590096" cy="353333"/>
            </a:xfrm>
          </p:grpSpPr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4FDDA1CF-90A2-45FF-93F6-720A0DC2DD9E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noProof="1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✔11 </a:t>
                </a:r>
                <a:r>
                  <a:rPr lang="de-DE" sz="800" b="1" noProof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42CABBF1-EBED-48AA-A6DF-291933D9E024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7BAEDA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HHV</a:t>
                </a:r>
              </a:p>
            </p:txBody>
          </p:sp>
        </p:grp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88EE12DB-581D-48B3-9453-95B164870428}"/>
                </a:ext>
              </a:extLst>
            </p:cNvPr>
            <p:cNvGrpSpPr/>
            <p:nvPr/>
          </p:nvGrpSpPr>
          <p:grpSpPr>
            <a:xfrm>
              <a:off x="2483966" y="2495748"/>
              <a:ext cx="590096" cy="353333"/>
              <a:chOff x="3441184" y="1984779"/>
              <a:chExt cx="590096" cy="353333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DD4717EF-69F0-45F2-A4D7-9BB781B48085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noProof="1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noProof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793D482A-D154-4061-8A67-966DCB26C60B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</p:grpSp>
      <p:graphicFrame>
        <p:nvGraphicFramePr>
          <p:cNvPr id="131" name="Tabelle 37">
            <a:extLst>
              <a:ext uri="{FF2B5EF4-FFF2-40B4-BE49-F238E27FC236}">
                <a16:creationId xmlns:a16="http://schemas.microsoft.com/office/drawing/2014/main" id="{9735110E-D05E-4FB0-BF37-E7FE00C9C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68225"/>
              </p:ext>
            </p:extLst>
          </p:nvPr>
        </p:nvGraphicFramePr>
        <p:xfrm>
          <a:off x="1623901" y="2892498"/>
          <a:ext cx="1241076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044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35689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356851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132" name="Textfeld 131">
            <a:extLst>
              <a:ext uri="{FF2B5EF4-FFF2-40B4-BE49-F238E27FC236}">
                <a16:creationId xmlns:a16="http://schemas.microsoft.com/office/drawing/2014/main" id="{D909930F-A65F-483D-A6C7-AFF478E3CCF9}"/>
              </a:ext>
            </a:extLst>
          </p:cNvPr>
          <p:cNvSpPr txBox="1"/>
          <p:nvPr/>
        </p:nvSpPr>
        <p:spPr>
          <a:xfrm>
            <a:off x="1537678" y="1399984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"/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Accuracy 		=	93.8%</a:t>
            </a:r>
            <a:b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Sensitivity		=	72.7%</a:t>
            </a:r>
            <a:b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Specificity		=	98.9%</a:t>
            </a:r>
          </a:p>
        </p:txBody>
      </p: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A3908E8B-5D9F-4538-9B50-C3D83305B0A1}"/>
              </a:ext>
            </a:extLst>
          </p:cNvPr>
          <p:cNvGrpSpPr/>
          <p:nvPr/>
        </p:nvGrpSpPr>
        <p:grpSpPr>
          <a:xfrm>
            <a:off x="1464683" y="3959730"/>
            <a:ext cx="2534312" cy="1040190"/>
            <a:chOff x="2246091" y="427300"/>
            <a:chExt cx="2534312" cy="1040190"/>
          </a:xfrm>
        </p:grpSpPr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0CE02276-8916-4688-A7E5-4722BC3AA314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Diastolic-Median-Right-Rotation-Volume-Rel [%]</a:t>
              </a:r>
            </a:p>
          </p:txBody>
        </p: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7AC9F49D-A453-413F-9D3A-321E246E0719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E19A6275-D9CB-4DD4-9F6A-4F8AB3CC3A3F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noProof="1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noProof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14DC0A62-CFEE-4B87-BBE9-93866F569A7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A707E5DB-CE2C-4751-A03B-813BDCB52D3E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140" name="Gerade Verbindung mit Pfeil 8">
                <a:extLst>
                  <a:ext uri="{FF2B5EF4-FFF2-40B4-BE49-F238E27FC236}">
                    <a16:creationId xmlns:a16="http://schemas.microsoft.com/office/drawing/2014/main" id="{A1AC8643-777D-4DB1-AF33-8EF24EFDD342}"/>
                  </a:ext>
                </a:extLst>
              </p:cNvPr>
              <p:cNvCxnSpPr>
                <a:cxnSpLocks/>
                <a:stCxn id="134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1242544A-2B08-4219-B68B-D3B5DC524EDC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142" name="Gerade Verbindung mit Pfeil 8">
                <a:extLst>
                  <a:ext uri="{FF2B5EF4-FFF2-40B4-BE49-F238E27FC236}">
                    <a16:creationId xmlns:a16="http://schemas.microsoft.com/office/drawing/2014/main" id="{161A8CEC-7644-4734-87C7-1DDBA7813BF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6087A0BB-F77D-40C3-8AE9-D28C8FB30B27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noProof="1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646CC8A6-015F-4683-9DC5-C00717B425EA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9316EFA5-114E-41F7-B114-F81F073AF435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noProof="1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noProof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4802B8C9-1C2A-4DD6-B886-89FF37CBA7A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graphicFrame>
        <p:nvGraphicFramePr>
          <p:cNvPr id="146" name="Tabelle 37">
            <a:extLst>
              <a:ext uri="{FF2B5EF4-FFF2-40B4-BE49-F238E27FC236}">
                <a16:creationId xmlns:a16="http://schemas.microsoft.com/office/drawing/2014/main" id="{6884528D-3DCC-4972-AB9E-B55CB297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50575"/>
              </p:ext>
            </p:extLst>
          </p:nvPr>
        </p:nvGraphicFramePr>
        <p:xfrm>
          <a:off x="3941200" y="3884810"/>
          <a:ext cx="1413523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126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06481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06435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OHHV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5205943F-38E1-4B41-B55B-7E0CDB670518}"/>
              </a:ext>
            </a:extLst>
          </p:cNvPr>
          <p:cNvSpPr txBox="1"/>
          <p:nvPr/>
        </p:nvSpPr>
        <p:spPr>
          <a:xfrm>
            <a:off x="4072224" y="4494410"/>
            <a:ext cx="1413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"/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Accuracy 		=	86.5%</a:t>
            </a:r>
            <a:b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Sensitivity		=	77.3%</a:t>
            </a:r>
            <a:b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noProof="1">
                <a:latin typeface="Arial" panose="020B0604020202020204" pitchFamily="34" charset="0"/>
                <a:cs typeface="Arial" panose="020B0604020202020204" pitchFamily="34" charset="0"/>
              </a:rPr>
              <a:t>Specificity		=	93.3%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8E8F34ED-4168-43D6-9A13-9F41061E80B0}"/>
              </a:ext>
            </a:extLst>
          </p:cNvPr>
          <p:cNvGrpSpPr/>
          <p:nvPr/>
        </p:nvGrpSpPr>
        <p:grpSpPr>
          <a:xfrm>
            <a:off x="5488899" y="1449154"/>
            <a:ext cx="4718277" cy="3106207"/>
            <a:chOff x="2246091" y="427300"/>
            <a:chExt cx="4718277" cy="3106207"/>
          </a:xfrm>
        </p:grpSpPr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CC49C3C-24D1-4718-B318-A2735D0C11E7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Time-to-Peak-Diastolic-Through-Plane-Velocity [ms]</a:t>
              </a:r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A71CB53A-061E-4D6C-918A-C986D185A3A1}"/>
                </a:ext>
              </a:extLst>
            </p:cNvPr>
            <p:cNvSpPr/>
            <p:nvPr/>
          </p:nvSpPr>
          <p:spPr>
            <a:xfrm>
              <a:off x="3709976" y="111082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Time-to-Peak-Diastolic-Through-Plane-Velocity [ms]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5E27E66F-DE85-4B70-8B10-CE7077CCD4A4}"/>
                </a:ext>
              </a:extLst>
            </p:cNvPr>
            <p:cNvGrpSpPr/>
            <p:nvPr/>
          </p:nvGrpSpPr>
          <p:grpSpPr>
            <a:xfrm>
              <a:off x="2483967" y="1124744"/>
              <a:ext cx="590096" cy="353333"/>
              <a:chOff x="3441184" y="1984779"/>
              <a:chExt cx="590096" cy="353333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3AF01D3B-0863-4FF7-81F2-E0D907FE373E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✔9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✖1</a:t>
                </a:r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B09884C0-2971-432E-B5D2-C5CF4D45F550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HHV</a:t>
                </a:r>
              </a:p>
            </p:txBody>
          </p:sp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EC2F499F-8F27-4B49-9BF0-9D31E458E733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2246091" y="661602"/>
              <a:chExt cx="2534312" cy="449222"/>
            </a:xfrm>
          </p:grpSpPr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087CBFA9-88A8-430A-B92B-15EB2C0203F1}"/>
                  </a:ext>
                </a:extLst>
              </p:cNvPr>
              <p:cNvSpPr txBox="1"/>
              <p:nvPr/>
            </p:nvSpPr>
            <p:spPr>
              <a:xfrm>
                <a:off x="2246091" y="73949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316</a:t>
                </a:r>
              </a:p>
            </p:txBody>
          </p:sp>
          <p:cxnSp>
            <p:nvCxnSpPr>
              <p:cNvPr id="185" name="Gerade Verbindung mit Pfeil 8">
                <a:extLst>
                  <a:ext uri="{FF2B5EF4-FFF2-40B4-BE49-F238E27FC236}">
                    <a16:creationId xmlns:a16="http://schemas.microsoft.com/office/drawing/2014/main" id="{7EF57676-13A0-47D9-84A3-2BAF61EA15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0323" y="66160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69D05722-ADDC-46A4-AD2F-B0925AA80D58}"/>
                  </a:ext>
                </a:extLst>
              </p:cNvPr>
              <p:cNvSpPr txBox="1"/>
              <p:nvPr/>
            </p:nvSpPr>
            <p:spPr>
              <a:xfrm>
                <a:off x="4240403" y="73949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316</a:t>
                </a:r>
              </a:p>
            </p:txBody>
          </p:sp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F6796DFB-0FB2-4F58-8DBC-FA1A1D9F3BDC}"/>
                </a:ext>
              </a:extLst>
            </p:cNvPr>
            <p:cNvGrpSpPr/>
            <p:nvPr/>
          </p:nvGrpSpPr>
          <p:grpSpPr>
            <a:xfrm>
              <a:off x="2982820" y="1345126"/>
              <a:ext cx="2534312" cy="449222"/>
              <a:chOff x="1415480" y="782982"/>
              <a:chExt cx="2534312" cy="449222"/>
            </a:xfrm>
          </p:grpSpPr>
          <p:cxnSp>
            <p:nvCxnSpPr>
              <p:cNvPr id="180" name="Gerade Verbindung mit Pfeil 8">
                <a:extLst>
                  <a:ext uri="{FF2B5EF4-FFF2-40B4-BE49-F238E27FC236}">
                    <a16:creationId xmlns:a16="http://schemas.microsoft.com/office/drawing/2014/main" id="{05901B53-2038-4E45-9D7B-A75A0ADE7C0A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F261B815-5A8B-4006-BE16-428FCCCB484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358</a:t>
                </a:r>
              </a:p>
            </p:txBody>
          </p:sp>
          <p:cxnSp>
            <p:nvCxnSpPr>
              <p:cNvPr id="182" name="Gerade Verbindung mit Pfeil 8">
                <a:extLst>
                  <a:ext uri="{FF2B5EF4-FFF2-40B4-BE49-F238E27FC236}">
                    <a16:creationId xmlns:a16="http://schemas.microsoft.com/office/drawing/2014/main" id="{8B09E265-835B-4DAA-8D2E-90DD630DB9A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77F05A4-C9A5-429C-8788-6532CBD1EC50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358</a:t>
                </a:r>
              </a:p>
            </p:txBody>
          </p:sp>
        </p:grp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7C11992A-E1A9-4B69-99CE-67DB6004A986}"/>
                </a:ext>
              </a:extLst>
            </p:cNvPr>
            <p:cNvSpPr/>
            <p:nvPr/>
          </p:nvSpPr>
          <p:spPr>
            <a:xfrm>
              <a:off x="4430056" y="1807744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Peak-Systolic-VelocityQ99 [m/s]</a:t>
              </a:r>
            </a:p>
          </p:txBody>
        </p:sp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21893657-0B19-479D-84A0-E2B9FE82F1D6}"/>
                </a:ext>
              </a:extLst>
            </p:cNvPr>
            <p:cNvGrpSpPr/>
            <p:nvPr/>
          </p:nvGrpSpPr>
          <p:grpSpPr>
            <a:xfrm>
              <a:off x="3702900" y="2042046"/>
              <a:ext cx="2534312" cy="449222"/>
              <a:chOff x="1415480" y="782982"/>
              <a:chExt cx="2534312" cy="449222"/>
            </a:xfrm>
          </p:grpSpPr>
          <p:cxnSp>
            <p:nvCxnSpPr>
              <p:cNvPr id="176" name="Gerade Verbindung mit Pfeil 8">
                <a:extLst>
                  <a:ext uri="{FF2B5EF4-FFF2-40B4-BE49-F238E27FC236}">
                    <a16:creationId xmlns:a16="http://schemas.microsoft.com/office/drawing/2014/main" id="{82871E9D-450E-4944-9CF7-38A70595C385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34A5B62B-2616-42F4-B4F2-18786F4D9A2F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0.92</a:t>
                </a:r>
              </a:p>
            </p:txBody>
          </p:sp>
          <p:cxnSp>
            <p:nvCxnSpPr>
              <p:cNvPr id="178" name="Gerade Verbindung mit Pfeil 8">
                <a:extLst>
                  <a:ext uri="{FF2B5EF4-FFF2-40B4-BE49-F238E27FC236}">
                    <a16:creationId xmlns:a16="http://schemas.microsoft.com/office/drawing/2014/main" id="{A8F5EE3D-020A-4B02-BE11-02570B2F90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DBE61D0-8E49-4352-BA9E-F697799CD5A5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0.92</a:t>
                </a:r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E1F36167-F122-47B0-9B15-6DC3BCEA4438}"/>
                </a:ext>
              </a:extLst>
            </p:cNvPr>
            <p:cNvGrpSpPr/>
            <p:nvPr/>
          </p:nvGrpSpPr>
          <p:grpSpPr>
            <a:xfrm>
              <a:off x="3227772" y="1813122"/>
              <a:ext cx="590096" cy="353333"/>
              <a:chOff x="3441184" y="1984779"/>
              <a:chExt cx="590096" cy="353333"/>
            </a:xfrm>
          </p:grpSpPr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6CBC443D-8750-4978-8C8A-1A18467998CE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✔5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✖0</a:t>
                </a: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37926D92-3A86-4B2D-AB66-46CB89357A27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6FC49609-9C7E-4834-979A-D314E486C4A8}"/>
                </a:ext>
              </a:extLst>
            </p:cNvPr>
            <p:cNvGrpSpPr/>
            <p:nvPr/>
          </p:nvGrpSpPr>
          <p:grpSpPr>
            <a:xfrm>
              <a:off x="3947851" y="2495748"/>
              <a:ext cx="590096" cy="353333"/>
              <a:chOff x="3441184" y="1984779"/>
              <a:chExt cx="590096" cy="353333"/>
            </a:xfrm>
          </p:grpSpPr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DCF24FE2-2D97-4FB1-B5D4-4BE8156B692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✔12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✖4</a:t>
                </a: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F1E812C3-94A5-4353-BB7A-63788AFDDEB1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cxnSp>
          <p:nvCxnSpPr>
            <p:cNvPr id="159" name="Gerade Verbindung mit Pfeil 8">
              <a:extLst>
                <a:ext uri="{FF2B5EF4-FFF2-40B4-BE49-F238E27FC236}">
                  <a16:creationId xmlns:a16="http://schemas.microsoft.com/office/drawing/2014/main" id="{5AA2098D-00E6-494A-A1BA-9243C7D917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79015" y="66531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16D4265B-D7C7-402B-ABC0-8CD417F9D999}"/>
                </a:ext>
              </a:extLst>
            </p:cNvPr>
            <p:cNvSpPr/>
            <p:nvPr/>
          </p:nvSpPr>
          <p:spPr>
            <a:xfrm>
              <a:off x="5157212" y="249217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Peak-Systolic-VelocityQ99 [m/s]</a:t>
              </a:r>
            </a:p>
          </p:txBody>
        </p:sp>
        <p:grpSp>
          <p:nvGrpSpPr>
            <p:cNvPr id="161" name="Gruppieren 160">
              <a:extLst>
                <a:ext uri="{FF2B5EF4-FFF2-40B4-BE49-F238E27FC236}">
                  <a16:creationId xmlns:a16="http://schemas.microsoft.com/office/drawing/2014/main" id="{B52098BA-E951-438C-BB79-88D7DF3F6EAB}"/>
                </a:ext>
              </a:extLst>
            </p:cNvPr>
            <p:cNvGrpSpPr/>
            <p:nvPr/>
          </p:nvGrpSpPr>
          <p:grpSpPr>
            <a:xfrm>
              <a:off x="4430056" y="2726472"/>
              <a:ext cx="2534312" cy="449222"/>
              <a:chOff x="1415480" y="782982"/>
              <a:chExt cx="2534312" cy="449222"/>
            </a:xfrm>
          </p:grpSpPr>
          <p:cxnSp>
            <p:nvCxnSpPr>
              <p:cNvPr id="168" name="Gerade Verbindung mit Pfeil 8">
                <a:extLst>
                  <a:ext uri="{FF2B5EF4-FFF2-40B4-BE49-F238E27FC236}">
                    <a16:creationId xmlns:a16="http://schemas.microsoft.com/office/drawing/2014/main" id="{B3175673-719E-4E71-961A-EE551F756EFD}"/>
                  </a:ext>
                </a:extLst>
              </p:cNvPr>
              <p:cNvCxnSpPr/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feld 168">
                <a:extLst>
                  <a:ext uri="{FF2B5EF4-FFF2-40B4-BE49-F238E27FC236}">
                    <a16:creationId xmlns:a16="http://schemas.microsoft.com/office/drawing/2014/main" id="{26E1FBEF-A94A-46F4-85B5-2257BC492803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1</a:t>
                </a:r>
              </a:p>
            </p:txBody>
          </p:sp>
          <p:cxnSp>
            <p:nvCxnSpPr>
              <p:cNvPr id="170" name="Gerade Verbindung mit Pfeil 8">
                <a:extLst>
                  <a:ext uri="{FF2B5EF4-FFF2-40B4-BE49-F238E27FC236}">
                    <a16:creationId xmlns:a16="http://schemas.microsoft.com/office/drawing/2014/main" id="{C70BDEB6-2B57-45DF-8CD0-C21D91AAAA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A2CE732F-A3C6-4C8B-9A7B-8360802E9945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1</a:t>
                </a:r>
              </a:p>
            </p:txBody>
          </p:sp>
        </p:grp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94604AB2-F38F-4B87-B9A8-12A25E64AEE9}"/>
                </a:ext>
              </a:extLst>
            </p:cNvPr>
            <p:cNvGrpSpPr/>
            <p:nvPr/>
          </p:nvGrpSpPr>
          <p:grpSpPr>
            <a:xfrm>
              <a:off x="6129320" y="3175694"/>
              <a:ext cx="590096" cy="353333"/>
              <a:chOff x="3441184" y="1984779"/>
              <a:chExt cx="590096" cy="353333"/>
            </a:xfrm>
          </p:grpSpPr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BB75FC00-24FB-462D-B146-71B6246D9902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✔24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✖22</a:t>
                </a: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0EC7C91A-4B7E-41A5-8448-A500ADED6199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61BFE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male HHV</a:t>
                </a:r>
              </a:p>
            </p:txBody>
          </p:sp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0B807293-286B-47A4-8DB0-287399761A12}"/>
                </a:ext>
              </a:extLst>
            </p:cNvPr>
            <p:cNvGrpSpPr/>
            <p:nvPr/>
          </p:nvGrpSpPr>
          <p:grpSpPr>
            <a:xfrm>
              <a:off x="4675007" y="3180174"/>
              <a:ext cx="590096" cy="353333"/>
              <a:chOff x="3441184" y="1984779"/>
              <a:chExt cx="590096" cy="353333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9AF01C86-83DA-483C-8025-0FF71E551BD5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✔10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✖3</a:t>
                </a:r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88F14A63-22BC-4125-84F5-7620F48F4BF7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C96699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de-DE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BAV</a:t>
                </a:r>
              </a:p>
            </p:txBody>
          </p:sp>
        </p:grpSp>
      </p:grpSp>
      <p:graphicFrame>
        <p:nvGraphicFramePr>
          <p:cNvPr id="189" name="Tabelle 37">
            <a:extLst>
              <a:ext uri="{FF2B5EF4-FFF2-40B4-BE49-F238E27FC236}">
                <a16:creationId xmlns:a16="http://schemas.microsoft.com/office/drawing/2014/main" id="{3D8B74A2-6864-48D2-AA7D-C6DCA228D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6273"/>
              </p:ext>
            </p:extLst>
          </p:nvPr>
        </p:nvGraphicFramePr>
        <p:xfrm>
          <a:off x="5672904" y="3889232"/>
          <a:ext cx="1489155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4513">
                  <a:extLst>
                    <a:ext uri="{9D8B030D-6E8A-4147-A177-3AD203B41FA5}">
                      <a16:colId xmlns:a16="http://schemas.microsoft.com/office/drawing/2014/main" val="175553506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2928975957"/>
                    </a:ext>
                  </a:extLst>
                </a:gridCol>
                <a:gridCol w="428230">
                  <a:extLst>
                    <a:ext uri="{9D8B030D-6E8A-4147-A177-3AD203B41FA5}">
                      <a16:colId xmlns:a16="http://schemas.microsoft.com/office/drawing/2014/main" val="3964506338"/>
                    </a:ext>
                  </a:extLst>
                </a:gridCol>
                <a:gridCol w="428182">
                  <a:extLst>
                    <a:ext uri="{9D8B030D-6E8A-4147-A177-3AD203B41FA5}">
                      <a16:colId xmlns:a16="http://schemas.microsoft.com/office/drawing/2014/main" val="2227317002"/>
                    </a:ext>
                  </a:extLst>
                </a:gridCol>
              </a:tblGrid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991480"/>
                  </a:ext>
                </a:extLst>
              </a:tr>
              <a:tr h="138058"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34437"/>
                  </a:ext>
                </a:extLst>
              </a:tr>
              <a:tr h="1380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de-D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34464"/>
                  </a:ext>
                </a:extLst>
              </a:tr>
              <a:tr h="138058">
                <a:tc vMerge="1"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47481"/>
                  </a:ext>
                </a:extLst>
              </a:tr>
            </a:tbl>
          </a:graphicData>
        </a:graphic>
      </p:graphicFrame>
      <p:sp>
        <p:nvSpPr>
          <p:cNvPr id="190" name="Textfeld 189">
            <a:extLst>
              <a:ext uri="{FF2B5EF4-FFF2-40B4-BE49-F238E27FC236}">
                <a16:creationId xmlns:a16="http://schemas.microsoft.com/office/drawing/2014/main" id="{C17B2C1E-5DF5-45B9-8728-661D057D92EA}"/>
              </a:ext>
            </a:extLst>
          </p:cNvPr>
          <p:cNvSpPr txBox="1"/>
          <p:nvPr/>
        </p:nvSpPr>
        <p:spPr>
          <a:xfrm>
            <a:off x="5832996" y="4503211"/>
            <a:ext cx="1828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"/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								=	66.7%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	=	42.2%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(male)		=	91.1%</a:t>
            </a:r>
          </a:p>
        </p:txBody>
      </p:sp>
    </p:spTree>
    <p:extLst>
      <p:ext uri="{BB962C8B-B14F-4D97-AF65-F5344CB8AC3E}">
        <p14:creationId xmlns:p14="http://schemas.microsoft.com/office/powerpoint/2010/main" val="52641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1513472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1513472" y="3758843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1487488" y="980728"/>
            <a:ext cx="3485559" cy="263492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1487488" y="3717032"/>
            <a:ext cx="3485559" cy="11581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383C0D13-ABB1-4506-9A2F-2E79C60C7520}"/>
              </a:ext>
            </a:extLst>
          </p:cNvPr>
          <p:cNvSpPr/>
          <p:nvPr/>
        </p:nvSpPr>
        <p:spPr>
          <a:xfrm>
            <a:off x="3193263" y="1058447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systolicMaxMean-circumferential-Velocity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26F7698C-9E90-4D86-AB04-EE7AE8DE0013}"/>
              </a:ext>
            </a:extLst>
          </p:cNvPr>
          <p:cNvSpPr/>
          <p:nvPr/>
        </p:nvSpPr>
        <p:spPr>
          <a:xfrm>
            <a:off x="2473183" y="1741971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systolicMaxMean-circumferential-Velocity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E8CB0BFC-202F-47B9-851A-E88E963E2D80}"/>
              </a:ext>
            </a:extLst>
          </p:cNvPr>
          <p:cNvGrpSpPr/>
          <p:nvPr/>
        </p:nvGrpSpPr>
        <p:grpSpPr>
          <a:xfrm>
            <a:off x="4172447" y="1741971"/>
            <a:ext cx="590096" cy="353333"/>
            <a:chOff x="3441184" y="1984779"/>
            <a:chExt cx="590096" cy="35333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D2CF67B0-9D89-4718-ADF5-99902BE04FC0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192974EF-A0BA-476F-8200-1E03D4BD4106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371E678A-8B03-46A8-AAB4-5BDD43488FB6}"/>
              </a:ext>
            </a:extLst>
          </p:cNvPr>
          <p:cNvGrpSpPr/>
          <p:nvPr/>
        </p:nvGrpSpPr>
        <p:grpSpPr>
          <a:xfrm>
            <a:off x="2473183" y="1292749"/>
            <a:ext cx="2534312" cy="449222"/>
            <a:chOff x="1415480" y="782982"/>
            <a:chExt cx="2534312" cy="449222"/>
          </a:xfrm>
        </p:grpSpPr>
        <p:cxnSp>
          <p:nvCxnSpPr>
            <p:cNvPr id="145" name="Gerade Verbindung mit Pfeil 8">
              <a:extLst>
                <a:ext uri="{FF2B5EF4-FFF2-40B4-BE49-F238E27FC236}">
                  <a16:creationId xmlns:a16="http://schemas.microsoft.com/office/drawing/2014/main" id="{0835500B-94F5-440F-86E3-3748D2557AE7}"/>
                </a:ext>
              </a:extLst>
            </p:cNvPr>
            <p:cNvCxnSpPr>
              <a:cxnSpLocks/>
              <a:stCxn id="120" idx="1"/>
              <a:endCxn id="121" idx="0"/>
            </p:cNvCxnSpPr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69D04C90-7367-4C3F-B62F-9174B1CC35B4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0.33</a:t>
              </a:r>
            </a:p>
          </p:txBody>
        </p:sp>
        <p:cxnSp>
          <p:nvCxnSpPr>
            <p:cNvPr id="147" name="Gerade Verbindung mit Pfeil 8">
              <a:extLst>
                <a:ext uri="{FF2B5EF4-FFF2-40B4-BE49-F238E27FC236}">
                  <a16:creationId xmlns:a16="http://schemas.microsoft.com/office/drawing/2014/main" id="{03343E16-F4FE-4649-8924-CB9D790453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773C87E-A221-4708-87D7-732E2F6AB2FD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0.33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6B1F1F3-711F-47E1-9236-9648411079B0}"/>
              </a:ext>
            </a:extLst>
          </p:cNvPr>
          <p:cNvGrpSpPr/>
          <p:nvPr/>
        </p:nvGrpSpPr>
        <p:grpSpPr>
          <a:xfrm>
            <a:off x="1746027" y="1976273"/>
            <a:ext cx="2534312" cy="449222"/>
            <a:chOff x="1415480" y="782982"/>
            <a:chExt cx="2534312" cy="449222"/>
          </a:xfrm>
        </p:grpSpPr>
        <p:cxnSp>
          <p:nvCxnSpPr>
            <p:cNvPr id="141" name="Gerade Verbindung mit Pfeil 8">
              <a:extLst>
                <a:ext uri="{FF2B5EF4-FFF2-40B4-BE49-F238E27FC236}">
                  <a16:creationId xmlns:a16="http://schemas.microsoft.com/office/drawing/2014/main" id="{A149D1FA-FD99-4410-AB49-516103E61140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EAF71883-406E-43BE-9EDF-36E6405FF7CE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0.24</a:t>
              </a:r>
            </a:p>
          </p:txBody>
        </p:sp>
        <p:cxnSp>
          <p:nvCxnSpPr>
            <p:cNvPr id="143" name="Gerade Verbindung mit Pfeil 8">
              <a:extLst>
                <a:ext uri="{FF2B5EF4-FFF2-40B4-BE49-F238E27FC236}">
                  <a16:creationId xmlns:a16="http://schemas.microsoft.com/office/drawing/2014/main" id="{64AF4DF6-4D24-4055-A650-458B6D436A3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E5781E50-0BF8-4A8A-B151-4D99FC55858E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0.24</a:t>
              </a:r>
            </a:p>
          </p:txBody>
        </p:sp>
      </p:grp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AE296433-0546-4663-8A1D-FADDA9A90693}"/>
              </a:ext>
            </a:extLst>
          </p:cNvPr>
          <p:cNvSpPr/>
          <p:nvPr/>
        </p:nvSpPr>
        <p:spPr>
          <a:xfrm>
            <a:off x="3193263" y="2438891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maxOverall-Circumferential-VelocityTime</a:t>
            </a:r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F74EFB7-FA87-451A-8D80-1B8954DA1979}"/>
              </a:ext>
            </a:extLst>
          </p:cNvPr>
          <p:cNvGrpSpPr/>
          <p:nvPr/>
        </p:nvGrpSpPr>
        <p:grpSpPr>
          <a:xfrm>
            <a:off x="2466107" y="2673193"/>
            <a:ext cx="2534312" cy="449222"/>
            <a:chOff x="1415480" y="782982"/>
            <a:chExt cx="2534312" cy="449222"/>
          </a:xfrm>
        </p:grpSpPr>
        <p:cxnSp>
          <p:nvCxnSpPr>
            <p:cNvPr id="137" name="Gerade Verbindung mit Pfeil 8">
              <a:extLst>
                <a:ext uri="{FF2B5EF4-FFF2-40B4-BE49-F238E27FC236}">
                  <a16:creationId xmlns:a16="http://schemas.microsoft.com/office/drawing/2014/main" id="{C893E317-2EDD-4230-A653-EA63D3346AAF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85988C73-4D1D-4992-8CC1-BD01AF813419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317</a:t>
              </a:r>
            </a:p>
          </p:txBody>
        </p:sp>
        <p:cxnSp>
          <p:nvCxnSpPr>
            <p:cNvPr id="139" name="Gerade Verbindung mit Pfeil 8">
              <a:extLst>
                <a:ext uri="{FF2B5EF4-FFF2-40B4-BE49-F238E27FC236}">
                  <a16:creationId xmlns:a16="http://schemas.microsoft.com/office/drawing/2014/main" id="{A6F515AE-D59E-4DA7-A95D-83A3485BC94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FD716F69-D5B0-4AF9-9E86-DD01FC47461B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317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7AFA5A9-38BE-4126-8F9C-EFD8234390C5}"/>
              </a:ext>
            </a:extLst>
          </p:cNvPr>
          <p:cNvGrpSpPr/>
          <p:nvPr/>
        </p:nvGrpSpPr>
        <p:grpSpPr>
          <a:xfrm>
            <a:off x="1990979" y="2444269"/>
            <a:ext cx="590096" cy="353333"/>
            <a:chOff x="3441184" y="1984779"/>
            <a:chExt cx="590096" cy="353333"/>
          </a:xfrm>
        </p:grpSpPr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EA941F1-BE6D-4FDB-B2CB-AA09F2D500ED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✔78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A8F00635-3980-4CBB-85CD-657629B3786C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E9E4721-6791-4B7D-9201-A6E2E17D7EB8}"/>
              </a:ext>
            </a:extLst>
          </p:cNvPr>
          <p:cNvGrpSpPr/>
          <p:nvPr/>
        </p:nvGrpSpPr>
        <p:grpSpPr>
          <a:xfrm>
            <a:off x="4165371" y="3122415"/>
            <a:ext cx="590096" cy="353333"/>
            <a:chOff x="3441184" y="1984779"/>
            <a:chExt cx="590096" cy="353333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FA7137DD-EB9B-43ED-A96B-21C7AD909C58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✔11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</a:t>
              </a: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A8739F7A-C4B3-41FF-8848-844F0B649879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7BAEDA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HHV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F193FB27-E543-4F6C-B8D6-63AFA9B5119D}"/>
              </a:ext>
            </a:extLst>
          </p:cNvPr>
          <p:cNvGrpSpPr/>
          <p:nvPr/>
        </p:nvGrpSpPr>
        <p:grpSpPr>
          <a:xfrm>
            <a:off x="2711058" y="3126895"/>
            <a:ext cx="590096" cy="353333"/>
            <a:chOff x="3441184" y="1984779"/>
            <a:chExt cx="590096" cy="353333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88B25DAF-621D-43D7-A32C-7A92EB05A63E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C74C1D5-37B6-4F70-8DCF-6770E5B4E581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DA7F7F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BAV</a:t>
              </a:r>
            </a:p>
          </p:txBody>
        </p:sp>
      </p:grpSp>
      <p:sp>
        <p:nvSpPr>
          <p:cNvPr id="130" name="Textfeld 129">
            <a:extLst>
              <a:ext uri="{FF2B5EF4-FFF2-40B4-BE49-F238E27FC236}">
                <a16:creationId xmlns:a16="http://schemas.microsoft.com/office/drawing/2014/main" id="{92B0DE2A-B3D9-404C-8C7C-7AC99CA0B19F}"/>
              </a:ext>
            </a:extLst>
          </p:cNvPr>
          <p:cNvSpPr txBox="1"/>
          <p:nvPr/>
        </p:nvSpPr>
        <p:spPr>
          <a:xfrm>
            <a:off x="1570564" y="3172637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✔105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✖7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C31BA8D-A4C3-4B78-9465-93B3D69D240E}"/>
              </a:ext>
            </a:extLst>
          </p:cNvPr>
          <p:cNvGrpSpPr/>
          <p:nvPr/>
        </p:nvGrpSpPr>
        <p:grpSpPr>
          <a:xfrm>
            <a:off x="2407288" y="3759670"/>
            <a:ext cx="2534312" cy="1040190"/>
            <a:chOff x="4929840" y="2996952"/>
            <a:chExt cx="2534312" cy="1040190"/>
          </a:xfrm>
        </p:grpSpPr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61924A6A-B250-4060-B55B-0E1362F2115B}"/>
                </a:ext>
              </a:extLst>
            </p:cNvPr>
            <p:cNvSpPr/>
            <p:nvPr/>
          </p:nvSpPr>
          <p:spPr>
            <a:xfrm>
              <a:off x="5649920" y="2996952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265AFE9B-261E-4BB4-8467-9E25753CE8AD}"/>
                </a:ext>
              </a:extLst>
            </p:cNvPr>
            <p:cNvGrpSpPr/>
            <p:nvPr/>
          </p:nvGrpSpPr>
          <p:grpSpPr>
            <a:xfrm>
              <a:off x="6629104" y="3680476"/>
              <a:ext cx="590096" cy="353333"/>
              <a:chOff x="3441184" y="1984779"/>
              <a:chExt cx="590096" cy="353333"/>
            </a:xfrm>
          </p:grpSpPr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C3C85FBC-A7EE-467B-B516-716C16DA86D1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AED846E9-3A7B-450D-922E-9B0EA208274C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187F507C-8553-40C1-8F8C-B5583AE4B208}"/>
                </a:ext>
              </a:extLst>
            </p:cNvPr>
            <p:cNvGrpSpPr/>
            <p:nvPr/>
          </p:nvGrpSpPr>
          <p:grpSpPr>
            <a:xfrm>
              <a:off x="4929840" y="3231254"/>
              <a:ext cx="2534312" cy="449222"/>
              <a:chOff x="1415480" y="782982"/>
              <a:chExt cx="2534312" cy="449222"/>
            </a:xfrm>
          </p:grpSpPr>
          <p:cxnSp>
            <p:nvCxnSpPr>
              <p:cNvPr id="159" name="Gerade Verbindung mit Pfeil 8">
                <a:extLst>
                  <a:ext uri="{FF2B5EF4-FFF2-40B4-BE49-F238E27FC236}">
                    <a16:creationId xmlns:a16="http://schemas.microsoft.com/office/drawing/2014/main" id="{7BFD7552-453B-46B4-8589-6A0B8C962AED}"/>
                  </a:ext>
                </a:extLst>
              </p:cNvPr>
              <p:cNvCxnSpPr>
                <a:cxnSpLocks/>
                <a:stCxn id="152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B15C3D41-8939-474F-8691-088DD1A6C3D1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161" name="Gerade Verbindung mit Pfeil 8">
                <a:extLst>
                  <a:ext uri="{FF2B5EF4-FFF2-40B4-BE49-F238E27FC236}">
                    <a16:creationId xmlns:a16="http://schemas.microsoft.com/office/drawing/2014/main" id="{7B07994C-25BB-434F-ADEB-3E4CB1D413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28CED018-6C21-49AC-876C-56470CFCD07B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23EEC756-D418-4C2B-86B7-744AB5D5A919}"/>
                </a:ext>
              </a:extLst>
            </p:cNvPr>
            <p:cNvGrpSpPr/>
            <p:nvPr/>
          </p:nvGrpSpPr>
          <p:grpSpPr>
            <a:xfrm>
              <a:off x="5180239" y="3683809"/>
              <a:ext cx="590096" cy="353333"/>
              <a:chOff x="3441184" y="1984779"/>
              <a:chExt cx="590096" cy="353333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6FC6596D-0497-4E21-B5C6-51A480E338BD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5C8FAD26-6210-4246-9275-32A9EB4849BD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</p:grpSp>
      <p:sp>
        <p:nvSpPr>
          <p:cNvPr id="156" name="Textfeld 155">
            <a:extLst>
              <a:ext uri="{FF2B5EF4-FFF2-40B4-BE49-F238E27FC236}">
                <a16:creationId xmlns:a16="http://schemas.microsoft.com/office/drawing/2014/main" id="{00DF77AF-5774-4B14-A68A-52A1EB40A263}"/>
              </a:ext>
            </a:extLst>
          </p:cNvPr>
          <p:cNvSpPr txBox="1"/>
          <p:nvPr/>
        </p:nvSpPr>
        <p:spPr>
          <a:xfrm>
            <a:off x="1570563" y="4503416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✔45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5087888" y="1062164"/>
            <a:ext cx="29504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5060658" y="980728"/>
            <a:ext cx="4579622" cy="3894460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: abgerundete Ecken 165">
            <a:extLst>
              <a:ext uri="{FF2B5EF4-FFF2-40B4-BE49-F238E27FC236}">
                <a16:creationId xmlns:a16="http://schemas.microsoft.com/office/drawing/2014/main" id="{2499C75D-9CA2-4C0A-A0BA-D0CDBE0A9A8F}"/>
              </a:ext>
            </a:extLst>
          </p:cNvPr>
          <p:cNvSpPr/>
          <p:nvPr/>
        </p:nvSpPr>
        <p:spPr>
          <a:xfrm>
            <a:off x="5806094" y="1412776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diastolicMax-OverallAxial-VelocityTime</a:t>
            </a:r>
          </a:p>
        </p:txBody>
      </p:sp>
      <p:sp>
        <p:nvSpPr>
          <p:cNvPr id="167" name="Rechteck: abgerundete Ecken 166">
            <a:extLst>
              <a:ext uri="{FF2B5EF4-FFF2-40B4-BE49-F238E27FC236}">
                <a16:creationId xmlns:a16="http://schemas.microsoft.com/office/drawing/2014/main" id="{ED5BF9A7-B38E-4FE1-90F5-A53EF625C7B2}"/>
              </a:ext>
            </a:extLst>
          </p:cNvPr>
          <p:cNvSpPr/>
          <p:nvPr/>
        </p:nvSpPr>
        <p:spPr>
          <a:xfrm>
            <a:off x="6549899" y="209630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diastolicMax-OverallAxial-VelocityTime</a:t>
            </a:r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54F443EB-2180-41F4-A3D5-F8460EAE737F}"/>
              </a:ext>
            </a:extLst>
          </p:cNvPr>
          <p:cNvGrpSpPr/>
          <p:nvPr/>
        </p:nvGrpSpPr>
        <p:grpSpPr>
          <a:xfrm>
            <a:off x="5323890" y="2110220"/>
            <a:ext cx="590096" cy="353333"/>
            <a:chOff x="3441184" y="1984779"/>
            <a:chExt cx="590096" cy="353333"/>
          </a:xfrm>
        </p:grpSpPr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E7E195C-166E-43AA-9707-C289EEA14282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✔9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</a:t>
              </a: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3B58B9B-25A3-46AB-88B6-4B3872E8C988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C96699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HHV</a:t>
              </a: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32DA80D-FC33-4C13-87FD-4E5B0D547231}"/>
              </a:ext>
            </a:extLst>
          </p:cNvPr>
          <p:cNvGrpSpPr/>
          <p:nvPr/>
        </p:nvGrpSpPr>
        <p:grpSpPr>
          <a:xfrm>
            <a:off x="5119490" y="1647078"/>
            <a:ext cx="2500836" cy="449222"/>
            <a:chOff x="2279567" y="661602"/>
            <a:chExt cx="2500836" cy="449222"/>
          </a:xfrm>
        </p:grpSpPr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3379636B-879B-4B5B-B231-17928F365B91}"/>
                </a:ext>
              </a:extLst>
            </p:cNvPr>
            <p:cNvSpPr txBox="1"/>
            <p:nvPr/>
          </p:nvSpPr>
          <p:spPr>
            <a:xfrm>
              <a:off x="2279567" y="739495"/>
              <a:ext cx="506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316</a:t>
              </a:r>
            </a:p>
          </p:txBody>
        </p:sp>
        <p:cxnSp>
          <p:nvCxnSpPr>
            <p:cNvPr id="202" name="Gerade Verbindung mit Pfeil 8">
              <a:extLst>
                <a:ext uri="{FF2B5EF4-FFF2-40B4-BE49-F238E27FC236}">
                  <a16:creationId xmlns:a16="http://schemas.microsoft.com/office/drawing/2014/main" id="{1909D571-592A-4291-98D8-F23A8754A5B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060323" y="66160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2954A813-7635-40E3-A6E6-B318A1B51880}"/>
                </a:ext>
              </a:extLst>
            </p:cNvPr>
            <p:cNvSpPr txBox="1"/>
            <p:nvPr/>
          </p:nvSpPr>
          <p:spPr>
            <a:xfrm>
              <a:off x="4240403" y="73949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316</a:t>
              </a:r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8267AC63-3264-471F-A00A-992F33E8337A}"/>
              </a:ext>
            </a:extLst>
          </p:cNvPr>
          <p:cNvGrpSpPr/>
          <p:nvPr/>
        </p:nvGrpSpPr>
        <p:grpSpPr>
          <a:xfrm>
            <a:off x="5822743" y="2330602"/>
            <a:ext cx="2534312" cy="449222"/>
            <a:chOff x="1415480" y="782982"/>
            <a:chExt cx="2534312" cy="449222"/>
          </a:xfrm>
        </p:grpSpPr>
        <p:cxnSp>
          <p:nvCxnSpPr>
            <p:cNvPr id="197" name="Gerade Verbindung mit Pfeil 8">
              <a:extLst>
                <a:ext uri="{FF2B5EF4-FFF2-40B4-BE49-F238E27FC236}">
                  <a16:creationId xmlns:a16="http://schemas.microsoft.com/office/drawing/2014/main" id="{19DAC788-F31C-4E7C-9108-2953156B5C90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F7DB2F45-64CA-4EAA-BF27-211DA0481ECE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358</a:t>
              </a:r>
            </a:p>
          </p:txBody>
        </p:sp>
        <p:cxnSp>
          <p:nvCxnSpPr>
            <p:cNvPr id="199" name="Gerade Verbindung mit Pfeil 8">
              <a:extLst>
                <a:ext uri="{FF2B5EF4-FFF2-40B4-BE49-F238E27FC236}">
                  <a16:creationId xmlns:a16="http://schemas.microsoft.com/office/drawing/2014/main" id="{0489ACDD-DDF1-4B9D-A061-470A18CADA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4D5EFF9A-000F-44F6-879F-B60543DE405D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358</a:t>
              </a:r>
            </a:p>
          </p:txBody>
        </p:sp>
      </p:grpSp>
      <p:sp>
        <p:nvSpPr>
          <p:cNvPr id="171" name="Rechteck: abgerundete Ecken 170">
            <a:extLst>
              <a:ext uri="{FF2B5EF4-FFF2-40B4-BE49-F238E27FC236}">
                <a16:creationId xmlns:a16="http://schemas.microsoft.com/office/drawing/2014/main" id="{599337C6-CAEA-4E56-8AA7-FA515861CB08}"/>
              </a:ext>
            </a:extLst>
          </p:cNvPr>
          <p:cNvSpPr/>
          <p:nvPr/>
        </p:nvSpPr>
        <p:spPr>
          <a:xfrm>
            <a:off x="7269979" y="2793220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systolicMax-OverallVelocity-Q99</a:t>
            </a: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89DDB5A-027C-4A4C-B969-4201C1CBDDF3}"/>
              </a:ext>
            </a:extLst>
          </p:cNvPr>
          <p:cNvGrpSpPr/>
          <p:nvPr/>
        </p:nvGrpSpPr>
        <p:grpSpPr>
          <a:xfrm>
            <a:off x="6542823" y="3027522"/>
            <a:ext cx="2534312" cy="449222"/>
            <a:chOff x="1415480" y="782982"/>
            <a:chExt cx="2534312" cy="449222"/>
          </a:xfrm>
        </p:grpSpPr>
        <p:cxnSp>
          <p:nvCxnSpPr>
            <p:cNvPr id="193" name="Gerade Verbindung mit Pfeil 8">
              <a:extLst>
                <a:ext uri="{FF2B5EF4-FFF2-40B4-BE49-F238E27FC236}">
                  <a16:creationId xmlns:a16="http://schemas.microsoft.com/office/drawing/2014/main" id="{90AA9B61-92A0-42FC-86E1-1D1E6EDA4F56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DE8589DB-2DB9-4BF0-8E5F-A6629EA99A9C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0.92</a:t>
              </a:r>
            </a:p>
          </p:txBody>
        </p:sp>
        <p:cxnSp>
          <p:nvCxnSpPr>
            <p:cNvPr id="195" name="Gerade Verbindung mit Pfeil 8">
              <a:extLst>
                <a:ext uri="{FF2B5EF4-FFF2-40B4-BE49-F238E27FC236}">
                  <a16:creationId xmlns:a16="http://schemas.microsoft.com/office/drawing/2014/main" id="{2937C9E0-CAAB-4099-8DF7-C8FFDA81A84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CF3DB6DC-E9FD-4C56-BDE8-7D4515E2D1A8}"/>
                </a:ext>
              </a:extLst>
            </p:cNvPr>
            <p:cNvSpPr txBox="1"/>
            <p:nvPr/>
          </p:nvSpPr>
          <p:spPr>
            <a:xfrm>
              <a:off x="3409792" y="860874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0.92</a:t>
              </a:r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6E292C48-36FD-4108-80CC-238B1854469B}"/>
              </a:ext>
            </a:extLst>
          </p:cNvPr>
          <p:cNvGrpSpPr/>
          <p:nvPr/>
        </p:nvGrpSpPr>
        <p:grpSpPr>
          <a:xfrm>
            <a:off x="6067695" y="2798598"/>
            <a:ext cx="590096" cy="353333"/>
            <a:chOff x="3441184" y="1984779"/>
            <a:chExt cx="590096" cy="353333"/>
          </a:xfrm>
        </p:grpSpPr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57F17640-0C31-47E6-A9BC-EFFFBA08E9CA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✔5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✖0</a:t>
              </a: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3D5B7556-477F-40D1-A3A4-DFEF65DA792F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9A56BE92-CE26-43EF-8D67-AFCC58DEC096}"/>
              </a:ext>
            </a:extLst>
          </p:cNvPr>
          <p:cNvGrpSpPr/>
          <p:nvPr/>
        </p:nvGrpSpPr>
        <p:grpSpPr>
          <a:xfrm>
            <a:off x="6787774" y="3481224"/>
            <a:ext cx="590096" cy="353333"/>
            <a:chOff x="3441184" y="1984779"/>
            <a:chExt cx="590096" cy="353333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A27C850-1761-48D7-AAB3-AFCA3791861D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✔12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✖4</a:t>
              </a: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E725363E-32E9-427F-930B-2352D55052DF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cxnSp>
        <p:nvCxnSpPr>
          <p:cNvPr id="175" name="Gerade Verbindung mit Pfeil 8">
            <a:extLst>
              <a:ext uri="{FF2B5EF4-FFF2-40B4-BE49-F238E27FC236}">
                <a16:creationId xmlns:a16="http://schemas.microsoft.com/office/drawing/2014/main" id="{443C3CD3-446B-4D18-86B7-DE0906EAF8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8938" y="1650788"/>
            <a:ext cx="180080" cy="44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hteck: abgerundete Ecken 175">
            <a:extLst>
              <a:ext uri="{FF2B5EF4-FFF2-40B4-BE49-F238E27FC236}">
                <a16:creationId xmlns:a16="http://schemas.microsoft.com/office/drawing/2014/main" id="{0BF9DEC7-DE37-4FA4-B51A-4E4CC4AC09AC}"/>
              </a:ext>
            </a:extLst>
          </p:cNvPr>
          <p:cNvSpPr/>
          <p:nvPr/>
        </p:nvSpPr>
        <p:spPr>
          <a:xfrm>
            <a:off x="7997135" y="3477646"/>
            <a:ext cx="1080000" cy="468604"/>
          </a:xfrm>
          <a:prstGeom prst="roundRect">
            <a:avLst>
              <a:gd name="adj" fmla="val 11124"/>
            </a:avLst>
          </a:prstGeom>
          <a:solidFill>
            <a:srgbClr val="C7E4C8"/>
          </a:solidFill>
          <a:ln w="9525">
            <a:solidFill>
              <a:srgbClr val="2FA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de-DE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systolicMax-OverallVelocity-Q99</a:t>
            </a:r>
          </a:p>
        </p:txBody>
      </p: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DF1CE09F-379A-486A-B491-40969788B5D9}"/>
              </a:ext>
            </a:extLst>
          </p:cNvPr>
          <p:cNvGrpSpPr/>
          <p:nvPr/>
        </p:nvGrpSpPr>
        <p:grpSpPr>
          <a:xfrm>
            <a:off x="7269979" y="3711948"/>
            <a:ext cx="2426421" cy="449222"/>
            <a:chOff x="1415480" y="782982"/>
            <a:chExt cx="2426421" cy="449222"/>
          </a:xfrm>
        </p:grpSpPr>
        <p:cxnSp>
          <p:nvCxnSpPr>
            <p:cNvPr id="185" name="Gerade Verbindung mit Pfeil 8">
              <a:extLst>
                <a:ext uri="{FF2B5EF4-FFF2-40B4-BE49-F238E27FC236}">
                  <a16:creationId xmlns:a16="http://schemas.microsoft.com/office/drawing/2014/main" id="{64D0D030-C17D-4B42-ACCC-AC230EA8F18E}"/>
                </a:ext>
              </a:extLst>
            </p:cNvPr>
            <p:cNvCxnSpPr/>
            <p:nvPr/>
          </p:nvCxnSpPr>
          <p:spPr>
            <a:xfrm rot="10800000" flipV="1">
              <a:off x="1955480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4A17917D-3B59-41C0-9C68-CF41B9A79E7C}"/>
                </a:ext>
              </a:extLst>
            </p:cNvPr>
            <p:cNvSpPr txBox="1"/>
            <p:nvPr/>
          </p:nvSpPr>
          <p:spPr>
            <a:xfrm>
              <a:off x="1415480" y="860875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&lt; 1</a:t>
              </a:r>
            </a:p>
          </p:txBody>
        </p:sp>
        <p:cxnSp>
          <p:nvCxnSpPr>
            <p:cNvPr id="187" name="Gerade Verbindung mit Pfeil 8">
              <a:extLst>
                <a:ext uri="{FF2B5EF4-FFF2-40B4-BE49-F238E27FC236}">
                  <a16:creationId xmlns:a16="http://schemas.microsoft.com/office/drawing/2014/main" id="{EEA3C027-89AA-4314-945F-1261818B2A7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29712" y="782982"/>
              <a:ext cx="180080" cy="4492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5C16C2C2-F88C-41C3-A159-75F99F4B26A0}"/>
                </a:ext>
              </a:extLst>
            </p:cNvPr>
            <p:cNvSpPr txBox="1"/>
            <p:nvPr/>
          </p:nvSpPr>
          <p:spPr>
            <a:xfrm>
              <a:off x="3409792" y="860874"/>
              <a:ext cx="432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≥ 1</a:t>
              </a: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EA1E3385-E044-4610-9704-92BD51FA1884}"/>
              </a:ext>
            </a:extLst>
          </p:cNvPr>
          <p:cNvGrpSpPr/>
          <p:nvPr/>
        </p:nvGrpSpPr>
        <p:grpSpPr>
          <a:xfrm>
            <a:off x="8969243" y="4161170"/>
            <a:ext cx="590096" cy="353333"/>
            <a:chOff x="3441184" y="1984779"/>
            <a:chExt cx="590096" cy="353333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D839B8BF-EFB6-4D10-BAB7-EF24F94ED289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✔24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✖22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2A616BF4-F2B0-413F-AC75-F1B85770EAFD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61BFE2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male HHV</a:t>
              </a:r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79D1BE3B-8D3F-44B0-AE97-9D1180842228}"/>
              </a:ext>
            </a:extLst>
          </p:cNvPr>
          <p:cNvGrpSpPr/>
          <p:nvPr/>
        </p:nvGrpSpPr>
        <p:grpSpPr>
          <a:xfrm>
            <a:off x="7514930" y="4165650"/>
            <a:ext cx="590096" cy="353333"/>
            <a:chOff x="3441184" y="1984779"/>
            <a:chExt cx="590096" cy="353333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04955D32-0614-42CA-ACA4-4B9294384681}"/>
                </a:ext>
              </a:extLst>
            </p:cNvPr>
            <p:cNvSpPr/>
            <p:nvPr/>
          </p:nvSpPr>
          <p:spPr>
            <a:xfrm>
              <a:off x="3441184" y="2158112"/>
              <a:ext cx="590096" cy="1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8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 </a:t>
              </a:r>
              <a:r>
                <a:rPr lang="de-DE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54240F0F-E764-4B32-BFCD-FB182AF90E55}"/>
                </a:ext>
              </a:extLst>
            </p:cNvPr>
            <p:cNvSpPr/>
            <p:nvPr/>
          </p:nvSpPr>
          <p:spPr>
            <a:xfrm>
              <a:off x="3441184" y="1984779"/>
              <a:ext cx="590096" cy="180000"/>
            </a:xfrm>
            <a:prstGeom prst="rect">
              <a:avLst/>
            </a:prstGeom>
            <a:solidFill>
              <a:srgbClr val="C96699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  <a:r>
                <a:rPr lang="de-DE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BAV</a:t>
              </a:r>
            </a:p>
          </p:txBody>
        </p:sp>
      </p:grpSp>
      <p:sp>
        <p:nvSpPr>
          <p:cNvPr id="180" name="Textfeld 179">
            <a:extLst>
              <a:ext uri="{FF2B5EF4-FFF2-40B4-BE49-F238E27FC236}">
                <a16:creationId xmlns:a16="http://schemas.microsoft.com/office/drawing/2014/main" id="{E381DD8C-BE2E-49F7-A148-29406027864A}"/>
              </a:ext>
            </a:extLst>
          </p:cNvPr>
          <p:cNvSpPr txBox="1"/>
          <p:nvPr/>
        </p:nvSpPr>
        <p:spPr>
          <a:xfrm>
            <a:off x="5447928" y="4211392"/>
            <a:ext cx="92498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1000" dirty="0"/>
              <a:t> ⮕ </a:t>
            </a:r>
            <a:r>
              <a:rPr lang="de-DE" sz="1000" b="1" dirty="0">
                <a:solidFill>
                  <a:srgbClr val="2FA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✔60 </a:t>
            </a:r>
            <a:r>
              <a:rPr lang="de-DE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✖30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336C2-7279-41E1-90C3-03448AA4AEB8}"/>
              </a:ext>
            </a:extLst>
          </p:cNvPr>
          <p:cNvSpPr txBox="1"/>
          <p:nvPr/>
        </p:nvSpPr>
        <p:spPr>
          <a:xfrm>
            <a:off x="5416153" y="3484420"/>
            <a:ext cx="1101971" cy="70788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(✔) and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incorrectly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(✖)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  <a:endParaRPr lang="de-DE" sz="10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52C76446-65CC-4C51-A812-F5C682FB80F9}"/>
              </a:ext>
            </a:extLst>
          </p:cNvPr>
          <p:cNvSpPr txBox="1"/>
          <p:nvPr/>
        </p:nvSpPr>
        <p:spPr>
          <a:xfrm>
            <a:off x="1746027" y="1062164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9E62FEB8-8C39-466D-BF62-7FBC21916702}"/>
              </a:ext>
            </a:extLst>
          </p:cNvPr>
          <p:cNvSpPr txBox="1"/>
          <p:nvPr/>
        </p:nvSpPr>
        <p:spPr>
          <a:xfrm>
            <a:off x="5294175" y="1058447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A8E9A36-2593-4423-B7BE-DF058DCC3634}"/>
              </a:ext>
            </a:extLst>
          </p:cNvPr>
          <p:cNvSpPr txBox="1"/>
          <p:nvPr/>
        </p:nvSpPr>
        <p:spPr>
          <a:xfrm>
            <a:off x="1746027" y="3756215"/>
            <a:ext cx="1305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7439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192E5871-BDCE-4B08-B87F-0D5A82F7B0EB}"/>
              </a:ext>
            </a:extLst>
          </p:cNvPr>
          <p:cNvSpPr txBox="1"/>
          <p:nvPr/>
        </p:nvSpPr>
        <p:spPr>
          <a:xfrm>
            <a:off x="791778" y="304189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207396A-D3CC-460C-88CA-76CD3DBAB799}"/>
              </a:ext>
            </a:extLst>
          </p:cNvPr>
          <p:cNvSpPr txBox="1"/>
          <p:nvPr/>
        </p:nvSpPr>
        <p:spPr>
          <a:xfrm>
            <a:off x="4770136" y="299446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989FB6B-AE2D-49DB-8FB5-523AEA0DD680}"/>
              </a:ext>
            </a:extLst>
          </p:cNvPr>
          <p:cNvGrpSpPr/>
          <p:nvPr/>
        </p:nvGrpSpPr>
        <p:grpSpPr>
          <a:xfrm>
            <a:off x="4785824" y="303834"/>
            <a:ext cx="2534312" cy="1251830"/>
            <a:chOff x="2246091" y="427300"/>
            <a:chExt cx="2534312" cy="1251830"/>
          </a:xfrm>
        </p:grpSpPr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484577A2-0C0B-42C3-B5F8-FECE5901E58C}"/>
                </a:ext>
              </a:extLst>
            </p:cNvPr>
            <p:cNvSpPr/>
            <p:nvPr/>
          </p:nvSpPr>
          <p:spPr>
            <a:xfrm>
              <a:off x="2966171" y="427300"/>
              <a:ext cx="1080000" cy="468604"/>
            </a:xfrm>
            <a:prstGeom prst="roundRect">
              <a:avLst>
                <a:gd name="adj" fmla="val 11124"/>
              </a:avLst>
            </a:prstGeom>
            <a:solidFill>
              <a:srgbClr val="C7E4C8"/>
            </a:solidFill>
            <a:ln w="9525">
              <a:solidFill>
                <a:srgbClr val="2FA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diastolicMedian-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RightRotation-</a:t>
              </a:r>
              <a:b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900" noProof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VolumeRel</a:t>
              </a: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4E6E425-1DEF-49CB-A2E8-031D577C342D}"/>
                </a:ext>
              </a:extLst>
            </p:cNvPr>
            <p:cNvGrpSpPr/>
            <p:nvPr/>
          </p:nvGrpSpPr>
          <p:grpSpPr>
            <a:xfrm>
              <a:off x="3945355" y="1110824"/>
              <a:ext cx="590096" cy="353333"/>
              <a:chOff x="3441184" y="1984779"/>
              <a:chExt cx="590096" cy="353333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56C42B-1889-4163-B663-773F8C1E6C3C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✔17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✖2</a:t>
                </a:r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E790741-7D86-45CB-88CD-0CA306CEDCC5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DA7F7F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BAV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B990DD3-6984-4A38-BECA-80FDAC29BACF}"/>
                </a:ext>
              </a:extLst>
            </p:cNvPr>
            <p:cNvGrpSpPr/>
            <p:nvPr/>
          </p:nvGrpSpPr>
          <p:grpSpPr>
            <a:xfrm>
              <a:off x="2246091" y="661602"/>
              <a:ext cx="2534312" cy="449222"/>
              <a:chOff x="1415480" y="782982"/>
              <a:chExt cx="2534312" cy="449222"/>
            </a:xfrm>
          </p:grpSpPr>
          <p:cxnSp>
            <p:nvCxnSpPr>
              <p:cNvPr id="61" name="Gerade Verbindung mit Pfeil 8">
                <a:extLst>
                  <a:ext uri="{FF2B5EF4-FFF2-40B4-BE49-F238E27FC236}">
                    <a16:creationId xmlns:a16="http://schemas.microsoft.com/office/drawing/2014/main" id="{F34FCFA2-A4A9-497A-B550-DDFAAC68D9CB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rot="10800000" flipV="1">
                <a:off x="1955480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89A4DEC-541D-46AB-ABDB-85FB61112BF7}"/>
                  </a:ext>
                </a:extLst>
              </p:cNvPr>
              <p:cNvSpPr txBox="1"/>
              <p:nvPr/>
            </p:nvSpPr>
            <p:spPr>
              <a:xfrm>
                <a:off x="1415480" y="860875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 0.53</a:t>
                </a:r>
              </a:p>
            </p:txBody>
          </p:sp>
          <p:cxnSp>
            <p:nvCxnSpPr>
              <p:cNvPr id="63" name="Gerade Verbindung mit Pfeil 8">
                <a:extLst>
                  <a:ext uri="{FF2B5EF4-FFF2-40B4-BE49-F238E27FC236}">
                    <a16:creationId xmlns:a16="http://schemas.microsoft.com/office/drawing/2014/main" id="{3C1C39A7-2A9C-4D2D-9C63-F1CB1F4D4A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229712" y="782982"/>
                <a:ext cx="180080" cy="4492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225869BC-9407-4B72-8C4D-321607507A5A}"/>
                  </a:ext>
                </a:extLst>
              </p:cNvPr>
              <p:cNvSpPr txBox="1"/>
              <p:nvPr/>
            </p:nvSpPr>
            <p:spPr>
              <a:xfrm>
                <a:off x="3409792" y="860874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≥ 0.53</a:t>
                </a:r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0ACC864-E483-4547-B12B-57AD088F756E}"/>
                </a:ext>
              </a:extLst>
            </p:cNvPr>
            <p:cNvGrpSpPr/>
            <p:nvPr/>
          </p:nvGrpSpPr>
          <p:grpSpPr>
            <a:xfrm>
              <a:off x="2496490" y="1114157"/>
              <a:ext cx="590096" cy="353333"/>
              <a:chOff x="3441184" y="1984779"/>
              <a:chExt cx="590096" cy="353333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C3FB51E4-68BF-4557-BB3C-3078E084867B}"/>
                  </a:ext>
                </a:extLst>
              </p:cNvPr>
              <p:cNvSpPr/>
              <p:nvPr/>
            </p:nvSpPr>
            <p:spPr>
              <a:xfrm>
                <a:off x="3441184" y="2158112"/>
                <a:ext cx="590096" cy="180000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b="1" dirty="0">
                    <a:solidFill>
                      <a:srgbClr val="2FA65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✔28 </a:t>
                </a:r>
                <a:r>
                  <a:rPr lang="de-DE" sz="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✖5</a:t>
                </a: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96C5FE12-BC6D-472B-B27C-1B61E7394EC3}"/>
                  </a:ext>
                </a:extLst>
              </p:cNvPr>
              <p:cNvSpPr/>
              <p:nvPr/>
            </p:nvSpPr>
            <p:spPr>
              <a:xfrm>
                <a:off x="3441184" y="1984779"/>
                <a:ext cx="590096" cy="180000"/>
              </a:xfrm>
              <a:prstGeom prst="rect">
                <a:avLst/>
              </a:prstGeom>
              <a:solidFill>
                <a:srgbClr val="91ACC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OHHV</a:t>
                </a:r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3FC7C0C6-6ED7-4461-9792-DF170DB3055A}"/>
                </a:ext>
              </a:extLst>
            </p:cNvPr>
            <p:cNvSpPr txBox="1"/>
            <p:nvPr/>
          </p:nvSpPr>
          <p:spPr>
            <a:xfrm>
              <a:off x="2918293" y="1417520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✔45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✖7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7DD7A0C-BF84-4235-AF31-864D86774184}"/>
              </a:ext>
            </a:extLst>
          </p:cNvPr>
          <p:cNvGrpSpPr/>
          <p:nvPr/>
        </p:nvGrpSpPr>
        <p:grpSpPr>
          <a:xfrm>
            <a:off x="4785824" y="1700808"/>
            <a:ext cx="2534312" cy="1285757"/>
            <a:chOff x="2246091" y="427300"/>
            <a:chExt cx="2534312" cy="1285757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DCB32A0B-F510-41C4-9953-6E21D656E9C3}"/>
                </a:ext>
              </a:extLst>
            </p:cNvPr>
            <p:cNvGrpSpPr/>
            <p:nvPr/>
          </p:nvGrpSpPr>
          <p:grpSpPr>
            <a:xfrm>
              <a:off x="2246091" y="427300"/>
              <a:ext cx="2534312" cy="1040190"/>
              <a:chOff x="2246091" y="427300"/>
              <a:chExt cx="2534312" cy="1040190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F1DEE2E2-6198-4F04-8BEE-FB43699BC878}"/>
                  </a:ext>
                </a:extLst>
              </p:cNvPr>
              <p:cNvSpPr/>
              <p:nvPr/>
            </p:nvSpPr>
            <p:spPr>
              <a:xfrm>
                <a:off x="2966171" y="42730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medianDiameter</a:t>
                </a:r>
              </a:p>
            </p:txBody>
          </p:sp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4E53F6DA-CCC7-4F86-9C7B-F85B1F094A80}"/>
                  </a:ext>
                </a:extLst>
              </p:cNvPr>
              <p:cNvGrpSpPr/>
              <p:nvPr/>
            </p:nvGrpSpPr>
            <p:grpSpPr>
              <a:xfrm>
                <a:off x="3945355" y="1110824"/>
                <a:ext cx="590096" cy="353333"/>
                <a:chOff x="3441184" y="1984779"/>
                <a:chExt cx="590096" cy="353333"/>
              </a:xfrm>
            </p:grpSpPr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16096BAB-ECF0-4170-BBEC-750F9A13206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✔33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✖16</a:t>
                  </a:r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B98D74CF-83F9-4477-847E-DD2EA3D1DBD6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C96699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female</a:t>
                  </a:r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HHV</a:t>
                  </a:r>
                </a:p>
              </p:txBody>
            </p: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B42467D9-5D68-446F-93CF-C43579D6E59D}"/>
                  </a:ext>
                </a:extLst>
              </p:cNvPr>
              <p:cNvGrpSpPr/>
              <p:nvPr/>
            </p:nvGrpSpPr>
            <p:grpSpPr>
              <a:xfrm>
                <a:off x="2246091" y="66160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76" name="Gerade Verbindung mit Pfeil 8">
                  <a:extLst>
                    <a:ext uri="{FF2B5EF4-FFF2-40B4-BE49-F238E27FC236}">
                      <a16:creationId xmlns:a16="http://schemas.microsoft.com/office/drawing/2014/main" id="{B6C38E8D-AA5A-47D2-B294-DE262B1C2439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A63451B0-DACE-4BF7-ACEE-1DD91AD0270E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17</a:t>
                  </a:r>
                </a:p>
              </p:txBody>
            </p:sp>
            <p:cxnSp>
              <p:nvCxnSpPr>
                <p:cNvPr id="78" name="Gerade Verbindung mit Pfeil 8">
                  <a:extLst>
                    <a:ext uri="{FF2B5EF4-FFF2-40B4-BE49-F238E27FC236}">
                      <a16:creationId xmlns:a16="http://schemas.microsoft.com/office/drawing/2014/main" id="{6BFF7491-AC16-467C-8CA8-89D934B7B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47ED81A1-4FA5-43DE-A337-F7A68C19538A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17</a:t>
                  </a: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80EA6903-B983-4B82-88FA-3449149E7C7B}"/>
                  </a:ext>
                </a:extLst>
              </p:cNvPr>
              <p:cNvGrpSpPr/>
              <p:nvPr/>
            </p:nvGrpSpPr>
            <p:grpSpPr>
              <a:xfrm>
                <a:off x="2496490" y="1114157"/>
                <a:ext cx="590096" cy="353333"/>
                <a:chOff x="3441184" y="1984779"/>
                <a:chExt cx="590096" cy="353333"/>
              </a:xfrm>
            </p:grpSpPr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4DA1B6F3-98E7-4701-8508-51EDBFFFE0A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✔29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✖12</a:t>
                  </a:r>
                </a:p>
              </p:txBody>
            </p:sp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AD0A7345-A4CD-4B2C-A4B8-E614867CFF2B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61BFE2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male HHV</a:t>
                  </a:r>
                </a:p>
              </p:txBody>
            </p:sp>
          </p:grpSp>
        </p:grp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003818E-71B2-4E30-B162-8F50D1B8150C}"/>
                </a:ext>
              </a:extLst>
            </p:cNvPr>
            <p:cNvSpPr txBox="1"/>
            <p:nvPr/>
          </p:nvSpPr>
          <p:spPr>
            <a:xfrm>
              <a:off x="2918293" y="1451447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⮕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✔62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✖18</a:t>
              </a:r>
            </a:p>
          </p:txBody>
        </p: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D01B849B-2F48-4E2F-A9F3-3EAD3501BF5A}"/>
              </a:ext>
            </a:extLst>
          </p:cNvPr>
          <p:cNvSpPr txBox="1"/>
          <p:nvPr/>
        </p:nvSpPr>
        <p:spPr>
          <a:xfrm>
            <a:off x="4770136" y="1672028"/>
            <a:ext cx="295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EA85578C-6B84-4A69-9793-35B1B7B7EB48}"/>
              </a:ext>
            </a:extLst>
          </p:cNvPr>
          <p:cNvSpPr/>
          <p:nvPr/>
        </p:nvSpPr>
        <p:spPr>
          <a:xfrm>
            <a:off x="754751" y="218009"/>
            <a:ext cx="3894039" cy="2768556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25A050F2-C740-40A6-8A7E-C96D1402C916}"/>
              </a:ext>
            </a:extLst>
          </p:cNvPr>
          <p:cNvSpPr/>
          <p:nvPr/>
        </p:nvSpPr>
        <p:spPr>
          <a:xfrm>
            <a:off x="4744152" y="218010"/>
            <a:ext cx="2589311" cy="1337654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23800B4-8C73-4C47-8091-6405689FEBD7}"/>
              </a:ext>
            </a:extLst>
          </p:cNvPr>
          <p:cNvSpPr/>
          <p:nvPr/>
        </p:nvSpPr>
        <p:spPr>
          <a:xfrm>
            <a:off x="4741170" y="1628800"/>
            <a:ext cx="2589311" cy="1357765"/>
          </a:xfrm>
          <a:prstGeom prst="roundRect">
            <a:avLst>
              <a:gd name="adj" fmla="val 7605"/>
            </a:avLst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6899DE1-0D08-4571-8B40-05922C772C30}"/>
              </a:ext>
            </a:extLst>
          </p:cNvPr>
          <p:cNvGrpSpPr/>
          <p:nvPr/>
        </p:nvGrpSpPr>
        <p:grpSpPr>
          <a:xfrm>
            <a:off x="791778" y="427300"/>
            <a:ext cx="3988625" cy="2408385"/>
            <a:chOff x="791778" y="427300"/>
            <a:chExt cx="3988625" cy="2408385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1F5F99A-D889-4F90-9403-C6D19EB2D0A6}"/>
                </a:ext>
              </a:extLst>
            </p:cNvPr>
            <p:cNvGrpSpPr/>
            <p:nvPr/>
          </p:nvGrpSpPr>
          <p:grpSpPr>
            <a:xfrm>
              <a:off x="791778" y="427300"/>
              <a:ext cx="3988625" cy="2408385"/>
              <a:chOff x="667215" y="548680"/>
              <a:chExt cx="3988625" cy="2408385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CF2E916B-0B46-4FC1-9FEA-7F70BB69603D}"/>
                  </a:ext>
                </a:extLst>
              </p:cNvPr>
              <p:cNvSpPr/>
              <p:nvPr/>
            </p:nvSpPr>
            <p:spPr>
              <a:xfrm>
                <a:off x="2841608" y="548680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maxVortexVolume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F3C07FF6-7B50-4250-879C-FD284D39BC73}"/>
                  </a:ext>
                </a:extLst>
              </p:cNvPr>
              <p:cNvSpPr/>
              <p:nvPr/>
            </p:nvSpPr>
            <p:spPr>
              <a:xfrm>
                <a:off x="2121528" y="1232204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A5B705C4-8558-4B00-860E-DA3EBF7C72AC}"/>
                  </a:ext>
                </a:extLst>
              </p:cNvPr>
              <p:cNvGrpSpPr/>
              <p:nvPr/>
            </p:nvGrpSpPr>
            <p:grpSpPr>
              <a:xfrm>
                <a:off x="3820792" y="1232204"/>
                <a:ext cx="590096" cy="353333"/>
                <a:chOff x="3441184" y="1984779"/>
                <a:chExt cx="590096" cy="353333"/>
              </a:xfrm>
            </p:grpSpPr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6200453B-1CB3-4A99-88A6-F9BC77D19B5D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✔14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✖1</a:t>
                  </a:r>
                </a:p>
              </p:txBody>
            </p:sp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id="{462C78E0-8B03-4885-B77D-8820954B71E5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7BF539BD-AF3C-46A4-BE96-F361BA8DE109}"/>
                  </a:ext>
                </a:extLst>
              </p:cNvPr>
              <p:cNvGrpSpPr/>
              <p:nvPr/>
            </p:nvGrpSpPr>
            <p:grpSpPr>
              <a:xfrm>
                <a:off x="2121528" y="782982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13" name="Gerade Verbindung mit Pfeil 8">
                  <a:extLst>
                    <a:ext uri="{FF2B5EF4-FFF2-40B4-BE49-F238E27FC236}">
                      <a16:creationId xmlns:a16="http://schemas.microsoft.com/office/drawing/2014/main" id="{E1DE5284-CB68-45E5-BAC9-0574F93235D2}"/>
                    </a:ext>
                  </a:extLst>
                </p:cNvPr>
                <p:cNvCxnSpPr>
                  <a:cxnSpLocks/>
                  <a:stCxn id="89" idx="1"/>
                  <a:endCxn id="90" idx="0"/>
                </p:cNvCxnSpPr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8A989554-6AC3-4102-9186-A0233DE40834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64</a:t>
                  </a:r>
                </a:p>
              </p:txBody>
            </p:sp>
            <p:cxnSp>
              <p:nvCxnSpPr>
                <p:cNvPr id="115" name="Gerade Verbindung mit Pfeil 8">
                  <a:extLst>
                    <a:ext uri="{FF2B5EF4-FFF2-40B4-BE49-F238E27FC236}">
                      <a16:creationId xmlns:a16="http://schemas.microsoft.com/office/drawing/2014/main" id="{ED4A0DCA-68E6-423B-95A1-F161E5D0E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2A0C1F73-157F-4923-810E-74B566460BF1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64</a:t>
                  </a:r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422C6E4B-C301-430B-9E5F-ED30D8737D71}"/>
                  </a:ext>
                </a:extLst>
              </p:cNvPr>
              <p:cNvGrpSpPr/>
              <p:nvPr/>
            </p:nvGrpSpPr>
            <p:grpSpPr>
              <a:xfrm>
                <a:off x="1394372" y="1466506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9" name="Gerade Verbindung mit Pfeil 8">
                  <a:extLst>
                    <a:ext uri="{FF2B5EF4-FFF2-40B4-BE49-F238E27FC236}">
                      <a16:creationId xmlns:a16="http://schemas.microsoft.com/office/drawing/2014/main" id="{121BEB41-829F-4405-ACA5-3EE1E4EDA49A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75BB699A-000A-48DF-9027-916F7B540360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504</a:t>
                  </a:r>
                </a:p>
              </p:txBody>
            </p:sp>
            <p:cxnSp>
              <p:nvCxnSpPr>
                <p:cNvPr id="111" name="Gerade Verbindung mit Pfeil 8">
                  <a:extLst>
                    <a:ext uri="{FF2B5EF4-FFF2-40B4-BE49-F238E27FC236}">
                      <a16:creationId xmlns:a16="http://schemas.microsoft.com/office/drawing/2014/main" id="{B0F480C5-3D13-4AA2-A503-A1F88F40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E4B1289E-D550-4216-B471-DB817524926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504</a:t>
                  </a:r>
                </a:p>
              </p:txBody>
            </p:sp>
          </p:grpSp>
          <p:sp>
            <p:nvSpPr>
              <p:cNvPr id="94" name="Rechteck: abgerundete Ecken 93">
                <a:extLst>
                  <a:ext uri="{FF2B5EF4-FFF2-40B4-BE49-F238E27FC236}">
                    <a16:creationId xmlns:a16="http://schemas.microsoft.com/office/drawing/2014/main" id="{D6A502E5-1AEA-4186-9026-18EA4EB23807}"/>
                  </a:ext>
                </a:extLst>
              </p:cNvPr>
              <p:cNvSpPr/>
              <p:nvPr/>
            </p:nvSpPr>
            <p:spPr>
              <a:xfrm>
                <a:off x="1394371" y="1915728"/>
                <a:ext cx="1080000" cy="468604"/>
              </a:xfrm>
              <a:prstGeom prst="roundRect">
                <a:avLst>
                  <a:gd name="adj" fmla="val 11124"/>
                </a:avLst>
              </a:prstGeom>
              <a:solidFill>
                <a:srgbClr val="C7E4C8"/>
              </a:solidFill>
              <a:ln w="9525">
                <a:solidFill>
                  <a:srgbClr val="2FA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diastolicMaxMean-</a:t>
                </a:r>
                <a:b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noProof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PressureInVortex-Region</a:t>
                </a:r>
              </a:p>
            </p:txBody>
          </p: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3784A197-1700-47B2-8422-9F11E078146B}"/>
                  </a:ext>
                </a:extLst>
              </p:cNvPr>
              <p:cNvGrpSpPr/>
              <p:nvPr/>
            </p:nvGrpSpPr>
            <p:grpSpPr>
              <a:xfrm>
                <a:off x="667215" y="2150030"/>
                <a:ext cx="2534312" cy="449222"/>
                <a:chOff x="1415480" y="782982"/>
                <a:chExt cx="2534312" cy="449222"/>
              </a:xfrm>
            </p:grpSpPr>
            <p:cxnSp>
              <p:nvCxnSpPr>
                <p:cNvPr id="105" name="Gerade Verbindung mit Pfeil 8">
                  <a:extLst>
                    <a:ext uri="{FF2B5EF4-FFF2-40B4-BE49-F238E27FC236}">
                      <a16:creationId xmlns:a16="http://schemas.microsoft.com/office/drawing/2014/main" id="{C3F29622-FA31-4339-99A7-BA47CE8A5917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955480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3040F4F7-DBAF-4C1A-8473-D95F4921D043}"/>
                    </a:ext>
                  </a:extLst>
                </p:cNvPr>
                <p:cNvSpPr txBox="1"/>
                <p:nvPr/>
              </p:nvSpPr>
              <p:spPr>
                <a:xfrm>
                  <a:off x="1415480" y="860875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 369</a:t>
                  </a:r>
                </a:p>
              </p:txBody>
            </p:sp>
            <p:cxnSp>
              <p:nvCxnSpPr>
                <p:cNvPr id="107" name="Gerade Verbindung mit Pfeil 8">
                  <a:extLst>
                    <a:ext uri="{FF2B5EF4-FFF2-40B4-BE49-F238E27FC236}">
                      <a16:creationId xmlns:a16="http://schemas.microsoft.com/office/drawing/2014/main" id="{879F68D3-CB5D-4944-B782-B1520825B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9712" y="782982"/>
                  <a:ext cx="180080" cy="4492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4B90C26F-A7EC-4B57-9ED7-E30000947BF7}"/>
                    </a:ext>
                  </a:extLst>
                </p:cNvPr>
                <p:cNvSpPr txBox="1"/>
                <p:nvPr/>
              </p:nvSpPr>
              <p:spPr>
                <a:xfrm>
                  <a:off x="3409792" y="860874"/>
                  <a:ext cx="54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≥ 369</a:t>
                  </a:r>
                </a:p>
              </p:txBody>
            </p:sp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2C3C3EFB-C312-4743-9759-7968981DFEA4}"/>
                  </a:ext>
                </a:extLst>
              </p:cNvPr>
              <p:cNvGrpSpPr/>
              <p:nvPr/>
            </p:nvGrpSpPr>
            <p:grpSpPr>
              <a:xfrm>
                <a:off x="3093636" y="1919815"/>
                <a:ext cx="590096" cy="353333"/>
                <a:chOff x="3441184" y="1984779"/>
                <a:chExt cx="590096" cy="353333"/>
              </a:xfrm>
            </p:grpSpPr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3EBD16D1-9E6F-47A1-875A-939A3546561C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✔57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✖0</a:t>
                  </a:r>
                </a:p>
              </p:txBody>
            </p:sp>
            <p:sp>
              <p:nvSpPr>
                <p:cNvPr id="104" name="Rechteck 103">
                  <a:extLst>
                    <a:ext uri="{FF2B5EF4-FFF2-40B4-BE49-F238E27FC236}">
                      <a16:creationId xmlns:a16="http://schemas.microsoft.com/office/drawing/2014/main" id="{74EB79EA-A859-4E99-9E5E-618D6CC62B69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id="{A02F3B48-14EA-471F-BB16-8C75DA3312BC}"/>
                  </a:ext>
                </a:extLst>
              </p:cNvPr>
              <p:cNvGrpSpPr/>
              <p:nvPr/>
            </p:nvGrpSpPr>
            <p:grpSpPr>
              <a:xfrm>
                <a:off x="2366479" y="2599252"/>
                <a:ext cx="590096" cy="353333"/>
                <a:chOff x="3441184" y="1984779"/>
                <a:chExt cx="590096" cy="353333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734946EF-A64B-42DC-B9E6-40C290633877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✔6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✖5</a:t>
                  </a:r>
                </a:p>
              </p:txBody>
            </p:sp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7C666FFA-69BF-423B-AB57-C48B8297C3BF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DA7F7F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BAV</a:t>
                  </a:r>
                </a:p>
              </p:txBody>
            </p:sp>
          </p:grp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DAB007E5-9DB5-4D54-9464-407798017EB5}"/>
                  </a:ext>
                </a:extLst>
              </p:cNvPr>
              <p:cNvGrpSpPr/>
              <p:nvPr/>
            </p:nvGrpSpPr>
            <p:grpSpPr>
              <a:xfrm>
                <a:off x="912166" y="2603732"/>
                <a:ext cx="590096" cy="353333"/>
                <a:chOff x="3441184" y="1984779"/>
                <a:chExt cx="590096" cy="353333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FFCB10E9-5889-417C-A534-DF6AC9674AF1}"/>
                    </a:ext>
                  </a:extLst>
                </p:cNvPr>
                <p:cNvSpPr/>
                <p:nvPr/>
              </p:nvSpPr>
              <p:spPr>
                <a:xfrm>
                  <a:off x="3441184" y="2158112"/>
                  <a:ext cx="590096" cy="180000"/>
                </a:xfrm>
                <a:prstGeom prst="rect">
                  <a:avLst/>
                </a:prstGeom>
                <a:noFill/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b="1" dirty="0">
                      <a:solidFill>
                        <a:srgbClr val="2FA65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✔27 </a:t>
                  </a:r>
                  <a:r>
                    <a:rPr lang="de-DE" sz="8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✖2</a:t>
                  </a:r>
                </a:p>
              </p:txBody>
            </p:sp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4035BE17-C595-448C-8881-AACB6756512A}"/>
                    </a:ext>
                  </a:extLst>
                </p:cNvPr>
                <p:cNvSpPr/>
                <p:nvPr/>
              </p:nvSpPr>
              <p:spPr>
                <a:xfrm>
                  <a:off x="3441184" y="1984779"/>
                  <a:ext cx="590096" cy="180000"/>
                </a:xfrm>
                <a:prstGeom prst="rect">
                  <a:avLst/>
                </a:prstGeom>
                <a:solidFill>
                  <a:srgbClr val="7BAEDA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de-DE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HHV</a:t>
                  </a:r>
                </a:p>
              </p:txBody>
            </p:sp>
          </p:grpSp>
        </p:grp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7C0277C-81E4-4AFD-A149-2D42198706CE}"/>
                </a:ext>
              </a:extLst>
            </p:cNvPr>
            <p:cNvSpPr txBox="1"/>
            <p:nvPr/>
          </p:nvSpPr>
          <p:spPr>
            <a:xfrm>
              <a:off x="3359696" y="2532781"/>
              <a:ext cx="11757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/>
                <a:t>⮕</a:t>
              </a:r>
              <a:r>
                <a:rPr lang="de-DE" sz="1000" dirty="0"/>
                <a:t> </a:t>
              </a:r>
              <a:r>
                <a:rPr lang="de-DE" sz="1000" b="1" dirty="0">
                  <a:solidFill>
                    <a:srgbClr val="2FA65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✔104 </a:t>
              </a:r>
              <a:r>
                <a:rPr lang="de-DE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✖8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2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Breitbild</PresentationFormat>
  <Paragraphs>261</Paragraphs>
  <Slides>6</Slides>
  <Notes>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Niemann</dc:creator>
  <cp:lastModifiedBy>Uli Niemann</cp:lastModifiedBy>
  <cp:revision>63</cp:revision>
  <cp:lastPrinted>2020-07-07T07:55:41Z</cp:lastPrinted>
  <dcterms:created xsi:type="dcterms:W3CDTF">2020-06-29T14:18:47Z</dcterms:created>
  <dcterms:modified xsi:type="dcterms:W3CDTF">2020-07-14T13:04:00Z</dcterms:modified>
</cp:coreProperties>
</file>