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7104063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BAEDA"/>
    <a:srgbClr val="DA7F7F"/>
    <a:srgbClr val="61BFE2"/>
    <a:srgbClr val="C96699"/>
    <a:srgbClr val="91ACC2"/>
    <a:srgbClr val="B22222"/>
    <a:srgbClr val="2FA65F"/>
    <a:srgbClr val="C7E4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20" autoAdjust="0"/>
    <p:restoredTop sz="88823" autoAdjust="0"/>
  </p:normalViewPr>
  <p:slideViewPr>
    <p:cSldViewPr>
      <p:cViewPr varScale="1">
        <p:scale>
          <a:sx n="109" d="100"/>
          <a:sy n="109" d="100"/>
        </p:scale>
        <p:origin x="1363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B28B5767-A0BD-4F80-BE89-7326F548CD96}" type="datetimeFigureOut">
              <a:rPr lang="de-DE" smtClean="0"/>
              <a:t>01.07.2020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3DFA6232-ABD7-4A4E-8901-6CAC847A1D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7906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A6232-ABD7-4A4E-8901-6CAC847A1D24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238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older</a:t>
            </a:r>
            <a:r>
              <a:rPr lang="de-DE" dirty="0"/>
              <a:t> </a:t>
            </a:r>
            <a:r>
              <a:rPr lang="de-DE" dirty="0" err="1"/>
              <a:t>Healthy</a:t>
            </a:r>
            <a:r>
              <a:rPr lang="de-DE" dirty="0"/>
              <a:t> vs. BAV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A6232-ABD7-4A4E-8901-6CAC847A1D24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8228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5B560F-5580-4E32-91FF-E1E5945829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FBDE4DF-F918-4E93-947B-F787EE7913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C481C8-3531-4AB1-A170-83D27F340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85E52-2592-4A93-9B2A-75D1C960052C}" type="datetimeFigureOut">
              <a:rPr lang="de-DE" smtClean="0"/>
              <a:t>01.07.2020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FD90EE2-A6E2-4549-A639-CE2153CA4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E991D51-F405-4E64-A684-E4985313A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28A69-DF9A-41BB-8EC8-5A014BB45E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4610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4226E5-ABA2-480F-B3D4-9AFE8CA0D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40F05CE-5ACB-4E98-8D6C-6D7D67A23D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1E852B-077B-41D5-8F41-4A56C361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85E52-2592-4A93-9B2A-75D1C960052C}" type="datetimeFigureOut">
              <a:rPr lang="de-DE" smtClean="0"/>
              <a:t>01.07.2020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F831AD-7ECE-4643-9537-209EB4936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58F566-43B5-4BC6-922A-BB944278C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28A69-DF9A-41BB-8EC8-5A014BB45E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8139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C4F8DF8-BEA2-4755-9F23-0B76448B36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6972747-0148-4A04-9625-8C37FB0494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413C9E-94A1-483F-AAD0-7679C69A4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85E52-2592-4A93-9B2A-75D1C960052C}" type="datetimeFigureOut">
              <a:rPr lang="de-DE" smtClean="0"/>
              <a:t>01.07.2020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68A1A3-7775-4606-A902-8030302AD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D7CAA23-3435-421C-868A-E1321A545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28A69-DF9A-41BB-8EC8-5A014BB45E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7405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D2DC09-3012-4806-B6FD-1A5B039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A505BC-A01F-47FB-A726-6E60FCA7D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B4115A5-E5FE-46CB-98FA-15FC969B1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85E52-2592-4A93-9B2A-75D1C960052C}" type="datetimeFigureOut">
              <a:rPr lang="de-DE" smtClean="0"/>
              <a:t>01.07.2020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D80012-C7EF-490F-AD3E-4F79FD4A8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17DB69-43FA-4BB6-806A-5C7F78CD3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28A69-DF9A-41BB-8EC8-5A014BB45E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6771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784BF0-6B98-4A86-A2DE-A38442453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4B693B7-B3B1-41E4-A360-84C1F79262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4247687-44C6-4588-BC96-B0DB07EC7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85E52-2592-4A93-9B2A-75D1C960052C}" type="datetimeFigureOut">
              <a:rPr lang="de-DE" smtClean="0"/>
              <a:t>01.07.2020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387C44-FEB4-48FA-A952-9FF417BFB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FA3B3B-5EC9-498B-91AA-BAB20BE80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28A69-DF9A-41BB-8EC8-5A014BB45E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0140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05AF9F-5FF6-4B06-A0D6-E72F3B59C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E0FFED-BA88-4B06-A804-68EC2CF545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CA99A2D-1080-4480-8178-C544F3C436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6EF3062-5886-40CC-A228-67BDC4E85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85E52-2592-4A93-9B2A-75D1C960052C}" type="datetimeFigureOut">
              <a:rPr lang="de-DE" smtClean="0"/>
              <a:t>01.07.2020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8582A4B-0F15-44BD-AE8A-B28F66A0D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1989F4A-0D3F-4041-99B0-8AE00133B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28A69-DF9A-41BB-8EC8-5A014BB45E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5154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AED77F-73DE-4D36-9166-36729A972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EC20EED-862D-4B5E-9B3A-9FC2E16119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0B031E6-E732-47DF-A6B5-CA80CF6E28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D8C9BBC-E7EE-46FE-8C57-88AAEF3EAC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63BA5BF-7084-410D-BEEC-CD85CB0EF3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2BBF719-8AC7-43C3-942B-9056219BE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85E52-2592-4A93-9B2A-75D1C960052C}" type="datetimeFigureOut">
              <a:rPr lang="de-DE" smtClean="0"/>
              <a:t>01.07.2020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609890A-6272-434F-B785-4E201F6C2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1E1A563-0909-4D7A-A319-41628168A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28A69-DF9A-41BB-8EC8-5A014BB45E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2835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7A2EDD-9834-471F-B45C-478491217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047881D-B1F7-47EE-AC7A-CA33AA4C7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85E52-2592-4A93-9B2A-75D1C960052C}" type="datetimeFigureOut">
              <a:rPr lang="de-DE" smtClean="0"/>
              <a:t>01.07.2020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DCAA5F7-893C-4BA1-9AF8-1180E813A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17E3D7F-E28D-4646-8705-48ED76EB3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28A69-DF9A-41BB-8EC8-5A014BB45E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1172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5B3CBE4-CA49-4D75-BC73-91D9282D1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85E52-2592-4A93-9B2A-75D1C960052C}" type="datetimeFigureOut">
              <a:rPr lang="de-DE" smtClean="0"/>
              <a:t>01.07.2020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D234CA5-97B1-4AEE-BAC3-BF22B8DB9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5CB5C5E-89A9-40A2-B5A9-904DFEE4E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28A69-DF9A-41BB-8EC8-5A014BB45E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5423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5FFAD6-B5B5-41CE-86D5-8DE5930F4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784D156-010F-434D-8B1E-D91F1B914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D1F4A9C-8D08-462E-A1A5-E26D2B2A71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C5E5D8C-395C-4EAE-BD8A-6CC41D2B2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85E52-2592-4A93-9B2A-75D1C960052C}" type="datetimeFigureOut">
              <a:rPr lang="de-DE" smtClean="0"/>
              <a:t>01.07.2020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1A699C8-F263-44BF-932E-296564E8D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79F89D9-3639-4CAE-BFC4-F45168480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28A69-DF9A-41BB-8EC8-5A014BB45E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6577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A00D43-5A88-4D85-9508-022B2B870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CD8204D-80D3-46BD-BBCB-CAFD677095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B3C0019-188F-4F37-8337-8D4A87F52A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2E6C563-B77C-41C6-9537-4D6A80CE3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85E52-2592-4A93-9B2A-75D1C960052C}" type="datetimeFigureOut">
              <a:rPr lang="de-DE" smtClean="0"/>
              <a:t>01.07.2020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FE32FD4-102E-4AB7-959E-B51792030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0BB98A8-21B5-4767-A4BD-30DEF7837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28A69-DF9A-41BB-8EC8-5A014BB45E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0482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F4F5299-3C3F-482D-94E7-40E425611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B839D88-E29C-4D9F-8A56-39694FA773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851BEE-0EE0-42F5-821B-2072840FC3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85E52-2592-4A93-9B2A-75D1C960052C}" type="datetimeFigureOut">
              <a:rPr lang="de-DE" smtClean="0"/>
              <a:t>01.07.2020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EB3D464-A9A6-41B2-8CF8-6B67B8BCA2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10C43C-73B0-48C6-9260-DA771CD15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28A69-DF9A-41BB-8EC8-5A014BB45E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8747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D29F4B33-EA4A-4F87-906D-D15EBD7CC8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4523" y="347211"/>
            <a:ext cx="3916534" cy="3801802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8FDF40FF-F0D8-49B3-8BD9-F413753921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3352" y="12960"/>
            <a:ext cx="5762667" cy="828681"/>
          </a:xfrm>
          <a:prstGeom prst="rect">
            <a:avLst/>
          </a:prstGeom>
        </p:spPr>
      </p:pic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4E8EF4AE-D7B0-41A7-950B-086D97409952}"/>
              </a:ext>
            </a:extLst>
          </p:cNvPr>
          <p:cNvGrpSpPr/>
          <p:nvPr/>
        </p:nvGrpSpPr>
        <p:grpSpPr>
          <a:xfrm>
            <a:off x="791778" y="427300"/>
            <a:ext cx="3988625" cy="2408385"/>
            <a:chOff x="791778" y="427300"/>
            <a:chExt cx="3988625" cy="2408385"/>
          </a:xfrm>
        </p:grpSpPr>
        <p:grpSp>
          <p:nvGrpSpPr>
            <p:cNvPr id="40" name="Gruppieren 39">
              <a:extLst>
                <a:ext uri="{FF2B5EF4-FFF2-40B4-BE49-F238E27FC236}">
                  <a16:creationId xmlns:a16="http://schemas.microsoft.com/office/drawing/2014/main" id="{57C683E1-5B07-4F4E-AF8B-CF7AD3866445}"/>
                </a:ext>
              </a:extLst>
            </p:cNvPr>
            <p:cNvGrpSpPr/>
            <p:nvPr/>
          </p:nvGrpSpPr>
          <p:grpSpPr>
            <a:xfrm>
              <a:off x="791778" y="427300"/>
              <a:ext cx="3988625" cy="2408385"/>
              <a:chOff x="667215" y="548680"/>
              <a:chExt cx="3988625" cy="2408385"/>
            </a:xfrm>
          </p:grpSpPr>
          <p:sp>
            <p:nvSpPr>
              <p:cNvPr id="5" name="Rechteck: abgerundete Ecken 4">
                <a:extLst>
                  <a:ext uri="{FF2B5EF4-FFF2-40B4-BE49-F238E27FC236}">
                    <a16:creationId xmlns:a16="http://schemas.microsoft.com/office/drawing/2014/main" id="{34AA43C7-57ED-46E1-9C7B-6D9E66073672}"/>
                  </a:ext>
                </a:extLst>
              </p:cNvPr>
              <p:cNvSpPr/>
              <p:nvPr/>
            </p:nvSpPr>
            <p:spPr>
              <a:xfrm>
                <a:off x="2841608" y="548680"/>
                <a:ext cx="1080000" cy="468604"/>
              </a:xfrm>
              <a:prstGeom prst="roundRect">
                <a:avLst>
                  <a:gd name="adj" fmla="val 11124"/>
                </a:avLst>
              </a:prstGeom>
              <a:solidFill>
                <a:srgbClr val="C7E4C8"/>
              </a:solidFill>
              <a:ln w="9525">
                <a:solidFill>
                  <a:srgbClr val="2FA65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rtlCol="0" anchor="ctr"/>
              <a:lstStyle/>
              <a:p>
                <a:pPr algn="ctr"/>
                <a:r>
                  <a:rPr lang="de-DE" sz="900" noProof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maxVortexVolume</a:t>
                </a:r>
              </a:p>
            </p:txBody>
          </p:sp>
          <p:sp>
            <p:nvSpPr>
              <p:cNvPr id="7" name="Rechteck: abgerundete Ecken 6">
                <a:extLst>
                  <a:ext uri="{FF2B5EF4-FFF2-40B4-BE49-F238E27FC236}">
                    <a16:creationId xmlns:a16="http://schemas.microsoft.com/office/drawing/2014/main" id="{16CF100E-7564-4BA4-86CA-DD9D931B9E45}"/>
                  </a:ext>
                </a:extLst>
              </p:cNvPr>
              <p:cNvSpPr/>
              <p:nvPr/>
            </p:nvSpPr>
            <p:spPr>
              <a:xfrm>
                <a:off x="2121528" y="1232204"/>
                <a:ext cx="1080000" cy="468604"/>
              </a:xfrm>
              <a:prstGeom prst="roundRect">
                <a:avLst>
                  <a:gd name="adj" fmla="val 11124"/>
                </a:avLst>
              </a:prstGeom>
              <a:solidFill>
                <a:srgbClr val="C7E4C8"/>
              </a:solidFill>
              <a:ln w="9525">
                <a:solidFill>
                  <a:srgbClr val="2FA65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rtlCol="0" anchor="ctr"/>
              <a:lstStyle/>
              <a:p>
                <a:pPr algn="ctr"/>
                <a:r>
                  <a:rPr lang="de-DE" sz="900" noProof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diastolicMaxMean-</a:t>
                </a:r>
                <a:br>
                  <a:rPr lang="de-DE" sz="900" noProof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de-DE" sz="900" noProof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PressureInVortex-Region</a:t>
                </a:r>
              </a:p>
            </p:txBody>
          </p:sp>
          <p:grpSp>
            <p:nvGrpSpPr>
              <p:cNvPr id="15" name="Gruppieren 14">
                <a:extLst>
                  <a:ext uri="{FF2B5EF4-FFF2-40B4-BE49-F238E27FC236}">
                    <a16:creationId xmlns:a16="http://schemas.microsoft.com/office/drawing/2014/main" id="{400FDEC8-07F6-4A81-AB2B-72777D5C1AD5}"/>
                  </a:ext>
                </a:extLst>
              </p:cNvPr>
              <p:cNvGrpSpPr/>
              <p:nvPr/>
            </p:nvGrpSpPr>
            <p:grpSpPr>
              <a:xfrm>
                <a:off x="3820792" y="1232204"/>
                <a:ext cx="590096" cy="353333"/>
                <a:chOff x="3441184" y="1984779"/>
                <a:chExt cx="590096" cy="353333"/>
              </a:xfrm>
            </p:grpSpPr>
            <p:sp>
              <p:nvSpPr>
                <p:cNvPr id="12" name="Rechteck 11">
                  <a:extLst>
                    <a:ext uri="{FF2B5EF4-FFF2-40B4-BE49-F238E27FC236}">
                      <a16:creationId xmlns:a16="http://schemas.microsoft.com/office/drawing/2014/main" id="{C76164F5-72BA-4288-A22F-B01BD88C7F55}"/>
                    </a:ext>
                  </a:extLst>
                </p:cNvPr>
                <p:cNvSpPr/>
                <p:nvPr/>
              </p:nvSpPr>
              <p:spPr>
                <a:xfrm>
                  <a:off x="3441184" y="2158112"/>
                  <a:ext cx="590096" cy="180000"/>
                </a:xfrm>
                <a:prstGeom prst="rect">
                  <a:avLst/>
                </a:prstGeom>
                <a:noFill/>
                <a:ln w="95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lang="de-DE" sz="800" b="1" dirty="0">
                      <a:solidFill>
                        <a:srgbClr val="2FA65F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✔14 </a:t>
                  </a:r>
                  <a:r>
                    <a:rPr lang="de-DE" sz="800" b="1" dirty="0">
                      <a:solidFill>
                        <a:srgbClr val="C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✖1</a:t>
                  </a:r>
                </a:p>
              </p:txBody>
            </p:sp>
            <p:sp>
              <p:nvSpPr>
                <p:cNvPr id="13" name="Rechteck 12">
                  <a:extLst>
                    <a:ext uri="{FF2B5EF4-FFF2-40B4-BE49-F238E27FC236}">
                      <a16:creationId xmlns:a16="http://schemas.microsoft.com/office/drawing/2014/main" id="{A7E500BF-71A8-4AA0-99F5-04AA1BD24AD6}"/>
                    </a:ext>
                  </a:extLst>
                </p:cNvPr>
                <p:cNvSpPr/>
                <p:nvPr/>
              </p:nvSpPr>
              <p:spPr>
                <a:xfrm>
                  <a:off x="3441184" y="1984779"/>
                  <a:ext cx="590096" cy="180000"/>
                </a:xfrm>
                <a:prstGeom prst="rect">
                  <a:avLst/>
                </a:prstGeom>
                <a:solidFill>
                  <a:srgbClr val="DA7F7F"/>
                </a:solidFill>
                <a:ln w="95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lang="de-DE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BAV</a:t>
                  </a:r>
                </a:p>
              </p:txBody>
            </p:sp>
          </p:grpSp>
          <p:grpSp>
            <p:nvGrpSpPr>
              <p:cNvPr id="17" name="Gruppieren 16">
                <a:extLst>
                  <a:ext uri="{FF2B5EF4-FFF2-40B4-BE49-F238E27FC236}">
                    <a16:creationId xmlns:a16="http://schemas.microsoft.com/office/drawing/2014/main" id="{3E49CA84-E962-4F3B-865B-8EC4849D1D93}"/>
                  </a:ext>
                </a:extLst>
              </p:cNvPr>
              <p:cNvGrpSpPr/>
              <p:nvPr/>
            </p:nvGrpSpPr>
            <p:grpSpPr>
              <a:xfrm>
                <a:off x="2121528" y="782982"/>
                <a:ext cx="2534312" cy="449222"/>
                <a:chOff x="1415480" y="782982"/>
                <a:chExt cx="2534312" cy="449222"/>
              </a:xfrm>
            </p:grpSpPr>
            <p:cxnSp>
              <p:nvCxnSpPr>
                <p:cNvPr id="9" name="Gerade Verbindung mit Pfeil 8">
                  <a:extLst>
                    <a:ext uri="{FF2B5EF4-FFF2-40B4-BE49-F238E27FC236}">
                      <a16:creationId xmlns:a16="http://schemas.microsoft.com/office/drawing/2014/main" id="{141870EC-8D4F-44BD-BEF4-AF86EE5EFDBD}"/>
                    </a:ext>
                  </a:extLst>
                </p:cNvPr>
                <p:cNvCxnSpPr>
                  <a:cxnSpLocks/>
                  <a:stCxn id="5" idx="1"/>
                  <a:endCxn id="7" idx="0"/>
                </p:cNvCxnSpPr>
                <p:nvPr/>
              </p:nvCxnSpPr>
              <p:spPr>
                <a:xfrm rot="10800000" flipV="1">
                  <a:off x="1955480" y="782982"/>
                  <a:ext cx="180080" cy="449222"/>
                </a:xfrm>
                <a:prstGeom prst="bentConnector2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0" name="Textfeld 9">
                  <a:extLst>
                    <a:ext uri="{FF2B5EF4-FFF2-40B4-BE49-F238E27FC236}">
                      <a16:creationId xmlns:a16="http://schemas.microsoft.com/office/drawing/2014/main" id="{02F18E6A-BF48-4F9C-AF16-5E5F766946AB}"/>
                    </a:ext>
                  </a:extLst>
                </p:cNvPr>
                <p:cNvSpPr txBox="1"/>
                <p:nvPr/>
              </p:nvSpPr>
              <p:spPr>
                <a:xfrm>
                  <a:off x="1415480" y="860875"/>
                  <a:ext cx="5400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de-DE" sz="1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&lt; 64</a:t>
                  </a:r>
                </a:p>
              </p:txBody>
            </p:sp>
            <p:cxnSp>
              <p:nvCxnSpPr>
                <p:cNvPr id="11" name="Gerade Verbindung mit Pfeil 8">
                  <a:extLst>
                    <a:ext uri="{FF2B5EF4-FFF2-40B4-BE49-F238E27FC236}">
                      <a16:creationId xmlns:a16="http://schemas.microsoft.com/office/drawing/2014/main" id="{6521A656-876C-4A64-9853-7727D5DB99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 flipV="1">
                  <a:off x="3229712" y="782982"/>
                  <a:ext cx="180080" cy="449222"/>
                </a:xfrm>
                <a:prstGeom prst="bentConnector2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6" name="Textfeld 15">
                  <a:extLst>
                    <a:ext uri="{FF2B5EF4-FFF2-40B4-BE49-F238E27FC236}">
                      <a16:creationId xmlns:a16="http://schemas.microsoft.com/office/drawing/2014/main" id="{3FCFA6BA-F0EA-411E-A4C1-E09A0FB313EB}"/>
                    </a:ext>
                  </a:extLst>
                </p:cNvPr>
                <p:cNvSpPr txBox="1"/>
                <p:nvPr/>
              </p:nvSpPr>
              <p:spPr>
                <a:xfrm>
                  <a:off x="3409792" y="860874"/>
                  <a:ext cx="5400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1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≥ 64</a:t>
                  </a:r>
                </a:p>
              </p:txBody>
            </p:sp>
          </p:grpSp>
          <p:grpSp>
            <p:nvGrpSpPr>
              <p:cNvPr id="18" name="Gruppieren 17">
                <a:extLst>
                  <a:ext uri="{FF2B5EF4-FFF2-40B4-BE49-F238E27FC236}">
                    <a16:creationId xmlns:a16="http://schemas.microsoft.com/office/drawing/2014/main" id="{622A6CD1-0D06-42F2-978F-76BCE9F32959}"/>
                  </a:ext>
                </a:extLst>
              </p:cNvPr>
              <p:cNvGrpSpPr/>
              <p:nvPr/>
            </p:nvGrpSpPr>
            <p:grpSpPr>
              <a:xfrm>
                <a:off x="1394372" y="1466506"/>
                <a:ext cx="2534312" cy="449222"/>
                <a:chOff x="1415480" y="782982"/>
                <a:chExt cx="2534312" cy="449222"/>
              </a:xfrm>
            </p:grpSpPr>
            <p:cxnSp>
              <p:nvCxnSpPr>
                <p:cNvPr id="19" name="Gerade Verbindung mit Pfeil 8">
                  <a:extLst>
                    <a:ext uri="{FF2B5EF4-FFF2-40B4-BE49-F238E27FC236}">
                      <a16:creationId xmlns:a16="http://schemas.microsoft.com/office/drawing/2014/main" id="{F7D116A7-A405-41A9-8420-835911620861}"/>
                    </a:ext>
                  </a:extLst>
                </p:cNvPr>
                <p:cNvCxnSpPr/>
                <p:nvPr/>
              </p:nvCxnSpPr>
              <p:spPr>
                <a:xfrm rot="10800000" flipV="1">
                  <a:off x="1955480" y="782982"/>
                  <a:ext cx="180080" cy="449222"/>
                </a:xfrm>
                <a:prstGeom prst="bentConnector2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0" name="Textfeld 19">
                  <a:extLst>
                    <a:ext uri="{FF2B5EF4-FFF2-40B4-BE49-F238E27FC236}">
                      <a16:creationId xmlns:a16="http://schemas.microsoft.com/office/drawing/2014/main" id="{B97D39C3-402F-46E6-ACE5-3EA89164A63A}"/>
                    </a:ext>
                  </a:extLst>
                </p:cNvPr>
                <p:cNvSpPr txBox="1"/>
                <p:nvPr/>
              </p:nvSpPr>
              <p:spPr>
                <a:xfrm>
                  <a:off x="1415480" y="860875"/>
                  <a:ext cx="5400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de-DE" sz="1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&lt; 504</a:t>
                  </a:r>
                </a:p>
              </p:txBody>
            </p:sp>
            <p:cxnSp>
              <p:nvCxnSpPr>
                <p:cNvPr id="21" name="Gerade Verbindung mit Pfeil 8">
                  <a:extLst>
                    <a:ext uri="{FF2B5EF4-FFF2-40B4-BE49-F238E27FC236}">
                      <a16:creationId xmlns:a16="http://schemas.microsoft.com/office/drawing/2014/main" id="{D46EA2C0-3EA7-4CA7-81F6-15080F41BF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 flipV="1">
                  <a:off x="3229712" y="782982"/>
                  <a:ext cx="180080" cy="449222"/>
                </a:xfrm>
                <a:prstGeom prst="bentConnector2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2" name="Textfeld 21">
                  <a:extLst>
                    <a:ext uri="{FF2B5EF4-FFF2-40B4-BE49-F238E27FC236}">
                      <a16:creationId xmlns:a16="http://schemas.microsoft.com/office/drawing/2014/main" id="{B24D3E46-77D1-4287-B729-9C14EEDB9A64}"/>
                    </a:ext>
                  </a:extLst>
                </p:cNvPr>
                <p:cNvSpPr txBox="1"/>
                <p:nvPr/>
              </p:nvSpPr>
              <p:spPr>
                <a:xfrm>
                  <a:off x="3409792" y="860874"/>
                  <a:ext cx="5400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1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≥ 504</a:t>
                  </a:r>
                </a:p>
              </p:txBody>
            </p:sp>
          </p:grpSp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7C89414B-C16A-44FC-BDBA-C12213C30F56}"/>
                  </a:ext>
                </a:extLst>
              </p:cNvPr>
              <p:cNvSpPr/>
              <p:nvPr/>
            </p:nvSpPr>
            <p:spPr>
              <a:xfrm>
                <a:off x="1394371" y="1915728"/>
                <a:ext cx="1080000" cy="468604"/>
              </a:xfrm>
              <a:prstGeom prst="roundRect">
                <a:avLst>
                  <a:gd name="adj" fmla="val 11124"/>
                </a:avLst>
              </a:prstGeom>
              <a:solidFill>
                <a:srgbClr val="C7E4C8"/>
              </a:solidFill>
              <a:ln w="9525">
                <a:solidFill>
                  <a:srgbClr val="2FA65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rtlCol="0" anchor="ctr"/>
              <a:lstStyle/>
              <a:p>
                <a:pPr algn="ctr"/>
                <a:r>
                  <a:rPr lang="de-DE" sz="900" noProof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diastolicMaxMean-</a:t>
                </a:r>
                <a:br>
                  <a:rPr lang="de-DE" sz="900" noProof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de-DE" sz="900" noProof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PressureInVortex-Region</a:t>
                </a:r>
              </a:p>
            </p:txBody>
          </p:sp>
          <p:grpSp>
            <p:nvGrpSpPr>
              <p:cNvPr id="24" name="Gruppieren 23">
                <a:extLst>
                  <a:ext uri="{FF2B5EF4-FFF2-40B4-BE49-F238E27FC236}">
                    <a16:creationId xmlns:a16="http://schemas.microsoft.com/office/drawing/2014/main" id="{668A8F31-4633-4ECD-AAFF-46EB9DE69BB9}"/>
                  </a:ext>
                </a:extLst>
              </p:cNvPr>
              <p:cNvGrpSpPr/>
              <p:nvPr/>
            </p:nvGrpSpPr>
            <p:grpSpPr>
              <a:xfrm>
                <a:off x="667215" y="2150030"/>
                <a:ext cx="2534312" cy="449222"/>
                <a:chOff x="1415480" y="782982"/>
                <a:chExt cx="2534312" cy="449222"/>
              </a:xfrm>
            </p:grpSpPr>
            <p:cxnSp>
              <p:nvCxnSpPr>
                <p:cNvPr id="25" name="Gerade Verbindung mit Pfeil 8">
                  <a:extLst>
                    <a:ext uri="{FF2B5EF4-FFF2-40B4-BE49-F238E27FC236}">
                      <a16:creationId xmlns:a16="http://schemas.microsoft.com/office/drawing/2014/main" id="{F788A64D-6E66-45D9-BCBE-B4EE02962C5A}"/>
                    </a:ext>
                  </a:extLst>
                </p:cNvPr>
                <p:cNvCxnSpPr/>
                <p:nvPr/>
              </p:nvCxnSpPr>
              <p:spPr>
                <a:xfrm rot="10800000" flipV="1">
                  <a:off x="1955480" y="782982"/>
                  <a:ext cx="180080" cy="449222"/>
                </a:xfrm>
                <a:prstGeom prst="bentConnector2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6" name="Textfeld 25">
                  <a:extLst>
                    <a:ext uri="{FF2B5EF4-FFF2-40B4-BE49-F238E27FC236}">
                      <a16:creationId xmlns:a16="http://schemas.microsoft.com/office/drawing/2014/main" id="{6DDCD00D-8861-48A6-877A-9978FD4BC86A}"/>
                    </a:ext>
                  </a:extLst>
                </p:cNvPr>
                <p:cNvSpPr txBox="1"/>
                <p:nvPr/>
              </p:nvSpPr>
              <p:spPr>
                <a:xfrm>
                  <a:off x="1415480" y="860875"/>
                  <a:ext cx="5400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de-DE" sz="1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&lt; 369</a:t>
                  </a:r>
                </a:p>
              </p:txBody>
            </p:sp>
            <p:cxnSp>
              <p:nvCxnSpPr>
                <p:cNvPr id="27" name="Gerade Verbindung mit Pfeil 8">
                  <a:extLst>
                    <a:ext uri="{FF2B5EF4-FFF2-40B4-BE49-F238E27FC236}">
                      <a16:creationId xmlns:a16="http://schemas.microsoft.com/office/drawing/2014/main" id="{002D649F-7D8B-4958-9E92-0985B7B32D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 flipV="1">
                  <a:off x="3229712" y="782982"/>
                  <a:ext cx="180080" cy="449222"/>
                </a:xfrm>
                <a:prstGeom prst="bentConnector2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8" name="Textfeld 27">
                  <a:extLst>
                    <a:ext uri="{FF2B5EF4-FFF2-40B4-BE49-F238E27FC236}">
                      <a16:creationId xmlns:a16="http://schemas.microsoft.com/office/drawing/2014/main" id="{AC065B9E-A935-4912-9A89-0D4966712FAD}"/>
                    </a:ext>
                  </a:extLst>
                </p:cNvPr>
                <p:cNvSpPr txBox="1"/>
                <p:nvPr/>
              </p:nvSpPr>
              <p:spPr>
                <a:xfrm>
                  <a:off x="3409792" y="860874"/>
                  <a:ext cx="5400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1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≥ 369</a:t>
                  </a:r>
                </a:p>
              </p:txBody>
            </p:sp>
          </p:grpSp>
          <p:grpSp>
            <p:nvGrpSpPr>
              <p:cNvPr id="29" name="Gruppieren 28">
                <a:extLst>
                  <a:ext uri="{FF2B5EF4-FFF2-40B4-BE49-F238E27FC236}">
                    <a16:creationId xmlns:a16="http://schemas.microsoft.com/office/drawing/2014/main" id="{5E3767A8-93F0-4E2C-9F7F-1541F0318230}"/>
                  </a:ext>
                </a:extLst>
              </p:cNvPr>
              <p:cNvGrpSpPr/>
              <p:nvPr/>
            </p:nvGrpSpPr>
            <p:grpSpPr>
              <a:xfrm>
                <a:off x="3093636" y="1919815"/>
                <a:ext cx="590096" cy="353333"/>
                <a:chOff x="3441184" y="1984779"/>
                <a:chExt cx="590096" cy="353333"/>
              </a:xfrm>
            </p:grpSpPr>
            <p:sp>
              <p:nvSpPr>
                <p:cNvPr id="30" name="Rechteck 29">
                  <a:extLst>
                    <a:ext uri="{FF2B5EF4-FFF2-40B4-BE49-F238E27FC236}">
                      <a16:creationId xmlns:a16="http://schemas.microsoft.com/office/drawing/2014/main" id="{97AB3381-45A2-4CFE-8599-409DF2513EA9}"/>
                    </a:ext>
                  </a:extLst>
                </p:cNvPr>
                <p:cNvSpPr/>
                <p:nvPr/>
              </p:nvSpPr>
              <p:spPr>
                <a:xfrm>
                  <a:off x="3441184" y="2158112"/>
                  <a:ext cx="590096" cy="180000"/>
                </a:xfrm>
                <a:prstGeom prst="rect">
                  <a:avLst/>
                </a:prstGeom>
                <a:noFill/>
                <a:ln w="95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lang="de-DE" sz="800" b="1" dirty="0">
                      <a:solidFill>
                        <a:srgbClr val="2FA65F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✔57 </a:t>
                  </a:r>
                  <a:r>
                    <a:rPr lang="de-DE" sz="800" b="1" dirty="0">
                      <a:solidFill>
                        <a:srgbClr val="C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✖0</a:t>
                  </a:r>
                </a:p>
              </p:txBody>
            </p:sp>
            <p:sp>
              <p:nvSpPr>
                <p:cNvPr id="31" name="Rechteck 30">
                  <a:extLst>
                    <a:ext uri="{FF2B5EF4-FFF2-40B4-BE49-F238E27FC236}">
                      <a16:creationId xmlns:a16="http://schemas.microsoft.com/office/drawing/2014/main" id="{CD856AB1-24EF-40BD-B16C-8F8E8DDDEBA9}"/>
                    </a:ext>
                  </a:extLst>
                </p:cNvPr>
                <p:cNvSpPr/>
                <p:nvPr/>
              </p:nvSpPr>
              <p:spPr>
                <a:xfrm>
                  <a:off x="3441184" y="1984779"/>
                  <a:ext cx="590096" cy="180000"/>
                </a:xfrm>
                <a:prstGeom prst="rect">
                  <a:avLst/>
                </a:prstGeom>
                <a:solidFill>
                  <a:srgbClr val="7BAEDA"/>
                </a:solidFill>
                <a:ln w="95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lang="de-DE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HHV</a:t>
                  </a:r>
                </a:p>
              </p:txBody>
            </p:sp>
          </p:grpSp>
          <p:grpSp>
            <p:nvGrpSpPr>
              <p:cNvPr id="32" name="Gruppieren 31">
                <a:extLst>
                  <a:ext uri="{FF2B5EF4-FFF2-40B4-BE49-F238E27FC236}">
                    <a16:creationId xmlns:a16="http://schemas.microsoft.com/office/drawing/2014/main" id="{17CEAD55-ABCA-4BBD-A51E-30C5EE4F7BF0}"/>
                  </a:ext>
                </a:extLst>
              </p:cNvPr>
              <p:cNvGrpSpPr/>
              <p:nvPr/>
            </p:nvGrpSpPr>
            <p:grpSpPr>
              <a:xfrm>
                <a:off x="2366479" y="2599252"/>
                <a:ext cx="590096" cy="353333"/>
                <a:chOff x="3441184" y="1984779"/>
                <a:chExt cx="590096" cy="353333"/>
              </a:xfrm>
            </p:grpSpPr>
            <p:sp>
              <p:nvSpPr>
                <p:cNvPr id="33" name="Rechteck 32">
                  <a:extLst>
                    <a:ext uri="{FF2B5EF4-FFF2-40B4-BE49-F238E27FC236}">
                      <a16:creationId xmlns:a16="http://schemas.microsoft.com/office/drawing/2014/main" id="{B9C1C6D9-1075-46F3-8809-9905FB28648B}"/>
                    </a:ext>
                  </a:extLst>
                </p:cNvPr>
                <p:cNvSpPr/>
                <p:nvPr/>
              </p:nvSpPr>
              <p:spPr>
                <a:xfrm>
                  <a:off x="3441184" y="2158112"/>
                  <a:ext cx="590096" cy="180000"/>
                </a:xfrm>
                <a:prstGeom prst="rect">
                  <a:avLst/>
                </a:prstGeom>
                <a:noFill/>
                <a:ln w="95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lang="de-DE" sz="800" b="1" dirty="0">
                      <a:solidFill>
                        <a:srgbClr val="2FA65F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✔6 </a:t>
                  </a:r>
                  <a:r>
                    <a:rPr lang="de-DE" sz="800" b="1" dirty="0">
                      <a:solidFill>
                        <a:srgbClr val="C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✖5</a:t>
                  </a:r>
                </a:p>
              </p:txBody>
            </p:sp>
            <p:sp>
              <p:nvSpPr>
                <p:cNvPr id="34" name="Rechteck 33">
                  <a:extLst>
                    <a:ext uri="{FF2B5EF4-FFF2-40B4-BE49-F238E27FC236}">
                      <a16:creationId xmlns:a16="http://schemas.microsoft.com/office/drawing/2014/main" id="{37B5487F-015A-4CD2-88F9-E45A667819A1}"/>
                    </a:ext>
                  </a:extLst>
                </p:cNvPr>
                <p:cNvSpPr/>
                <p:nvPr/>
              </p:nvSpPr>
              <p:spPr>
                <a:xfrm>
                  <a:off x="3441184" y="1984779"/>
                  <a:ext cx="590096" cy="180000"/>
                </a:xfrm>
                <a:prstGeom prst="rect">
                  <a:avLst/>
                </a:prstGeom>
                <a:solidFill>
                  <a:srgbClr val="DA7F7F"/>
                </a:solidFill>
                <a:ln w="95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lang="de-DE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BAV</a:t>
                  </a:r>
                </a:p>
              </p:txBody>
            </p:sp>
          </p:grpSp>
          <p:grpSp>
            <p:nvGrpSpPr>
              <p:cNvPr id="35" name="Gruppieren 34">
                <a:extLst>
                  <a:ext uri="{FF2B5EF4-FFF2-40B4-BE49-F238E27FC236}">
                    <a16:creationId xmlns:a16="http://schemas.microsoft.com/office/drawing/2014/main" id="{D3A65DE5-8E4F-4152-9D82-C6BD0A231C73}"/>
                  </a:ext>
                </a:extLst>
              </p:cNvPr>
              <p:cNvGrpSpPr/>
              <p:nvPr/>
            </p:nvGrpSpPr>
            <p:grpSpPr>
              <a:xfrm>
                <a:off x="912166" y="2603732"/>
                <a:ext cx="590096" cy="353333"/>
                <a:chOff x="3441184" y="1984779"/>
                <a:chExt cx="590096" cy="353333"/>
              </a:xfrm>
            </p:grpSpPr>
            <p:sp>
              <p:nvSpPr>
                <p:cNvPr id="36" name="Rechteck 35">
                  <a:extLst>
                    <a:ext uri="{FF2B5EF4-FFF2-40B4-BE49-F238E27FC236}">
                      <a16:creationId xmlns:a16="http://schemas.microsoft.com/office/drawing/2014/main" id="{1FFEDB9E-32E5-44DE-BB29-0829AAA705FA}"/>
                    </a:ext>
                  </a:extLst>
                </p:cNvPr>
                <p:cNvSpPr/>
                <p:nvPr/>
              </p:nvSpPr>
              <p:spPr>
                <a:xfrm>
                  <a:off x="3441184" y="2158112"/>
                  <a:ext cx="590096" cy="180000"/>
                </a:xfrm>
                <a:prstGeom prst="rect">
                  <a:avLst/>
                </a:prstGeom>
                <a:noFill/>
                <a:ln w="95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lang="de-DE" sz="800" b="1" dirty="0">
                      <a:solidFill>
                        <a:srgbClr val="2FA65F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✔27 </a:t>
                  </a:r>
                  <a:r>
                    <a:rPr lang="de-DE" sz="800" b="1" dirty="0">
                      <a:solidFill>
                        <a:srgbClr val="C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✖2</a:t>
                  </a:r>
                </a:p>
              </p:txBody>
            </p:sp>
            <p:sp>
              <p:nvSpPr>
                <p:cNvPr id="37" name="Rechteck 36">
                  <a:extLst>
                    <a:ext uri="{FF2B5EF4-FFF2-40B4-BE49-F238E27FC236}">
                      <a16:creationId xmlns:a16="http://schemas.microsoft.com/office/drawing/2014/main" id="{55DCA150-DAAB-4544-9A70-41B0DE22DC8D}"/>
                    </a:ext>
                  </a:extLst>
                </p:cNvPr>
                <p:cNvSpPr/>
                <p:nvPr/>
              </p:nvSpPr>
              <p:spPr>
                <a:xfrm>
                  <a:off x="3441184" y="1984779"/>
                  <a:ext cx="590096" cy="180000"/>
                </a:xfrm>
                <a:prstGeom prst="rect">
                  <a:avLst/>
                </a:prstGeom>
                <a:solidFill>
                  <a:srgbClr val="7BAEDA"/>
                </a:solidFill>
                <a:ln w="95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lang="de-DE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HHV</a:t>
                  </a:r>
                </a:p>
              </p:txBody>
            </p:sp>
          </p:grpSp>
        </p:grpSp>
        <p:sp>
          <p:nvSpPr>
            <p:cNvPr id="2" name="Textfeld 1">
              <a:extLst>
                <a:ext uri="{FF2B5EF4-FFF2-40B4-BE49-F238E27FC236}">
                  <a16:creationId xmlns:a16="http://schemas.microsoft.com/office/drawing/2014/main" id="{C3369CA4-D458-4DB9-B627-6124282D379B}"/>
                </a:ext>
              </a:extLst>
            </p:cNvPr>
            <p:cNvSpPr txBox="1"/>
            <p:nvPr/>
          </p:nvSpPr>
          <p:spPr>
            <a:xfrm>
              <a:off x="3359696" y="2532781"/>
              <a:ext cx="117575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1100" dirty="0"/>
                <a:t>⮕</a:t>
              </a:r>
              <a:r>
                <a:rPr lang="de-DE" sz="1000" dirty="0"/>
                <a:t> </a:t>
              </a:r>
              <a:r>
                <a:rPr lang="de-DE" sz="1000" b="1" dirty="0">
                  <a:solidFill>
                    <a:srgbClr val="2FA65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✔104 </a:t>
              </a:r>
              <a:r>
                <a:rPr lang="de-DE" sz="1000" b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✖8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24742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F9E33666-0E7C-4E2F-951F-C32152CEFB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0056" y="476672"/>
            <a:ext cx="4654057" cy="3125003"/>
          </a:xfrm>
          <a:prstGeom prst="rect">
            <a:avLst/>
          </a:prstGeom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A48C08DB-0338-453D-9467-E382070C81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0403" y="4869160"/>
            <a:ext cx="6800900" cy="1152533"/>
          </a:xfrm>
          <a:prstGeom prst="rect">
            <a:avLst/>
          </a:prstGeom>
        </p:spPr>
      </p:pic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AAC3E449-75E4-4DC5-A48C-81E31CDBFC3C}"/>
              </a:ext>
            </a:extLst>
          </p:cNvPr>
          <p:cNvGrpSpPr/>
          <p:nvPr/>
        </p:nvGrpSpPr>
        <p:grpSpPr>
          <a:xfrm>
            <a:off x="2246091" y="427300"/>
            <a:ext cx="2534312" cy="1330672"/>
            <a:chOff x="2246091" y="427300"/>
            <a:chExt cx="2534312" cy="1330672"/>
          </a:xfrm>
        </p:grpSpPr>
        <p:sp>
          <p:nvSpPr>
            <p:cNvPr id="5" name="Rechteck: abgerundete Ecken 4">
              <a:extLst>
                <a:ext uri="{FF2B5EF4-FFF2-40B4-BE49-F238E27FC236}">
                  <a16:creationId xmlns:a16="http://schemas.microsoft.com/office/drawing/2014/main" id="{7AA800B3-D41A-401F-B61F-29DE0507DEC9}"/>
                </a:ext>
              </a:extLst>
            </p:cNvPr>
            <p:cNvSpPr/>
            <p:nvPr/>
          </p:nvSpPr>
          <p:spPr>
            <a:xfrm>
              <a:off x="2966171" y="427300"/>
              <a:ext cx="1080000" cy="468604"/>
            </a:xfrm>
            <a:prstGeom prst="roundRect">
              <a:avLst>
                <a:gd name="adj" fmla="val 11124"/>
              </a:avLst>
            </a:prstGeom>
            <a:solidFill>
              <a:srgbClr val="C7E4C8"/>
            </a:solidFill>
            <a:ln w="9525">
              <a:solidFill>
                <a:srgbClr val="2FA6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de-DE" sz="900" noProof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diastolicMedian-</a:t>
              </a:r>
              <a:br>
                <a:rPr lang="de-DE" sz="900" noProof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de-DE" sz="900" noProof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RightRotation-</a:t>
              </a:r>
              <a:br>
                <a:rPr lang="de-DE" sz="900" noProof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de-DE" sz="900" noProof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VolumeRel</a:t>
              </a:r>
            </a:p>
          </p:txBody>
        </p:sp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9C9131D4-565B-43C6-9E5A-11ECCA1113C6}"/>
                </a:ext>
              </a:extLst>
            </p:cNvPr>
            <p:cNvGrpSpPr/>
            <p:nvPr/>
          </p:nvGrpSpPr>
          <p:grpSpPr>
            <a:xfrm>
              <a:off x="3945355" y="1110824"/>
              <a:ext cx="590096" cy="353333"/>
              <a:chOff x="3441184" y="1984779"/>
              <a:chExt cx="590096" cy="353333"/>
            </a:xfrm>
          </p:grpSpPr>
          <p:sp>
            <p:nvSpPr>
              <p:cNvPr id="33" name="Rechteck 32">
                <a:extLst>
                  <a:ext uri="{FF2B5EF4-FFF2-40B4-BE49-F238E27FC236}">
                    <a16:creationId xmlns:a16="http://schemas.microsoft.com/office/drawing/2014/main" id="{25EDD311-D1F6-4F51-8018-3AC3964CD504}"/>
                  </a:ext>
                </a:extLst>
              </p:cNvPr>
              <p:cNvSpPr/>
              <p:nvPr/>
            </p:nvSpPr>
            <p:spPr>
              <a:xfrm>
                <a:off x="3441184" y="2158112"/>
                <a:ext cx="590096" cy="1800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de-DE" sz="800" b="1" dirty="0">
                    <a:solidFill>
                      <a:srgbClr val="2FA65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✔17 </a:t>
                </a:r>
                <a:r>
                  <a:rPr lang="de-DE" sz="800" b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✖2</a:t>
                </a:r>
              </a:p>
            </p:txBody>
          </p:sp>
          <p:sp>
            <p:nvSpPr>
              <p:cNvPr id="34" name="Rechteck 33">
                <a:extLst>
                  <a:ext uri="{FF2B5EF4-FFF2-40B4-BE49-F238E27FC236}">
                    <a16:creationId xmlns:a16="http://schemas.microsoft.com/office/drawing/2014/main" id="{E59EB584-1907-4A94-B85A-EAC37F9B15A9}"/>
                  </a:ext>
                </a:extLst>
              </p:cNvPr>
              <p:cNvSpPr/>
              <p:nvPr/>
            </p:nvSpPr>
            <p:spPr>
              <a:xfrm>
                <a:off x="3441184" y="1984779"/>
                <a:ext cx="590096" cy="180000"/>
              </a:xfrm>
              <a:prstGeom prst="rect">
                <a:avLst/>
              </a:prstGeom>
              <a:solidFill>
                <a:srgbClr val="DA7F7F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de-DE" sz="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BAV</a:t>
                </a:r>
              </a:p>
            </p:txBody>
          </p:sp>
        </p:grpSp>
        <p:grpSp>
          <p:nvGrpSpPr>
            <p:cNvPr id="8" name="Gruppieren 7">
              <a:extLst>
                <a:ext uri="{FF2B5EF4-FFF2-40B4-BE49-F238E27FC236}">
                  <a16:creationId xmlns:a16="http://schemas.microsoft.com/office/drawing/2014/main" id="{EDD22959-17B8-460B-80EB-168C2DE9DDE9}"/>
                </a:ext>
              </a:extLst>
            </p:cNvPr>
            <p:cNvGrpSpPr/>
            <p:nvPr/>
          </p:nvGrpSpPr>
          <p:grpSpPr>
            <a:xfrm>
              <a:off x="2246091" y="661602"/>
              <a:ext cx="2534312" cy="449222"/>
              <a:chOff x="1415480" y="782982"/>
              <a:chExt cx="2534312" cy="449222"/>
            </a:xfrm>
          </p:grpSpPr>
          <p:cxnSp>
            <p:nvCxnSpPr>
              <p:cNvPr id="29" name="Gerade Verbindung mit Pfeil 8">
                <a:extLst>
                  <a:ext uri="{FF2B5EF4-FFF2-40B4-BE49-F238E27FC236}">
                    <a16:creationId xmlns:a16="http://schemas.microsoft.com/office/drawing/2014/main" id="{29B48E92-041E-402E-A01E-F4FFB6ED9E34}"/>
                  </a:ext>
                </a:extLst>
              </p:cNvPr>
              <p:cNvCxnSpPr>
                <a:cxnSpLocks/>
                <a:stCxn id="5" idx="1"/>
              </p:cNvCxnSpPr>
              <p:nvPr/>
            </p:nvCxnSpPr>
            <p:spPr>
              <a:xfrm rot="10800000" flipV="1">
                <a:off x="1955480" y="782982"/>
                <a:ext cx="180080" cy="449222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E8BBC427-16C5-487E-BA49-B4B508BFD7B7}"/>
                  </a:ext>
                </a:extLst>
              </p:cNvPr>
              <p:cNvSpPr txBox="1"/>
              <p:nvPr/>
            </p:nvSpPr>
            <p:spPr>
              <a:xfrm>
                <a:off x="1415480" y="860875"/>
                <a:ext cx="5400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de-DE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&lt; 0.53</a:t>
                </a:r>
              </a:p>
            </p:txBody>
          </p:sp>
          <p:cxnSp>
            <p:nvCxnSpPr>
              <p:cNvPr id="31" name="Gerade Verbindung mit Pfeil 8">
                <a:extLst>
                  <a:ext uri="{FF2B5EF4-FFF2-40B4-BE49-F238E27FC236}">
                    <a16:creationId xmlns:a16="http://schemas.microsoft.com/office/drawing/2014/main" id="{3A03BE86-64DE-4ACE-BB60-F4D873040FCF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3229712" y="782982"/>
                <a:ext cx="180080" cy="449222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" name="Textfeld 31">
                <a:extLst>
                  <a:ext uri="{FF2B5EF4-FFF2-40B4-BE49-F238E27FC236}">
                    <a16:creationId xmlns:a16="http://schemas.microsoft.com/office/drawing/2014/main" id="{B0E837AD-2EE5-498D-BC6C-B3FFE083237B}"/>
                  </a:ext>
                </a:extLst>
              </p:cNvPr>
              <p:cNvSpPr txBox="1"/>
              <p:nvPr/>
            </p:nvSpPr>
            <p:spPr>
              <a:xfrm>
                <a:off x="3409792" y="860874"/>
                <a:ext cx="5400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≥ 0.53</a:t>
                </a:r>
              </a:p>
            </p:txBody>
          </p:sp>
        </p:grpSp>
        <p:grpSp>
          <p:nvGrpSpPr>
            <p:cNvPr id="35" name="Gruppieren 34">
              <a:extLst>
                <a:ext uri="{FF2B5EF4-FFF2-40B4-BE49-F238E27FC236}">
                  <a16:creationId xmlns:a16="http://schemas.microsoft.com/office/drawing/2014/main" id="{6EEFB5FA-7C46-47D3-B37E-23AAFA77F09F}"/>
                </a:ext>
              </a:extLst>
            </p:cNvPr>
            <p:cNvGrpSpPr/>
            <p:nvPr/>
          </p:nvGrpSpPr>
          <p:grpSpPr>
            <a:xfrm>
              <a:off x="2496490" y="1114157"/>
              <a:ext cx="590096" cy="353333"/>
              <a:chOff x="3441184" y="1984779"/>
              <a:chExt cx="590096" cy="353333"/>
            </a:xfrm>
          </p:grpSpPr>
          <p:sp>
            <p:nvSpPr>
              <p:cNvPr id="36" name="Rechteck 35">
                <a:extLst>
                  <a:ext uri="{FF2B5EF4-FFF2-40B4-BE49-F238E27FC236}">
                    <a16:creationId xmlns:a16="http://schemas.microsoft.com/office/drawing/2014/main" id="{0855EB3B-C329-4B6E-8B0A-6EFFB7D577C0}"/>
                  </a:ext>
                </a:extLst>
              </p:cNvPr>
              <p:cNvSpPr/>
              <p:nvPr/>
            </p:nvSpPr>
            <p:spPr>
              <a:xfrm>
                <a:off x="3441184" y="2158112"/>
                <a:ext cx="590096" cy="1800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de-DE" sz="800" b="1" dirty="0">
                    <a:solidFill>
                      <a:srgbClr val="2FA65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✔28 </a:t>
                </a:r>
                <a:r>
                  <a:rPr lang="de-DE" sz="800" b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✖5</a:t>
                </a:r>
              </a:p>
            </p:txBody>
          </p:sp>
          <p:sp>
            <p:nvSpPr>
              <p:cNvPr id="37" name="Rechteck 36">
                <a:extLst>
                  <a:ext uri="{FF2B5EF4-FFF2-40B4-BE49-F238E27FC236}">
                    <a16:creationId xmlns:a16="http://schemas.microsoft.com/office/drawing/2014/main" id="{7EF41FCB-4EC9-42C6-A993-EF60AA0DB3D2}"/>
                  </a:ext>
                </a:extLst>
              </p:cNvPr>
              <p:cNvSpPr/>
              <p:nvPr/>
            </p:nvSpPr>
            <p:spPr>
              <a:xfrm>
                <a:off x="3441184" y="1984779"/>
                <a:ext cx="590096" cy="180000"/>
              </a:xfrm>
              <a:prstGeom prst="rect">
                <a:avLst/>
              </a:prstGeom>
              <a:solidFill>
                <a:srgbClr val="91ACC2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de-DE" sz="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OHHV</a:t>
                </a:r>
              </a:p>
            </p:txBody>
          </p:sp>
        </p:grp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D5C5CB9B-4474-485A-A703-B8FB5ED975C8}"/>
                </a:ext>
              </a:extLst>
            </p:cNvPr>
            <p:cNvSpPr txBox="1"/>
            <p:nvPr/>
          </p:nvSpPr>
          <p:spPr>
            <a:xfrm>
              <a:off x="2918293" y="1496362"/>
              <a:ext cx="117575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100" dirty="0"/>
                <a:t>⮕</a:t>
              </a:r>
              <a:r>
                <a:rPr lang="de-DE" sz="1000" dirty="0"/>
                <a:t> </a:t>
              </a:r>
              <a:r>
                <a:rPr lang="de-DE" sz="1000" b="1" dirty="0">
                  <a:solidFill>
                    <a:srgbClr val="2FA65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✔45 </a:t>
              </a:r>
              <a:r>
                <a:rPr lang="de-DE" sz="1000" b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✖7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2345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7E7EA0A-DAA6-4314-8FD7-CF1D256D6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0216" y="419760"/>
            <a:ext cx="3529019" cy="3009240"/>
          </a:xfrm>
          <a:prstGeom prst="rect">
            <a:avLst/>
          </a:prstGeom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0F0DA13F-70B6-4963-9B10-46F37920F2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6091" y="5301208"/>
            <a:ext cx="9039291" cy="990607"/>
          </a:xfrm>
          <a:prstGeom prst="rect">
            <a:avLst/>
          </a:prstGeom>
        </p:spPr>
      </p:pic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44F21B5-6472-4EB3-A0BB-122FAFA1C179}"/>
              </a:ext>
            </a:extLst>
          </p:cNvPr>
          <p:cNvGrpSpPr/>
          <p:nvPr/>
        </p:nvGrpSpPr>
        <p:grpSpPr>
          <a:xfrm>
            <a:off x="2246091" y="427300"/>
            <a:ext cx="2534312" cy="1338930"/>
            <a:chOff x="2246091" y="427300"/>
            <a:chExt cx="2534312" cy="1338930"/>
          </a:xfrm>
        </p:grpSpPr>
        <p:grpSp>
          <p:nvGrpSpPr>
            <p:cNvPr id="16" name="Gruppieren 15">
              <a:extLst>
                <a:ext uri="{FF2B5EF4-FFF2-40B4-BE49-F238E27FC236}">
                  <a16:creationId xmlns:a16="http://schemas.microsoft.com/office/drawing/2014/main" id="{5492CD29-16BD-4E11-B82A-8641F874E73A}"/>
                </a:ext>
              </a:extLst>
            </p:cNvPr>
            <p:cNvGrpSpPr/>
            <p:nvPr/>
          </p:nvGrpSpPr>
          <p:grpSpPr>
            <a:xfrm>
              <a:off x="2246091" y="427300"/>
              <a:ext cx="2534312" cy="1040190"/>
              <a:chOff x="2246091" y="427300"/>
              <a:chExt cx="2534312" cy="1040190"/>
            </a:xfrm>
          </p:grpSpPr>
          <p:sp>
            <p:nvSpPr>
              <p:cNvPr id="3" name="Rechteck: abgerundete Ecken 2">
                <a:extLst>
                  <a:ext uri="{FF2B5EF4-FFF2-40B4-BE49-F238E27FC236}">
                    <a16:creationId xmlns:a16="http://schemas.microsoft.com/office/drawing/2014/main" id="{CA559628-DADF-4EE4-8135-FAC1CAB844B2}"/>
                  </a:ext>
                </a:extLst>
              </p:cNvPr>
              <p:cNvSpPr/>
              <p:nvPr/>
            </p:nvSpPr>
            <p:spPr>
              <a:xfrm>
                <a:off x="2966171" y="427300"/>
                <a:ext cx="1080000" cy="468604"/>
              </a:xfrm>
              <a:prstGeom prst="roundRect">
                <a:avLst>
                  <a:gd name="adj" fmla="val 11124"/>
                </a:avLst>
              </a:prstGeom>
              <a:solidFill>
                <a:srgbClr val="C7E4C8"/>
              </a:solidFill>
              <a:ln w="9525">
                <a:solidFill>
                  <a:srgbClr val="2FA65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rtlCol="0" anchor="ctr"/>
              <a:lstStyle/>
              <a:p>
                <a:pPr algn="ctr"/>
                <a:r>
                  <a:rPr lang="de-DE" sz="900" noProof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medianDiameter</a:t>
                </a:r>
              </a:p>
            </p:txBody>
          </p:sp>
          <p:grpSp>
            <p:nvGrpSpPr>
              <p:cNvPr id="4" name="Gruppieren 3">
                <a:extLst>
                  <a:ext uri="{FF2B5EF4-FFF2-40B4-BE49-F238E27FC236}">
                    <a16:creationId xmlns:a16="http://schemas.microsoft.com/office/drawing/2014/main" id="{AE5D23D1-6757-4153-B91E-F037F999B1EB}"/>
                  </a:ext>
                </a:extLst>
              </p:cNvPr>
              <p:cNvGrpSpPr/>
              <p:nvPr/>
            </p:nvGrpSpPr>
            <p:grpSpPr>
              <a:xfrm>
                <a:off x="3945355" y="1110824"/>
                <a:ext cx="590096" cy="353333"/>
                <a:chOff x="3441184" y="1984779"/>
                <a:chExt cx="590096" cy="353333"/>
              </a:xfrm>
            </p:grpSpPr>
            <p:sp>
              <p:nvSpPr>
                <p:cNvPr id="6" name="Rechteck 5">
                  <a:extLst>
                    <a:ext uri="{FF2B5EF4-FFF2-40B4-BE49-F238E27FC236}">
                      <a16:creationId xmlns:a16="http://schemas.microsoft.com/office/drawing/2014/main" id="{91C999DE-599F-4794-967B-BDE929B1D44C}"/>
                    </a:ext>
                  </a:extLst>
                </p:cNvPr>
                <p:cNvSpPr/>
                <p:nvPr/>
              </p:nvSpPr>
              <p:spPr>
                <a:xfrm>
                  <a:off x="3441184" y="2158112"/>
                  <a:ext cx="590096" cy="180000"/>
                </a:xfrm>
                <a:prstGeom prst="rect">
                  <a:avLst/>
                </a:prstGeom>
                <a:noFill/>
                <a:ln w="95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36000" rIns="0" bIns="36000" rtlCol="0" anchor="ctr"/>
                <a:lstStyle/>
                <a:p>
                  <a:pPr algn="ctr"/>
                  <a:r>
                    <a:rPr lang="de-DE" sz="800" b="1" dirty="0">
                      <a:solidFill>
                        <a:srgbClr val="2FA65F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✔33 </a:t>
                  </a:r>
                  <a:r>
                    <a:rPr lang="de-DE" sz="800" b="1" dirty="0">
                      <a:solidFill>
                        <a:srgbClr val="C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✖16</a:t>
                  </a:r>
                </a:p>
              </p:txBody>
            </p:sp>
            <p:sp>
              <p:nvSpPr>
                <p:cNvPr id="7" name="Rechteck 6">
                  <a:extLst>
                    <a:ext uri="{FF2B5EF4-FFF2-40B4-BE49-F238E27FC236}">
                      <a16:creationId xmlns:a16="http://schemas.microsoft.com/office/drawing/2014/main" id="{75FC6814-CBE4-4019-AC21-66B8AB985DA1}"/>
                    </a:ext>
                  </a:extLst>
                </p:cNvPr>
                <p:cNvSpPr/>
                <p:nvPr/>
              </p:nvSpPr>
              <p:spPr>
                <a:xfrm>
                  <a:off x="3441184" y="1984779"/>
                  <a:ext cx="590096" cy="180000"/>
                </a:xfrm>
                <a:prstGeom prst="rect">
                  <a:avLst/>
                </a:prstGeom>
                <a:solidFill>
                  <a:srgbClr val="C96699"/>
                </a:solidFill>
                <a:ln w="95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lang="de-DE" sz="800" dirty="0" err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female</a:t>
                  </a:r>
                  <a:endParaRPr lang="de-DE" sz="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8" name="Gruppieren 7">
                <a:extLst>
                  <a:ext uri="{FF2B5EF4-FFF2-40B4-BE49-F238E27FC236}">
                    <a16:creationId xmlns:a16="http://schemas.microsoft.com/office/drawing/2014/main" id="{0D7863DD-A0A3-4568-AF83-4A1DF005D4E1}"/>
                  </a:ext>
                </a:extLst>
              </p:cNvPr>
              <p:cNvGrpSpPr/>
              <p:nvPr/>
            </p:nvGrpSpPr>
            <p:grpSpPr>
              <a:xfrm>
                <a:off x="2246091" y="661602"/>
                <a:ext cx="2534312" cy="449222"/>
                <a:chOff x="1415480" y="782982"/>
                <a:chExt cx="2534312" cy="449222"/>
              </a:xfrm>
            </p:grpSpPr>
            <p:cxnSp>
              <p:nvCxnSpPr>
                <p:cNvPr id="9" name="Gerade Verbindung mit Pfeil 8">
                  <a:extLst>
                    <a:ext uri="{FF2B5EF4-FFF2-40B4-BE49-F238E27FC236}">
                      <a16:creationId xmlns:a16="http://schemas.microsoft.com/office/drawing/2014/main" id="{112690F2-F8D3-42AB-BDD8-37CB5D0AD5A7}"/>
                    </a:ext>
                  </a:extLst>
                </p:cNvPr>
                <p:cNvCxnSpPr>
                  <a:cxnSpLocks/>
                  <a:stCxn id="3" idx="1"/>
                </p:cNvCxnSpPr>
                <p:nvPr/>
              </p:nvCxnSpPr>
              <p:spPr>
                <a:xfrm rot="10800000" flipV="1">
                  <a:off x="1955480" y="782982"/>
                  <a:ext cx="180080" cy="449222"/>
                </a:xfrm>
                <a:prstGeom prst="bentConnector2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0" name="Textfeld 9">
                  <a:extLst>
                    <a:ext uri="{FF2B5EF4-FFF2-40B4-BE49-F238E27FC236}">
                      <a16:creationId xmlns:a16="http://schemas.microsoft.com/office/drawing/2014/main" id="{308710E8-240B-411E-A966-C56AB8A856C0}"/>
                    </a:ext>
                  </a:extLst>
                </p:cNvPr>
                <p:cNvSpPr txBox="1"/>
                <p:nvPr/>
              </p:nvSpPr>
              <p:spPr>
                <a:xfrm>
                  <a:off x="1415480" y="860875"/>
                  <a:ext cx="5400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de-DE" sz="1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&lt; 17</a:t>
                  </a:r>
                </a:p>
              </p:txBody>
            </p:sp>
            <p:cxnSp>
              <p:nvCxnSpPr>
                <p:cNvPr id="11" name="Gerade Verbindung mit Pfeil 8">
                  <a:extLst>
                    <a:ext uri="{FF2B5EF4-FFF2-40B4-BE49-F238E27FC236}">
                      <a16:creationId xmlns:a16="http://schemas.microsoft.com/office/drawing/2014/main" id="{5312D1AC-5B44-4F9B-A904-DC6F937FE5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 flipV="1">
                  <a:off x="3229712" y="782982"/>
                  <a:ext cx="180080" cy="449222"/>
                </a:xfrm>
                <a:prstGeom prst="bentConnector2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2" name="Textfeld 11">
                  <a:extLst>
                    <a:ext uri="{FF2B5EF4-FFF2-40B4-BE49-F238E27FC236}">
                      <a16:creationId xmlns:a16="http://schemas.microsoft.com/office/drawing/2014/main" id="{8EDD8F1C-F94B-42CB-BF33-4BE41B695510}"/>
                    </a:ext>
                  </a:extLst>
                </p:cNvPr>
                <p:cNvSpPr txBox="1"/>
                <p:nvPr/>
              </p:nvSpPr>
              <p:spPr>
                <a:xfrm>
                  <a:off x="3409792" y="860874"/>
                  <a:ext cx="5400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1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≥ 17</a:t>
                  </a:r>
                </a:p>
              </p:txBody>
            </p:sp>
          </p:grpSp>
          <p:grpSp>
            <p:nvGrpSpPr>
              <p:cNvPr id="13" name="Gruppieren 12">
                <a:extLst>
                  <a:ext uri="{FF2B5EF4-FFF2-40B4-BE49-F238E27FC236}">
                    <a16:creationId xmlns:a16="http://schemas.microsoft.com/office/drawing/2014/main" id="{B36E8110-B44F-4DF5-943F-7921452F3D21}"/>
                  </a:ext>
                </a:extLst>
              </p:cNvPr>
              <p:cNvGrpSpPr/>
              <p:nvPr/>
            </p:nvGrpSpPr>
            <p:grpSpPr>
              <a:xfrm>
                <a:off x="2496490" y="1114157"/>
                <a:ext cx="590096" cy="353333"/>
                <a:chOff x="3441184" y="1984779"/>
                <a:chExt cx="590096" cy="353333"/>
              </a:xfrm>
            </p:grpSpPr>
            <p:sp>
              <p:nvSpPr>
                <p:cNvPr id="14" name="Rechteck 13">
                  <a:extLst>
                    <a:ext uri="{FF2B5EF4-FFF2-40B4-BE49-F238E27FC236}">
                      <a16:creationId xmlns:a16="http://schemas.microsoft.com/office/drawing/2014/main" id="{CA284024-FCDC-42B4-874A-1BD597694A53}"/>
                    </a:ext>
                  </a:extLst>
                </p:cNvPr>
                <p:cNvSpPr/>
                <p:nvPr/>
              </p:nvSpPr>
              <p:spPr>
                <a:xfrm>
                  <a:off x="3441184" y="2158112"/>
                  <a:ext cx="590096" cy="180000"/>
                </a:xfrm>
                <a:prstGeom prst="rect">
                  <a:avLst/>
                </a:prstGeom>
                <a:noFill/>
                <a:ln w="95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36000" rIns="0" bIns="36000" rtlCol="0" anchor="ctr"/>
                <a:lstStyle/>
                <a:p>
                  <a:pPr algn="ctr"/>
                  <a:r>
                    <a:rPr lang="de-DE" sz="800" b="1" dirty="0">
                      <a:solidFill>
                        <a:srgbClr val="2FA65F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✔29 </a:t>
                  </a:r>
                  <a:r>
                    <a:rPr lang="de-DE" sz="800" b="1" dirty="0">
                      <a:solidFill>
                        <a:srgbClr val="C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✖12</a:t>
                  </a:r>
                </a:p>
              </p:txBody>
            </p:sp>
            <p:sp>
              <p:nvSpPr>
                <p:cNvPr id="15" name="Rechteck 14">
                  <a:extLst>
                    <a:ext uri="{FF2B5EF4-FFF2-40B4-BE49-F238E27FC236}">
                      <a16:creationId xmlns:a16="http://schemas.microsoft.com/office/drawing/2014/main" id="{0D763044-E1D3-4122-932C-D0BA2E923EF5}"/>
                    </a:ext>
                  </a:extLst>
                </p:cNvPr>
                <p:cNvSpPr/>
                <p:nvPr/>
              </p:nvSpPr>
              <p:spPr>
                <a:xfrm>
                  <a:off x="3441184" y="1984779"/>
                  <a:ext cx="590096" cy="180000"/>
                </a:xfrm>
                <a:prstGeom prst="rect">
                  <a:avLst/>
                </a:prstGeom>
                <a:solidFill>
                  <a:srgbClr val="61BFE2"/>
                </a:solidFill>
                <a:ln w="95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lang="de-DE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male</a:t>
                  </a:r>
                </a:p>
              </p:txBody>
            </p:sp>
          </p:grpSp>
        </p:grp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649701D7-2248-47E5-8B20-FB6AF7AC0670}"/>
                </a:ext>
              </a:extLst>
            </p:cNvPr>
            <p:cNvSpPr txBox="1"/>
            <p:nvPr/>
          </p:nvSpPr>
          <p:spPr>
            <a:xfrm>
              <a:off x="2918293" y="1504620"/>
              <a:ext cx="117575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100" dirty="0"/>
                <a:t>⮕</a:t>
              </a:r>
              <a:r>
                <a:rPr lang="de-DE" sz="1000" dirty="0"/>
                <a:t> </a:t>
              </a:r>
              <a:r>
                <a:rPr lang="de-DE" sz="1000" b="1" dirty="0">
                  <a:solidFill>
                    <a:srgbClr val="2FA65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✔62 </a:t>
              </a:r>
              <a:r>
                <a:rPr lang="de-DE" sz="1000" b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✖18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1656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feld 50">
            <a:extLst>
              <a:ext uri="{FF2B5EF4-FFF2-40B4-BE49-F238E27FC236}">
                <a16:creationId xmlns:a16="http://schemas.microsoft.com/office/drawing/2014/main" id="{192E5871-BDCE-4B08-B87F-0D5A82F7B0EB}"/>
              </a:ext>
            </a:extLst>
          </p:cNvPr>
          <p:cNvSpPr txBox="1"/>
          <p:nvPr/>
        </p:nvSpPr>
        <p:spPr>
          <a:xfrm>
            <a:off x="791778" y="304189"/>
            <a:ext cx="2950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7207396A-D3CC-460C-88CA-76CD3DBAB799}"/>
              </a:ext>
            </a:extLst>
          </p:cNvPr>
          <p:cNvSpPr txBox="1"/>
          <p:nvPr/>
        </p:nvSpPr>
        <p:spPr>
          <a:xfrm>
            <a:off x="4770136" y="299446"/>
            <a:ext cx="2950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B989FB6B-AE2D-49DB-8FB5-523AEA0DD680}"/>
              </a:ext>
            </a:extLst>
          </p:cNvPr>
          <p:cNvGrpSpPr/>
          <p:nvPr/>
        </p:nvGrpSpPr>
        <p:grpSpPr>
          <a:xfrm>
            <a:off x="4785824" y="303834"/>
            <a:ext cx="2534312" cy="1251830"/>
            <a:chOff x="2246091" y="427300"/>
            <a:chExt cx="2534312" cy="1251830"/>
          </a:xfrm>
        </p:grpSpPr>
        <p:sp>
          <p:nvSpPr>
            <p:cNvPr id="54" name="Rechteck: abgerundete Ecken 53">
              <a:extLst>
                <a:ext uri="{FF2B5EF4-FFF2-40B4-BE49-F238E27FC236}">
                  <a16:creationId xmlns:a16="http://schemas.microsoft.com/office/drawing/2014/main" id="{484577A2-0C0B-42C3-B5F8-FECE5901E58C}"/>
                </a:ext>
              </a:extLst>
            </p:cNvPr>
            <p:cNvSpPr/>
            <p:nvPr/>
          </p:nvSpPr>
          <p:spPr>
            <a:xfrm>
              <a:off x="2966171" y="427300"/>
              <a:ext cx="1080000" cy="468604"/>
            </a:xfrm>
            <a:prstGeom prst="roundRect">
              <a:avLst>
                <a:gd name="adj" fmla="val 11124"/>
              </a:avLst>
            </a:prstGeom>
            <a:solidFill>
              <a:srgbClr val="C7E4C8"/>
            </a:solidFill>
            <a:ln w="9525">
              <a:solidFill>
                <a:srgbClr val="2FA6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de-DE" sz="900" noProof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diastolicMedian-</a:t>
              </a:r>
              <a:br>
                <a:rPr lang="de-DE" sz="900" noProof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de-DE" sz="900" noProof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RightRotation-</a:t>
              </a:r>
              <a:br>
                <a:rPr lang="de-DE" sz="900" noProof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de-DE" sz="900" noProof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VolumeRel</a:t>
              </a:r>
            </a:p>
          </p:txBody>
        </p:sp>
        <p:grpSp>
          <p:nvGrpSpPr>
            <p:cNvPr id="55" name="Gruppieren 54">
              <a:extLst>
                <a:ext uri="{FF2B5EF4-FFF2-40B4-BE49-F238E27FC236}">
                  <a16:creationId xmlns:a16="http://schemas.microsoft.com/office/drawing/2014/main" id="{34E6E425-1DEF-49CB-A2E8-031D577C342D}"/>
                </a:ext>
              </a:extLst>
            </p:cNvPr>
            <p:cNvGrpSpPr/>
            <p:nvPr/>
          </p:nvGrpSpPr>
          <p:grpSpPr>
            <a:xfrm>
              <a:off x="3945355" y="1110824"/>
              <a:ext cx="590096" cy="353333"/>
              <a:chOff x="3441184" y="1984779"/>
              <a:chExt cx="590096" cy="353333"/>
            </a:xfrm>
          </p:grpSpPr>
          <p:sp>
            <p:nvSpPr>
              <p:cNvPr id="65" name="Rechteck 64">
                <a:extLst>
                  <a:ext uri="{FF2B5EF4-FFF2-40B4-BE49-F238E27FC236}">
                    <a16:creationId xmlns:a16="http://schemas.microsoft.com/office/drawing/2014/main" id="{7056C42B-1889-4163-B663-773F8C1E6C3C}"/>
                  </a:ext>
                </a:extLst>
              </p:cNvPr>
              <p:cNvSpPr/>
              <p:nvPr/>
            </p:nvSpPr>
            <p:spPr>
              <a:xfrm>
                <a:off x="3441184" y="2158112"/>
                <a:ext cx="590096" cy="1800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de-DE" sz="800" b="1" dirty="0">
                    <a:solidFill>
                      <a:srgbClr val="2FA65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✔17 </a:t>
                </a:r>
                <a:r>
                  <a:rPr lang="de-DE" sz="800" b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✖2</a:t>
                </a:r>
              </a:p>
            </p:txBody>
          </p:sp>
          <p:sp>
            <p:nvSpPr>
              <p:cNvPr id="66" name="Rechteck 65">
                <a:extLst>
                  <a:ext uri="{FF2B5EF4-FFF2-40B4-BE49-F238E27FC236}">
                    <a16:creationId xmlns:a16="http://schemas.microsoft.com/office/drawing/2014/main" id="{FE790741-7D86-45CB-88CD-0CA306CEDCC5}"/>
                  </a:ext>
                </a:extLst>
              </p:cNvPr>
              <p:cNvSpPr/>
              <p:nvPr/>
            </p:nvSpPr>
            <p:spPr>
              <a:xfrm>
                <a:off x="3441184" y="1984779"/>
                <a:ext cx="590096" cy="180000"/>
              </a:xfrm>
              <a:prstGeom prst="rect">
                <a:avLst/>
              </a:prstGeom>
              <a:solidFill>
                <a:srgbClr val="DA7F7F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de-DE" sz="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BAV</a:t>
                </a:r>
              </a:p>
            </p:txBody>
          </p:sp>
        </p:grpSp>
        <p:grpSp>
          <p:nvGrpSpPr>
            <p:cNvPr id="56" name="Gruppieren 55">
              <a:extLst>
                <a:ext uri="{FF2B5EF4-FFF2-40B4-BE49-F238E27FC236}">
                  <a16:creationId xmlns:a16="http://schemas.microsoft.com/office/drawing/2014/main" id="{AB990DD3-6984-4A38-BECA-80FDAC29BACF}"/>
                </a:ext>
              </a:extLst>
            </p:cNvPr>
            <p:cNvGrpSpPr/>
            <p:nvPr/>
          </p:nvGrpSpPr>
          <p:grpSpPr>
            <a:xfrm>
              <a:off x="2246091" y="661602"/>
              <a:ext cx="2534312" cy="449222"/>
              <a:chOff x="1415480" y="782982"/>
              <a:chExt cx="2534312" cy="449222"/>
            </a:xfrm>
          </p:grpSpPr>
          <p:cxnSp>
            <p:nvCxnSpPr>
              <p:cNvPr id="61" name="Gerade Verbindung mit Pfeil 8">
                <a:extLst>
                  <a:ext uri="{FF2B5EF4-FFF2-40B4-BE49-F238E27FC236}">
                    <a16:creationId xmlns:a16="http://schemas.microsoft.com/office/drawing/2014/main" id="{F34FCFA2-A4A9-497A-B550-DDFAAC68D9CB}"/>
                  </a:ext>
                </a:extLst>
              </p:cNvPr>
              <p:cNvCxnSpPr>
                <a:cxnSpLocks/>
                <a:stCxn id="54" idx="1"/>
              </p:cNvCxnSpPr>
              <p:nvPr/>
            </p:nvCxnSpPr>
            <p:spPr>
              <a:xfrm rot="10800000" flipV="1">
                <a:off x="1955480" y="782982"/>
                <a:ext cx="180080" cy="449222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2" name="Textfeld 61">
                <a:extLst>
                  <a:ext uri="{FF2B5EF4-FFF2-40B4-BE49-F238E27FC236}">
                    <a16:creationId xmlns:a16="http://schemas.microsoft.com/office/drawing/2014/main" id="{D89A4DEC-541D-46AB-ABDB-85FB61112BF7}"/>
                  </a:ext>
                </a:extLst>
              </p:cNvPr>
              <p:cNvSpPr txBox="1"/>
              <p:nvPr/>
            </p:nvSpPr>
            <p:spPr>
              <a:xfrm>
                <a:off x="1415480" y="860875"/>
                <a:ext cx="5400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de-DE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&lt; 0.53</a:t>
                </a:r>
              </a:p>
            </p:txBody>
          </p:sp>
          <p:cxnSp>
            <p:nvCxnSpPr>
              <p:cNvPr id="63" name="Gerade Verbindung mit Pfeil 8">
                <a:extLst>
                  <a:ext uri="{FF2B5EF4-FFF2-40B4-BE49-F238E27FC236}">
                    <a16:creationId xmlns:a16="http://schemas.microsoft.com/office/drawing/2014/main" id="{3C1C39A7-2A9C-4D2D-9C63-F1CB1F4D4A86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3229712" y="782982"/>
                <a:ext cx="180080" cy="449222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4" name="Textfeld 63">
                <a:extLst>
                  <a:ext uri="{FF2B5EF4-FFF2-40B4-BE49-F238E27FC236}">
                    <a16:creationId xmlns:a16="http://schemas.microsoft.com/office/drawing/2014/main" id="{225869BC-9407-4B72-8C4D-321607507A5A}"/>
                  </a:ext>
                </a:extLst>
              </p:cNvPr>
              <p:cNvSpPr txBox="1"/>
              <p:nvPr/>
            </p:nvSpPr>
            <p:spPr>
              <a:xfrm>
                <a:off x="3409792" y="860874"/>
                <a:ext cx="5400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≥ 0.53</a:t>
                </a:r>
              </a:p>
            </p:txBody>
          </p:sp>
        </p:grpSp>
        <p:grpSp>
          <p:nvGrpSpPr>
            <p:cNvPr id="57" name="Gruppieren 56">
              <a:extLst>
                <a:ext uri="{FF2B5EF4-FFF2-40B4-BE49-F238E27FC236}">
                  <a16:creationId xmlns:a16="http://schemas.microsoft.com/office/drawing/2014/main" id="{40ACC864-E483-4547-B12B-57AD088F756E}"/>
                </a:ext>
              </a:extLst>
            </p:cNvPr>
            <p:cNvGrpSpPr/>
            <p:nvPr/>
          </p:nvGrpSpPr>
          <p:grpSpPr>
            <a:xfrm>
              <a:off x="2496490" y="1114157"/>
              <a:ext cx="590096" cy="353333"/>
              <a:chOff x="3441184" y="1984779"/>
              <a:chExt cx="590096" cy="353333"/>
            </a:xfrm>
          </p:grpSpPr>
          <p:sp>
            <p:nvSpPr>
              <p:cNvPr id="59" name="Rechteck 58">
                <a:extLst>
                  <a:ext uri="{FF2B5EF4-FFF2-40B4-BE49-F238E27FC236}">
                    <a16:creationId xmlns:a16="http://schemas.microsoft.com/office/drawing/2014/main" id="{C3FB51E4-68BF-4557-BB3C-3078E084867B}"/>
                  </a:ext>
                </a:extLst>
              </p:cNvPr>
              <p:cNvSpPr/>
              <p:nvPr/>
            </p:nvSpPr>
            <p:spPr>
              <a:xfrm>
                <a:off x="3441184" y="2158112"/>
                <a:ext cx="590096" cy="1800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de-DE" sz="800" b="1" dirty="0">
                    <a:solidFill>
                      <a:srgbClr val="2FA65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✔28 </a:t>
                </a:r>
                <a:r>
                  <a:rPr lang="de-DE" sz="800" b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✖5</a:t>
                </a:r>
              </a:p>
            </p:txBody>
          </p:sp>
          <p:sp>
            <p:nvSpPr>
              <p:cNvPr id="60" name="Rechteck 59">
                <a:extLst>
                  <a:ext uri="{FF2B5EF4-FFF2-40B4-BE49-F238E27FC236}">
                    <a16:creationId xmlns:a16="http://schemas.microsoft.com/office/drawing/2014/main" id="{96C5FE12-BC6D-472B-B27C-1B61E7394EC3}"/>
                  </a:ext>
                </a:extLst>
              </p:cNvPr>
              <p:cNvSpPr/>
              <p:nvPr/>
            </p:nvSpPr>
            <p:spPr>
              <a:xfrm>
                <a:off x="3441184" y="1984779"/>
                <a:ext cx="590096" cy="180000"/>
              </a:xfrm>
              <a:prstGeom prst="rect">
                <a:avLst/>
              </a:prstGeom>
              <a:solidFill>
                <a:srgbClr val="91ACC2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de-DE" sz="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OHHV</a:t>
                </a:r>
              </a:p>
            </p:txBody>
          </p:sp>
        </p:grpSp>
        <p:sp>
          <p:nvSpPr>
            <p:cNvPr id="58" name="Textfeld 57">
              <a:extLst>
                <a:ext uri="{FF2B5EF4-FFF2-40B4-BE49-F238E27FC236}">
                  <a16:creationId xmlns:a16="http://schemas.microsoft.com/office/drawing/2014/main" id="{3FC7C0C6-6ED7-4461-9792-DF170DB3055A}"/>
                </a:ext>
              </a:extLst>
            </p:cNvPr>
            <p:cNvSpPr txBox="1"/>
            <p:nvPr/>
          </p:nvSpPr>
          <p:spPr>
            <a:xfrm>
              <a:off x="2918293" y="1417520"/>
              <a:ext cx="117575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100" dirty="0">
                  <a:latin typeface="Arial" panose="020B0604020202020204" pitchFamily="34" charset="0"/>
                  <a:cs typeface="Arial" panose="020B0604020202020204" pitchFamily="34" charset="0"/>
                </a:rPr>
                <a:t>⮕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b="1" dirty="0">
                  <a:solidFill>
                    <a:srgbClr val="2FA65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✔45 </a:t>
              </a:r>
              <a:r>
                <a:rPr lang="de-DE" sz="1000" b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✖7</a:t>
              </a:r>
            </a:p>
          </p:txBody>
        </p:sp>
      </p:grpSp>
      <p:grpSp>
        <p:nvGrpSpPr>
          <p:cNvPr id="67" name="Gruppieren 66">
            <a:extLst>
              <a:ext uri="{FF2B5EF4-FFF2-40B4-BE49-F238E27FC236}">
                <a16:creationId xmlns:a16="http://schemas.microsoft.com/office/drawing/2014/main" id="{A7DD7A0C-BF84-4235-AF31-864D86774184}"/>
              </a:ext>
            </a:extLst>
          </p:cNvPr>
          <p:cNvGrpSpPr/>
          <p:nvPr/>
        </p:nvGrpSpPr>
        <p:grpSpPr>
          <a:xfrm>
            <a:off x="4785824" y="1700808"/>
            <a:ext cx="2534312" cy="1285757"/>
            <a:chOff x="2246091" y="427300"/>
            <a:chExt cx="2534312" cy="1285757"/>
          </a:xfrm>
        </p:grpSpPr>
        <p:grpSp>
          <p:nvGrpSpPr>
            <p:cNvPr id="68" name="Gruppieren 67">
              <a:extLst>
                <a:ext uri="{FF2B5EF4-FFF2-40B4-BE49-F238E27FC236}">
                  <a16:creationId xmlns:a16="http://schemas.microsoft.com/office/drawing/2014/main" id="{DCB32A0B-F510-41C4-9953-6E21D656E9C3}"/>
                </a:ext>
              </a:extLst>
            </p:cNvPr>
            <p:cNvGrpSpPr/>
            <p:nvPr/>
          </p:nvGrpSpPr>
          <p:grpSpPr>
            <a:xfrm>
              <a:off x="2246091" y="427300"/>
              <a:ext cx="2534312" cy="1040190"/>
              <a:chOff x="2246091" y="427300"/>
              <a:chExt cx="2534312" cy="1040190"/>
            </a:xfrm>
          </p:grpSpPr>
          <p:sp>
            <p:nvSpPr>
              <p:cNvPr id="70" name="Rechteck: abgerundete Ecken 69">
                <a:extLst>
                  <a:ext uri="{FF2B5EF4-FFF2-40B4-BE49-F238E27FC236}">
                    <a16:creationId xmlns:a16="http://schemas.microsoft.com/office/drawing/2014/main" id="{F1DEE2E2-6198-4F04-8BEE-FB43699BC878}"/>
                  </a:ext>
                </a:extLst>
              </p:cNvPr>
              <p:cNvSpPr/>
              <p:nvPr/>
            </p:nvSpPr>
            <p:spPr>
              <a:xfrm>
                <a:off x="2966171" y="427300"/>
                <a:ext cx="1080000" cy="468604"/>
              </a:xfrm>
              <a:prstGeom prst="roundRect">
                <a:avLst>
                  <a:gd name="adj" fmla="val 11124"/>
                </a:avLst>
              </a:prstGeom>
              <a:solidFill>
                <a:srgbClr val="C7E4C8"/>
              </a:solidFill>
              <a:ln w="9525">
                <a:solidFill>
                  <a:srgbClr val="2FA65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rtlCol="0" anchor="ctr"/>
              <a:lstStyle/>
              <a:p>
                <a:pPr algn="ctr"/>
                <a:r>
                  <a:rPr lang="de-DE" sz="900" noProof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medianDiameter</a:t>
                </a:r>
              </a:p>
            </p:txBody>
          </p:sp>
          <p:grpSp>
            <p:nvGrpSpPr>
              <p:cNvPr id="71" name="Gruppieren 70">
                <a:extLst>
                  <a:ext uri="{FF2B5EF4-FFF2-40B4-BE49-F238E27FC236}">
                    <a16:creationId xmlns:a16="http://schemas.microsoft.com/office/drawing/2014/main" id="{4E53F6DA-CCC7-4F86-9C7B-F85B1F094A80}"/>
                  </a:ext>
                </a:extLst>
              </p:cNvPr>
              <p:cNvGrpSpPr/>
              <p:nvPr/>
            </p:nvGrpSpPr>
            <p:grpSpPr>
              <a:xfrm>
                <a:off x="3945355" y="1110824"/>
                <a:ext cx="590096" cy="353333"/>
                <a:chOff x="3441184" y="1984779"/>
                <a:chExt cx="590096" cy="353333"/>
              </a:xfrm>
            </p:grpSpPr>
            <p:sp>
              <p:nvSpPr>
                <p:cNvPr id="80" name="Rechteck 79">
                  <a:extLst>
                    <a:ext uri="{FF2B5EF4-FFF2-40B4-BE49-F238E27FC236}">
                      <a16:creationId xmlns:a16="http://schemas.microsoft.com/office/drawing/2014/main" id="{16096BAB-ECF0-4170-BBEC-750F9A132061}"/>
                    </a:ext>
                  </a:extLst>
                </p:cNvPr>
                <p:cNvSpPr/>
                <p:nvPr/>
              </p:nvSpPr>
              <p:spPr>
                <a:xfrm>
                  <a:off x="3441184" y="2158112"/>
                  <a:ext cx="590096" cy="180000"/>
                </a:xfrm>
                <a:prstGeom prst="rect">
                  <a:avLst/>
                </a:prstGeom>
                <a:noFill/>
                <a:ln w="95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36000" rIns="0" bIns="36000" rtlCol="0" anchor="ctr"/>
                <a:lstStyle/>
                <a:p>
                  <a:pPr algn="ctr"/>
                  <a:r>
                    <a:rPr lang="de-DE" sz="800" b="1" dirty="0">
                      <a:solidFill>
                        <a:srgbClr val="2FA65F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✔33 </a:t>
                  </a:r>
                  <a:r>
                    <a:rPr lang="de-DE" sz="800" b="1" dirty="0">
                      <a:solidFill>
                        <a:srgbClr val="C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✖16</a:t>
                  </a:r>
                </a:p>
              </p:txBody>
            </p:sp>
            <p:sp>
              <p:nvSpPr>
                <p:cNvPr id="81" name="Rechteck 80">
                  <a:extLst>
                    <a:ext uri="{FF2B5EF4-FFF2-40B4-BE49-F238E27FC236}">
                      <a16:creationId xmlns:a16="http://schemas.microsoft.com/office/drawing/2014/main" id="{B98D74CF-83F9-4477-847E-DD2EA3D1DBD6}"/>
                    </a:ext>
                  </a:extLst>
                </p:cNvPr>
                <p:cNvSpPr/>
                <p:nvPr/>
              </p:nvSpPr>
              <p:spPr>
                <a:xfrm>
                  <a:off x="3441184" y="1984779"/>
                  <a:ext cx="590096" cy="180000"/>
                </a:xfrm>
                <a:prstGeom prst="rect">
                  <a:avLst/>
                </a:prstGeom>
                <a:solidFill>
                  <a:srgbClr val="C96699"/>
                </a:solidFill>
                <a:ln w="95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36000" rIns="0" bIns="36000" rtlCol="0" anchor="ctr"/>
                <a:lstStyle/>
                <a:p>
                  <a:pPr algn="ctr"/>
                  <a:r>
                    <a:rPr lang="de-DE" sz="800" dirty="0" err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female</a:t>
                  </a:r>
                  <a:r>
                    <a:rPr lang="de-DE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HHV</a:t>
                  </a:r>
                </a:p>
              </p:txBody>
            </p:sp>
          </p:grpSp>
          <p:grpSp>
            <p:nvGrpSpPr>
              <p:cNvPr id="72" name="Gruppieren 71">
                <a:extLst>
                  <a:ext uri="{FF2B5EF4-FFF2-40B4-BE49-F238E27FC236}">
                    <a16:creationId xmlns:a16="http://schemas.microsoft.com/office/drawing/2014/main" id="{B42467D9-5D68-446F-93CF-C43579D6E59D}"/>
                  </a:ext>
                </a:extLst>
              </p:cNvPr>
              <p:cNvGrpSpPr/>
              <p:nvPr/>
            </p:nvGrpSpPr>
            <p:grpSpPr>
              <a:xfrm>
                <a:off x="2246091" y="661602"/>
                <a:ext cx="2534312" cy="449222"/>
                <a:chOff x="1415480" y="782982"/>
                <a:chExt cx="2534312" cy="449222"/>
              </a:xfrm>
            </p:grpSpPr>
            <p:cxnSp>
              <p:nvCxnSpPr>
                <p:cNvPr id="76" name="Gerade Verbindung mit Pfeil 8">
                  <a:extLst>
                    <a:ext uri="{FF2B5EF4-FFF2-40B4-BE49-F238E27FC236}">
                      <a16:creationId xmlns:a16="http://schemas.microsoft.com/office/drawing/2014/main" id="{B6C38E8D-AA5A-47D2-B294-DE262B1C2439}"/>
                    </a:ext>
                  </a:extLst>
                </p:cNvPr>
                <p:cNvCxnSpPr>
                  <a:cxnSpLocks/>
                  <a:stCxn id="70" idx="1"/>
                </p:cNvCxnSpPr>
                <p:nvPr/>
              </p:nvCxnSpPr>
              <p:spPr>
                <a:xfrm rot="10800000" flipV="1">
                  <a:off x="1955480" y="782982"/>
                  <a:ext cx="180080" cy="449222"/>
                </a:xfrm>
                <a:prstGeom prst="bentConnector2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7" name="Textfeld 76">
                  <a:extLst>
                    <a:ext uri="{FF2B5EF4-FFF2-40B4-BE49-F238E27FC236}">
                      <a16:creationId xmlns:a16="http://schemas.microsoft.com/office/drawing/2014/main" id="{A63451B0-DACE-4BF7-ACEE-1DD91AD0270E}"/>
                    </a:ext>
                  </a:extLst>
                </p:cNvPr>
                <p:cNvSpPr txBox="1"/>
                <p:nvPr/>
              </p:nvSpPr>
              <p:spPr>
                <a:xfrm>
                  <a:off x="1415480" y="860875"/>
                  <a:ext cx="5400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de-DE" sz="1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&lt; 17</a:t>
                  </a:r>
                </a:p>
              </p:txBody>
            </p:sp>
            <p:cxnSp>
              <p:nvCxnSpPr>
                <p:cNvPr id="78" name="Gerade Verbindung mit Pfeil 8">
                  <a:extLst>
                    <a:ext uri="{FF2B5EF4-FFF2-40B4-BE49-F238E27FC236}">
                      <a16:creationId xmlns:a16="http://schemas.microsoft.com/office/drawing/2014/main" id="{6BFF7491-AC16-467C-8CA8-89D934B7B7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 flipV="1">
                  <a:off x="3229712" y="782982"/>
                  <a:ext cx="180080" cy="449222"/>
                </a:xfrm>
                <a:prstGeom prst="bentConnector2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9" name="Textfeld 78">
                  <a:extLst>
                    <a:ext uri="{FF2B5EF4-FFF2-40B4-BE49-F238E27FC236}">
                      <a16:creationId xmlns:a16="http://schemas.microsoft.com/office/drawing/2014/main" id="{47ED81A1-4FA5-43DE-A337-F7A68C19538A}"/>
                    </a:ext>
                  </a:extLst>
                </p:cNvPr>
                <p:cNvSpPr txBox="1"/>
                <p:nvPr/>
              </p:nvSpPr>
              <p:spPr>
                <a:xfrm>
                  <a:off x="3409792" y="860874"/>
                  <a:ext cx="5400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1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≥ 17</a:t>
                  </a:r>
                </a:p>
              </p:txBody>
            </p:sp>
          </p:grpSp>
          <p:grpSp>
            <p:nvGrpSpPr>
              <p:cNvPr id="73" name="Gruppieren 72">
                <a:extLst>
                  <a:ext uri="{FF2B5EF4-FFF2-40B4-BE49-F238E27FC236}">
                    <a16:creationId xmlns:a16="http://schemas.microsoft.com/office/drawing/2014/main" id="{80EA6903-B983-4B82-88FA-3449149E7C7B}"/>
                  </a:ext>
                </a:extLst>
              </p:cNvPr>
              <p:cNvGrpSpPr/>
              <p:nvPr/>
            </p:nvGrpSpPr>
            <p:grpSpPr>
              <a:xfrm>
                <a:off x="2496490" y="1114157"/>
                <a:ext cx="590096" cy="353333"/>
                <a:chOff x="3441184" y="1984779"/>
                <a:chExt cx="590096" cy="353333"/>
              </a:xfrm>
            </p:grpSpPr>
            <p:sp>
              <p:nvSpPr>
                <p:cNvPr id="74" name="Rechteck 73">
                  <a:extLst>
                    <a:ext uri="{FF2B5EF4-FFF2-40B4-BE49-F238E27FC236}">
                      <a16:creationId xmlns:a16="http://schemas.microsoft.com/office/drawing/2014/main" id="{4DA1B6F3-98E7-4701-8508-51EDBFFFE0AD}"/>
                    </a:ext>
                  </a:extLst>
                </p:cNvPr>
                <p:cNvSpPr/>
                <p:nvPr/>
              </p:nvSpPr>
              <p:spPr>
                <a:xfrm>
                  <a:off x="3441184" y="2158112"/>
                  <a:ext cx="590096" cy="180000"/>
                </a:xfrm>
                <a:prstGeom prst="rect">
                  <a:avLst/>
                </a:prstGeom>
                <a:noFill/>
                <a:ln w="95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36000" rIns="0" bIns="36000" rtlCol="0" anchor="ctr"/>
                <a:lstStyle/>
                <a:p>
                  <a:pPr algn="ctr"/>
                  <a:r>
                    <a:rPr lang="de-DE" sz="800" b="1" dirty="0">
                      <a:solidFill>
                        <a:srgbClr val="2FA65F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✔29 </a:t>
                  </a:r>
                  <a:r>
                    <a:rPr lang="de-DE" sz="800" b="1" dirty="0">
                      <a:solidFill>
                        <a:srgbClr val="C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✖12</a:t>
                  </a:r>
                </a:p>
              </p:txBody>
            </p:sp>
            <p:sp>
              <p:nvSpPr>
                <p:cNvPr id="75" name="Rechteck 74">
                  <a:extLst>
                    <a:ext uri="{FF2B5EF4-FFF2-40B4-BE49-F238E27FC236}">
                      <a16:creationId xmlns:a16="http://schemas.microsoft.com/office/drawing/2014/main" id="{AD0A7345-A4CD-4B2C-A4B8-E614867CFF2B}"/>
                    </a:ext>
                  </a:extLst>
                </p:cNvPr>
                <p:cNvSpPr/>
                <p:nvPr/>
              </p:nvSpPr>
              <p:spPr>
                <a:xfrm>
                  <a:off x="3441184" y="1984779"/>
                  <a:ext cx="590096" cy="180000"/>
                </a:xfrm>
                <a:prstGeom prst="rect">
                  <a:avLst/>
                </a:prstGeom>
                <a:solidFill>
                  <a:srgbClr val="61BFE2"/>
                </a:solidFill>
                <a:ln w="95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lang="de-DE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male HHV</a:t>
                  </a:r>
                </a:p>
              </p:txBody>
            </p:sp>
          </p:grpSp>
        </p:grpSp>
        <p:sp>
          <p:nvSpPr>
            <p:cNvPr id="69" name="Textfeld 68">
              <a:extLst>
                <a:ext uri="{FF2B5EF4-FFF2-40B4-BE49-F238E27FC236}">
                  <a16:creationId xmlns:a16="http://schemas.microsoft.com/office/drawing/2014/main" id="{4003818E-71B2-4E30-B162-8F50D1B8150C}"/>
                </a:ext>
              </a:extLst>
            </p:cNvPr>
            <p:cNvSpPr txBox="1"/>
            <p:nvPr/>
          </p:nvSpPr>
          <p:spPr>
            <a:xfrm>
              <a:off x="2918293" y="1451447"/>
              <a:ext cx="117575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100" dirty="0">
                  <a:latin typeface="Arial" panose="020B0604020202020204" pitchFamily="34" charset="0"/>
                  <a:cs typeface="Arial" panose="020B0604020202020204" pitchFamily="34" charset="0"/>
                </a:rPr>
                <a:t>⮕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b="1" dirty="0">
                  <a:solidFill>
                    <a:srgbClr val="2FA65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✔62 </a:t>
              </a:r>
              <a:r>
                <a:rPr lang="de-DE" sz="1000" b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✖18</a:t>
              </a:r>
            </a:p>
          </p:txBody>
        </p:sp>
      </p:grpSp>
      <p:sp>
        <p:nvSpPr>
          <p:cNvPr id="82" name="Textfeld 81">
            <a:extLst>
              <a:ext uri="{FF2B5EF4-FFF2-40B4-BE49-F238E27FC236}">
                <a16:creationId xmlns:a16="http://schemas.microsoft.com/office/drawing/2014/main" id="{D01B849B-2F48-4E2F-A9F3-3EAD3501BF5A}"/>
              </a:ext>
            </a:extLst>
          </p:cNvPr>
          <p:cNvSpPr txBox="1"/>
          <p:nvPr/>
        </p:nvSpPr>
        <p:spPr>
          <a:xfrm>
            <a:off x="4770136" y="1672028"/>
            <a:ext cx="2950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83" name="Rechteck: abgerundete Ecken 82">
            <a:extLst>
              <a:ext uri="{FF2B5EF4-FFF2-40B4-BE49-F238E27FC236}">
                <a16:creationId xmlns:a16="http://schemas.microsoft.com/office/drawing/2014/main" id="{EA85578C-6B84-4A69-9793-35B1B7B7EB48}"/>
              </a:ext>
            </a:extLst>
          </p:cNvPr>
          <p:cNvSpPr/>
          <p:nvPr/>
        </p:nvSpPr>
        <p:spPr>
          <a:xfrm>
            <a:off x="754751" y="218009"/>
            <a:ext cx="3894039" cy="2768556"/>
          </a:xfrm>
          <a:prstGeom prst="roundRect">
            <a:avLst>
              <a:gd name="adj" fmla="val 7605"/>
            </a:avLst>
          </a:prstGeom>
          <a:noFill/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Rechteck: abgerundete Ecken 83">
            <a:extLst>
              <a:ext uri="{FF2B5EF4-FFF2-40B4-BE49-F238E27FC236}">
                <a16:creationId xmlns:a16="http://schemas.microsoft.com/office/drawing/2014/main" id="{25A050F2-C740-40A6-8A7E-C96D1402C916}"/>
              </a:ext>
            </a:extLst>
          </p:cNvPr>
          <p:cNvSpPr/>
          <p:nvPr/>
        </p:nvSpPr>
        <p:spPr>
          <a:xfrm>
            <a:off x="4744152" y="218010"/>
            <a:ext cx="2589311" cy="1337654"/>
          </a:xfrm>
          <a:prstGeom prst="roundRect">
            <a:avLst>
              <a:gd name="adj" fmla="val 7605"/>
            </a:avLst>
          </a:prstGeom>
          <a:noFill/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Rechteck: abgerundete Ecken 84">
            <a:extLst>
              <a:ext uri="{FF2B5EF4-FFF2-40B4-BE49-F238E27FC236}">
                <a16:creationId xmlns:a16="http://schemas.microsoft.com/office/drawing/2014/main" id="{D23800B4-8C73-4C47-8091-6405689FEBD7}"/>
              </a:ext>
            </a:extLst>
          </p:cNvPr>
          <p:cNvSpPr/>
          <p:nvPr/>
        </p:nvSpPr>
        <p:spPr>
          <a:xfrm>
            <a:off x="4741170" y="1628800"/>
            <a:ext cx="2589311" cy="1357765"/>
          </a:xfrm>
          <a:prstGeom prst="roundRect">
            <a:avLst>
              <a:gd name="adj" fmla="val 7605"/>
            </a:avLst>
          </a:prstGeom>
          <a:noFill/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86" name="Gruppieren 85">
            <a:extLst>
              <a:ext uri="{FF2B5EF4-FFF2-40B4-BE49-F238E27FC236}">
                <a16:creationId xmlns:a16="http://schemas.microsoft.com/office/drawing/2014/main" id="{96899DE1-0D08-4571-8B40-05922C772C30}"/>
              </a:ext>
            </a:extLst>
          </p:cNvPr>
          <p:cNvGrpSpPr/>
          <p:nvPr/>
        </p:nvGrpSpPr>
        <p:grpSpPr>
          <a:xfrm>
            <a:off x="791778" y="427300"/>
            <a:ext cx="3988625" cy="2408385"/>
            <a:chOff x="791778" y="427300"/>
            <a:chExt cx="3988625" cy="2408385"/>
          </a:xfrm>
        </p:grpSpPr>
        <p:grpSp>
          <p:nvGrpSpPr>
            <p:cNvPr id="87" name="Gruppieren 86">
              <a:extLst>
                <a:ext uri="{FF2B5EF4-FFF2-40B4-BE49-F238E27FC236}">
                  <a16:creationId xmlns:a16="http://schemas.microsoft.com/office/drawing/2014/main" id="{71F5F99A-D889-4F90-9403-C6D19EB2D0A6}"/>
                </a:ext>
              </a:extLst>
            </p:cNvPr>
            <p:cNvGrpSpPr/>
            <p:nvPr/>
          </p:nvGrpSpPr>
          <p:grpSpPr>
            <a:xfrm>
              <a:off x="791778" y="427300"/>
              <a:ext cx="3988625" cy="2408385"/>
              <a:chOff x="667215" y="548680"/>
              <a:chExt cx="3988625" cy="2408385"/>
            </a:xfrm>
          </p:grpSpPr>
          <p:sp>
            <p:nvSpPr>
              <p:cNvPr id="89" name="Rechteck: abgerundete Ecken 88">
                <a:extLst>
                  <a:ext uri="{FF2B5EF4-FFF2-40B4-BE49-F238E27FC236}">
                    <a16:creationId xmlns:a16="http://schemas.microsoft.com/office/drawing/2014/main" id="{CF2E916B-0B46-4FC1-9FEA-7F70BB69603D}"/>
                  </a:ext>
                </a:extLst>
              </p:cNvPr>
              <p:cNvSpPr/>
              <p:nvPr/>
            </p:nvSpPr>
            <p:spPr>
              <a:xfrm>
                <a:off x="2841608" y="548680"/>
                <a:ext cx="1080000" cy="468604"/>
              </a:xfrm>
              <a:prstGeom prst="roundRect">
                <a:avLst>
                  <a:gd name="adj" fmla="val 11124"/>
                </a:avLst>
              </a:prstGeom>
              <a:solidFill>
                <a:srgbClr val="C7E4C8"/>
              </a:solidFill>
              <a:ln w="9525">
                <a:solidFill>
                  <a:srgbClr val="2FA65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rtlCol="0" anchor="ctr"/>
              <a:lstStyle/>
              <a:p>
                <a:pPr algn="ctr"/>
                <a:r>
                  <a:rPr lang="de-DE" sz="900" noProof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maxVortexVolume</a:t>
                </a:r>
              </a:p>
            </p:txBody>
          </p:sp>
          <p:sp>
            <p:nvSpPr>
              <p:cNvPr id="90" name="Rechteck: abgerundete Ecken 89">
                <a:extLst>
                  <a:ext uri="{FF2B5EF4-FFF2-40B4-BE49-F238E27FC236}">
                    <a16:creationId xmlns:a16="http://schemas.microsoft.com/office/drawing/2014/main" id="{F3C07FF6-7B50-4250-879C-FD284D39BC73}"/>
                  </a:ext>
                </a:extLst>
              </p:cNvPr>
              <p:cNvSpPr/>
              <p:nvPr/>
            </p:nvSpPr>
            <p:spPr>
              <a:xfrm>
                <a:off x="2121528" y="1232204"/>
                <a:ext cx="1080000" cy="468604"/>
              </a:xfrm>
              <a:prstGeom prst="roundRect">
                <a:avLst>
                  <a:gd name="adj" fmla="val 11124"/>
                </a:avLst>
              </a:prstGeom>
              <a:solidFill>
                <a:srgbClr val="C7E4C8"/>
              </a:solidFill>
              <a:ln w="9525">
                <a:solidFill>
                  <a:srgbClr val="2FA65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rtlCol="0" anchor="ctr"/>
              <a:lstStyle/>
              <a:p>
                <a:pPr algn="ctr"/>
                <a:r>
                  <a:rPr lang="de-DE" sz="900" noProof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diastolicMaxMean-</a:t>
                </a:r>
                <a:br>
                  <a:rPr lang="de-DE" sz="900" noProof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de-DE" sz="900" noProof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PressureInVortex-Region</a:t>
                </a:r>
              </a:p>
            </p:txBody>
          </p:sp>
          <p:grpSp>
            <p:nvGrpSpPr>
              <p:cNvPr id="91" name="Gruppieren 90">
                <a:extLst>
                  <a:ext uri="{FF2B5EF4-FFF2-40B4-BE49-F238E27FC236}">
                    <a16:creationId xmlns:a16="http://schemas.microsoft.com/office/drawing/2014/main" id="{A5B705C4-8558-4B00-860E-DA3EBF7C72AC}"/>
                  </a:ext>
                </a:extLst>
              </p:cNvPr>
              <p:cNvGrpSpPr/>
              <p:nvPr/>
            </p:nvGrpSpPr>
            <p:grpSpPr>
              <a:xfrm>
                <a:off x="3820792" y="1232204"/>
                <a:ext cx="590096" cy="353333"/>
                <a:chOff x="3441184" y="1984779"/>
                <a:chExt cx="590096" cy="353333"/>
              </a:xfrm>
            </p:grpSpPr>
            <p:sp>
              <p:nvSpPr>
                <p:cNvPr id="117" name="Rechteck 116">
                  <a:extLst>
                    <a:ext uri="{FF2B5EF4-FFF2-40B4-BE49-F238E27FC236}">
                      <a16:creationId xmlns:a16="http://schemas.microsoft.com/office/drawing/2014/main" id="{6200453B-1CB3-4A99-88A6-F9BC77D19B5D}"/>
                    </a:ext>
                  </a:extLst>
                </p:cNvPr>
                <p:cNvSpPr/>
                <p:nvPr/>
              </p:nvSpPr>
              <p:spPr>
                <a:xfrm>
                  <a:off x="3441184" y="2158112"/>
                  <a:ext cx="590096" cy="180000"/>
                </a:xfrm>
                <a:prstGeom prst="rect">
                  <a:avLst/>
                </a:prstGeom>
                <a:noFill/>
                <a:ln w="95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lang="de-DE" sz="800" b="1" dirty="0">
                      <a:solidFill>
                        <a:srgbClr val="2FA65F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✔14 </a:t>
                  </a:r>
                  <a:r>
                    <a:rPr lang="de-DE" sz="800" b="1" dirty="0">
                      <a:solidFill>
                        <a:srgbClr val="C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✖1</a:t>
                  </a:r>
                </a:p>
              </p:txBody>
            </p:sp>
            <p:sp>
              <p:nvSpPr>
                <p:cNvPr id="118" name="Rechteck 117">
                  <a:extLst>
                    <a:ext uri="{FF2B5EF4-FFF2-40B4-BE49-F238E27FC236}">
                      <a16:creationId xmlns:a16="http://schemas.microsoft.com/office/drawing/2014/main" id="{462C78E0-8B03-4885-B77D-8820954B71E5}"/>
                    </a:ext>
                  </a:extLst>
                </p:cNvPr>
                <p:cNvSpPr/>
                <p:nvPr/>
              </p:nvSpPr>
              <p:spPr>
                <a:xfrm>
                  <a:off x="3441184" y="1984779"/>
                  <a:ext cx="590096" cy="180000"/>
                </a:xfrm>
                <a:prstGeom prst="rect">
                  <a:avLst/>
                </a:prstGeom>
                <a:solidFill>
                  <a:srgbClr val="DA7F7F"/>
                </a:solidFill>
                <a:ln w="95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lang="de-DE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BAV</a:t>
                  </a:r>
                </a:p>
              </p:txBody>
            </p:sp>
          </p:grpSp>
          <p:grpSp>
            <p:nvGrpSpPr>
              <p:cNvPr id="92" name="Gruppieren 91">
                <a:extLst>
                  <a:ext uri="{FF2B5EF4-FFF2-40B4-BE49-F238E27FC236}">
                    <a16:creationId xmlns:a16="http://schemas.microsoft.com/office/drawing/2014/main" id="{7BF539BD-AF3C-46A4-BE96-F361BA8DE109}"/>
                  </a:ext>
                </a:extLst>
              </p:cNvPr>
              <p:cNvGrpSpPr/>
              <p:nvPr/>
            </p:nvGrpSpPr>
            <p:grpSpPr>
              <a:xfrm>
                <a:off x="2121528" y="782982"/>
                <a:ext cx="2534312" cy="449222"/>
                <a:chOff x="1415480" y="782982"/>
                <a:chExt cx="2534312" cy="449222"/>
              </a:xfrm>
            </p:grpSpPr>
            <p:cxnSp>
              <p:nvCxnSpPr>
                <p:cNvPr id="113" name="Gerade Verbindung mit Pfeil 8">
                  <a:extLst>
                    <a:ext uri="{FF2B5EF4-FFF2-40B4-BE49-F238E27FC236}">
                      <a16:creationId xmlns:a16="http://schemas.microsoft.com/office/drawing/2014/main" id="{E1DE5284-CB68-45E5-BAC9-0574F93235D2}"/>
                    </a:ext>
                  </a:extLst>
                </p:cNvPr>
                <p:cNvCxnSpPr>
                  <a:cxnSpLocks/>
                  <a:stCxn id="89" idx="1"/>
                  <a:endCxn id="90" idx="0"/>
                </p:cNvCxnSpPr>
                <p:nvPr/>
              </p:nvCxnSpPr>
              <p:spPr>
                <a:xfrm rot="10800000" flipV="1">
                  <a:off x="1955480" y="782982"/>
                  <a:ext cx="180080" cy="449222"/>
                </a:xfrm>
                <a:prstGeom prst="bentConnector2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14" name="Textfeld 113">
                  <a:extLst>
                    <a:ext uri="{FF2B5EF4-FFF2-40B4-BE49-F238E27FC236}">
                      <a16:creationId xmlns:a16="http://schemas.microsoft.com/office/drawing/2014/main" id="{8A989554-6AC3-4102-9186-A0233DE40834}"/>
                    </a:ext>
                  </a:extLst>
                </p:cNvPr>
                <p:cNvSpPr txBox="1"/>
                <p:nvPr/>
              </p:nvSpPr>
              <p:spPr>
                <a:xfrm>
                  <a:off x="1415480" y="860875"/>
                  <a:ext cx="5400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de-DE" sz="1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&lt; 64</a:t>
                  </a:r>
                </a:p>
              </p:txBody>
            </p:sp>
            <p:cxnSp>
              <p:nvCxnSpPr>
                <p:cNvPr id="115" name="Gerade Verbindung mit Pfeil 8">
                  <a:extLst>
                    <a:ext uri="{FF2B5EF4-FFF2-40B4-BE49-F238E27FC236}">
                      <a16:creationId xmlns:a16="http://schemas.microsoft.com/office/drawing/2014/main" id="{ED4A0DCA-68E6-423B-95A1-F161E5D0E0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 flipV="1">
                  <a:off x="3229712" y="782982"/>
                  <a:ext cx="180080" cy="449222"/>
                </a:xfrm>
                <a:prstGeom prst="bentConnector2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16" name="Textfeld 115">
                  <a:extLst>
                    <a:ext uri="{FF2B5EF4-FFF2-40B4-BE49-F238E27FC236}">
                      <a16:creationId xmlns:a16="http://schemas.microsoft.com/office/drawing/2014/main" id="{2A0C1F73-157F-4923-810E-74B566460BF1}"/>
                    </a:ext>
                  </a:extLst>
                </p:cNvPr>
                <p:cNvSpPr txBox="1"/>
                <p:nvPr/>
              </p:nvSpPr>
              <p:spPr>
                <a:xfrm>
                  <a:off x="3409792" y="860874"/>
                  <a:ext cx="5400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1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≥ 64</a:t>
                  </a:r>
                </a:p>
              </p:txBody>
            </p:sp>
          </p:grpSp>
          <p:grpSp>
            <p:nvGrpSpPr>
              <p:cNvPr id="93" name="Gruppieren 92">
                <a:extLst>
                  <a:ext uri="{FF2B5EF4-FFF2-40B4-BE49-F238E27FC236}">
                    <a16:creationId xmlns:a16="http://schemas.microsoft.com/office/drawing/2014/main" id="{422C6E4B-C301-430B-9E5F-ED30D8737D71}"/>
                  </a:ext>
                </a:extLst>
              </p:cNvPr>
              <p:cNvGrpSpPr/>
              <p:nvPr/>
            </p:nvGrpSpPr>
            <p:grpSpPr>
              <a:xfrm>
                <a:off x="1394372" y="1466506"/>
                <a:ext cx="2534312" cy="449222"/>
                <a:chOff x="1415480" y="782982"/>
                <a:chExt cx="2534312" cy="449222"/>
              </a:xfrm>
            </p:grpSpPr>
            <p:cxnSp>
              <p:nvCxnSpPr>
                <p:cNvPr id="109" name="Gerade Verbindung mit Pfeil 8">
                  <a:extLst>
                    <a:ext uri="{FF2B5EF4-FFF2-40B4-BE49-F238E27FC236}">
                      <a16:creationId xmlns:a16="http://schemas.microsoft.com/office/drawing/2014/main" id="{121BEB41-829F-4405-ACA5-3EE1E4EDA49A}"/>
                    </a:ext>
                  </a:extLst>
                </p:cNvPr>
                <p:cNvCxnSpPr/>
                <p:nvPr/>
              </p:nvCxnSpPr>
              <p:spPr>
                <a:xfrm rot="10800000" flipV="1">
                  <a:off x="1955480" y="782982"/>
                  <a:ext cx="180080" cy="449222"/>
                </a:xfrm>
                <a:prstGeom prst="bentConnector2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10" name="Textfeld 109">
                  <a:extLst>
                    <a:ext uri="{FF2B5EF4-FFF2-40B4-BE49-F238E27FC236}">
                      <a16:creationId xmlns:a16="http://schemas.microsoft.com/office/drawing/2014/main" id="{75BB699A-000A-48DF-9027-916F7B540360}"/>
                    </a:ext>
                  </a:extLst>
                </p:cNvPr>
                <p:cNvSpPr txBox="1"/>
                <p:nvPr/>
              </p:nvSpPr>
              <p:spPr>
                <a:xfrm>
                  <a:off x="1415480" y="860875"/>
                  <a:ext cx="5400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de-DE" sz="1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&lt; 504</a:t>
                  </a:r>
                </a:p>
              </p:txBody>
            </p:sp>
            <p:cxnSp>
              <p:nvCxnSpPr>
                <p:cNvPr id="111" name="Gerade Verbindung mit Pfeil 8">
                  <a:extLst>
                    <a:ext uri="{FF2B5EF4-FFF2-40B4-BE49-F238E27FC236}">
                      <a16:creationId xmlns:a16="http://schemas.microsoft.com/office/drawing/2014/main" id="{B0F480C5-3D13-4AA2-A503-A1F88F40F0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 flipV="1">
                  <a:off x="3229712" y="782982"/>
                  <a:ext cx="180080" cy="449222"/>
                </a:xfrm>
                <a:prstGeom prst="bentConnector2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12" name="Textfeld 111">
                  <a:extLst>
                    <a:ext uri="{FF2B5EF4-FFF2-40B4-BE49-F238E27FC236}">
                      <a16:creationId xmlns:a16="http://schemas.microsoft.com/office/drawing/2014/main" id="{E4B1289E-D550-4216-B471-DB8175249267}"/>
                    </a:ext>
                  </a:extLst>
                </p:cNvPr>
                <p:cNvSpPr txBox="1"/>
                <p:nvPr/>
              </p:nvSpPr>
              <p:spPr>
                <a:xfrm>
                  <a:off x="3409792" y="860874"/>
                  <a:ext cx="5400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1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≥ 504</a:t>
                  </a:r>
                </a:p>
              </p:txBody>
            </p:sp>
          </p:grpSp>
          <p:sp>
            <p:nvSpPr>
              <p:cNvPr id="94" name="Rechteck: abgerundete Ecken 93">
                <a:extLst>
                  <a:ext uri="{FF2B5EF4-FFF2-40B4-BE49-F238E27FC236}">
                    <a16:creationId xmlns:a16="http://schemas.microsoft.com/office/drawing/2014/main" id="{D6A502E5-1AEA-4186-9026-18EA4EB23807}"/>
                  </a:ext>
                </a:extLst>
              </p:cNvPr>
              <p:cNvSpPr/>
              <p:nvPr/>
            </p:nvSpPr>
            <p:spPr>
              <a:xfrm>
                <a:off x="1394371" y="1915728"/>
                <a:ext cx="1080000" cy="468604"/>
              </a:xfrm>
              <a:prstGeom prst="roundRect">
                <a:avLst>
                  <a:gd name="adj" fmla="val 11124"/>
                </a:avLst>
              </a:prstGeom>
              <a:solidFill>
                <a:srgbClr val="C7E4C8"/>
              </a:solidFill>
              <a:ln w="9525">
                <a:solidFill>
                  <a:srgbClr val="2FA65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rtlCol="0" anchor="ctr"/>
              <a:lstStyle/>
              <a:p>
                <a:pPr algn="ctr"/>
                <a:r>
                  <a:rPr lang="de-DE" sz="900" noProof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diastolicMaxMean-</a:t>
                </a:r>
                <a:br>
                  <a:rPr lang="de-DE" sz="900" noProof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de-DE" sz="900" noProof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PressureInVortex-Region</a:t>
                </a:r>
              </a:p>
            </p:txBody>
          </p:sp>
          <p:grpSp>
            <p:nvGrpSpPr>
              <p:cNvPr id="95" name="Gruppieren 94">
                <a:extLst>
                  <a:ext uri="{FF2B5EF4-FFF2-40B4-BE49-F238E27FC236}">
                    <a16:creationId xmlns:a16="http://schemas.microsoft.com/office/drawing/2014/main" id="{3784A197-1700-47B2-8422-9F11E078146B}"/>
                  </a:ext>
                </a:extLst>
              </p:cNvPr>
              <p:cNvGrpSpPr/>
              <p:nvPr/>
            </p:nvGrpSpPr>
            <p:grpSpPr>
              <a:xfrm>
                <a:off x="667215" y="2150030"/>
                <a:ext cx="2534312" cy="449222"/>
                <a:chOff x="1415480" y="782982"/>
                <a:chExt cx="2534312" cy="449222"/>
              </a:xfrm>
            </p:grpSpPr>
            <p:cxnSp>
              <p:nvCxnSpPr>
                <p:cNvPr id="105" name="Gerade Verbindung mit Pfeil 8">
                  <a:extLst>
                    <a:ext uri="{FF2B5EF4-FFF2-40B4-BE49-F238E27FC236}">
                      <a16:creationId xmlns:a16="http://schemas.microsoft.com/office/drawing/2014/main" id="{C3F29622-FA31-4339-99A7-BA47CE8A5917}"/>
                    </a:ext>
                  </a:extLst>
                </p:cNvPr>
                <p:cNvCxnSpPr/>
                <p:nvPr/>
              </p:nvCxnSpPr>
              <p:spPr>
                <a:xfrm rot="10800000" flipV="1">
                  <a:off x="1955480" y="782982"/>
                  <a:ext cx="180080" cy="449222"/>
                </a:xfrm>
                <a:prstGeom prst="bentConnector2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06" name="Textfeld 105">
                  <a:extLst>
                    <a:ext uri="{FF2B5EF4-FFF2-40B4-BE49-F238E27FC236}">
                      <a16:creationId xmlns:a16="http://schemas.microsoft.com/office/drawing/2014/main" id="{3040F4F7-DBAF-4C1A-8473-D95F4921D043}"/>
                    </a:ext>
                  </a:extLst>
                </p:cNvPr>
                <p:cNvSpPr txBox="1"/>
                <p:nvPr/>
              </p:nvSpPr>
              <p:spPr>
                <a:xfrm>
                  <a:off x="1415480" y="860875"/>
                  <a:ext cx="5400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de-DE" sz="1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&lt; 369</a:t>
                  </a:r>
                </a:p>
              </p:txBody>
            </p:sp>
            <p:cxnSp>
              <p:nvCxnSpPr>
                <p:cNvPr id="107" name="Gerade Verbindung mit Pfeil 8">
                  <a:extLst>
                    <a:ext uri="{FF2B5EF4-FFF2-40B4-BE49-F238E27FC236}">
                      <a16:creationId xmlns:a16="http://schemas.microsoft.com/office/drawing/2014/main" id="{879F68D3-CB5D-4944-B782-B1520825B6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 flipV="1">
                  <a:off x="3229712" y="782982"/>
                  <a:ext cx="180080" cy="449222"/>
                </a:xfrm>
                <a:prstGeom prst="bentConnector2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08" name="Textfeld 107">
                  <a:extLst>
                    <a:ext uri="{FF2B5EF4-FFF2-40B4-BE49-F238E27FC236}">
                      <a16:creationId xmlns:a16="http://schemas.microsoft.com/office/drawing/2014/main" id="{4B90C26F-A7EC-4B57-9ED7-E30000947BF7}"/>
                    </a:ext>
                  </a:extLst>
                </p:cNvPr>
                <p:cNvSpPr txBox="1"/>
                <p:nvPr/>
              </p:nvSpPr>
              <p:spPr>
                <a:xfrm>
                  <a:off x="3409792" y="860874"/>
                  <a:ext cx="5400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1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≥ 369</a:t>
                  </a:r>
                </a:p>
              </p:txBody>
            </p:sp>
          </p:grpSp>
          <p:grpSp>
            <p:nvGrpSpPr>
              <p:cNvPr id="96" name="Gruppieren 95">
                <a:extLst>
                  <a:ext uri="{FF2B5EF4-FFF2-40B4-BE49-F238E27FC236}">
                    <a16:creationId xmlns:a16="http://schemas.microsoft.com/office/drawing/2014/main" id="{2C3C3EFB-C312-4743-9759-7968981DFEA4}"/>
                  </a:ext>
                </a:extLst>
              </p:cNvPr>
              <p:cNvGrpSpPr/>
              <p:nvPr/>
            </p:nvGrpSpPr>
            <p:grpSpPr>
              <a:xfrm>
                <a:off x="3093636" y="1919815"/>
                <a:ext cx="590096" cy="353333"/>
                <a:chOff x="3441184" y="1984779"/>
                <a:chExt cx="590096" cy="353333"/>
              </a:xfrm>
            </p:grpSpPr>
            <p:sp>
              <p:nvSpPr>
                <p:cNvPr id="103" name="Rechteck 102">
                  <a:extLst>
                    <a:ext uri="{FF2B5EF4-FFF2-40B4-BE49-F238E27FC236}">
                      <a16:creationId xmlns:a16="http://schemas.microsoft.com/office/drawing/2014/main" id="{3EBD16D1-9E6F-47A1-875A-939A3546561C}"/>
                    </a:ext>
                  </a:extLst>
                </p:cNvPr>
                <p:cNvSpPr/>
                <p:nvPr/>
              </p:nvSpPr>
              <p:spPr>
                <a:xfrm>
                  <a:off x="3441184" y="2158112"/>
                  <a:ext cx="590096" cy="180000"/>
                </a:xfrm>
                <a:prstGeom prst="rect">
                  <a:avLst/>
                </a:prstGeom>
                <a:noFill/>
                <a:ln w="95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lang="de-DE" sz="800" b="1" dirty="0">
                      <a:solidFill>
                        <a:srgbClr val="2FA65F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✔57 </a:t>
                  </a:r>
                  <a:r>
                    <a:rPr lang="de-DE" sz="800" b="1" dirty="0">
                      <a:solidFill>
                        <a:srgbClr val="C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✖0</a:t>
                  </a:r>
                </a:p>
              </p:txBody>
            </p:sp>
            <p:sp>
              <p:nvSpPr>
                <p:cNvPr id="104" name="Rechteck 103">
                  <a:extLst>
                    <a:ext uri="{FF2B5EF4-FFF2-40B4-BE49-F238E27FC236}">
                      <a16:creationId xmlns:a16="http://schemas.microsoft.com/office/drawing/2014/main" id="{74EB79EA-A859-4E99-9E5E-618D6CC62B69}"/>
                    </a:ext>
                  </a:extLst>
                </p:cNvPr>
                <p:cNvSpPr/>
                <p:nvPr/>
              </p:nvSpPr>
              <p:spPr>
                <a:xfrm>
                  <a:off x="3441184" y="1984779"/>
                  <a:ext cx="590096" cy="180000"/>
                </a:xfrm>
                <a:prstGeom prst="rect">
                  <a:avLst/>
                </a:prstGeom>
                <a:solidFill>
                  <a:srgbClr val="7BAEDA"/>
                </a:solidFill>
                <a:ln w="95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lang="de-DE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HHV</a:t>
                  </a:r>
                </a:p>
              </p:txBody>
            </p:sp>
          </p:grpSp>
          <p:grpSp>
            <p:nvGrpSpPr>
              <p:cNvPr id="97" name="Gruppieren 96">
                <a:extLst>
                  <a:ext uri="{FF2B5EF4-FFF2-40B4-BE49-F238E27FC236}">
                    <a16:creationId xmlns:a16="http://schemas.microsoft.com/office/drawing/2014/main" id="{A02F3B48-14EA-471F-BB16-8C75DA3312BC}"/>
                  </a:ext>
                </a:extLst>
              </p:cNvPr>
              <p:cNvGrpSpPr/>
              <p:nvPr/>
            </p:nvGrpSpPr>
            <p:grpSpPr>
              <a:xfrm>
                <a:off x="2366479" y="2599252"/>
                <a:ext cx="590096" cy="353333"/>
                <a:chOff x="3441184" y="1984779"/>
                <a:chExt cx="590096" cy="353333"/>
              </a:xfrm>
            </p:grpSpPr>
            <p:sp>
              <p:nvSpPr>
                <p:cNvPr id="101" name="Rechteck 100">
                  <a:extLst>
                    <a:ext uri="{FF2B5EF4-FFF2-40B4-BE49-F238E27FC236}">
                      <a16:creationId xmlns:a16="http://schemas.microsoft.com/office/drawing/2014/main" id="{734946EF-A64B-42DC-B9E6-40C290633877}"/>
                    </a:ext>
                  </a:extLst>
                </p:cNvPr>
                <p:cNvSpPr/>
                <p:nvPr/>
              </p:nvSpPr>
              <p:spPr>
                <a:xfrm>
                  <a:off x="3441184" y="2158112"/>
                  <a:ext cx="590096" cy="180000"/>
                </a:xfrm>
                <a:prstGeom prst="rect">
                  <a:avLst/>
                </a:prstGeom>
                <a:noFill/>
                <a:ln w="95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lang="de-DE" sz="800" b="1" dirty="0">
                      <a:solidFill>
                        <a:srgbClr val="2FA65F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✔6 </a:t>
                  </a:r>
                  <a:r>
                    <a:rPr lang="de-DE" sz="800" b="1" dirty="0">
                      <a:solidFill>
                        <a:srgbClr val="C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✖5</a:t>
                  </a:r>
                </a:p>
              </p:txBody>
            </p:sp>
            <p:sp>
              <p:nvSpPr>
                <p:cNvPr id="102" name="Rechteck 101">
                  <a:extLst>
                    <a:ext uri="{FF2B5EF4-FFF2-40B4-BE49-F238E27FC236}">
                      <a16:creationId xmlns:a16="http://schemas.microsoft.com/office/drawing/2014/main" id="{7C666FFA-69BF-423B-AB57-C48B8297C3BF}"/>
                    </a:ext>
                  </a:extLst>
                </p:cNvPr>
                <p:cNvSpPr/>
                <p:nvPr/>
              </p:nvSpPr>
              <p:spPr>
                <a:xfrm>
                  <a:off x="3441184" y="1984779"/>
                  <a:ext cx="590096" cy="180000"/>
                </a:xfrm>
                <a:prstGeom prst="rect">
                  <a:avLst/>
                </a:prstGeom>
                <a:solidFill>
                  <a:srgbClr val="DA7F7F"/>
                </a:solidFill>
                <a:ln w="95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lang="de-DE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BAV</a:t>
                  </a:r>
                </a:p>
              </p:txBody>
            </p:sp>
          </p:grpSp>
          <p:grpSp>
            <p:nvGrpSpPr>
              <p:cNvPr id="98" name="Gruppieren 97">
                <a:extLst>
                  <a:ext uri="{FF2B5EF4-FFF2-40B4-BE49-F238E27FC236}">
                    <a16:creationId xmlns:a16="http://schemas.microsoft.com/office/drawing/2014/main" id="{DAB007E5-9DB5-4D54-9464-407798017EB5}"/>
                  </a:ext>
                </a:extLst>
              </p:cNvPr>
              <p:cNvGrpSpPr/>
              <p:nvPr/>
            </p:nvGrpSpPr>
            <p:grpSpPr>
              <a:xfrm>
                <a:off x="912166" y="2603732"/>
                <a:ext cx="590096" cy="353333"/>
                <a:chOff x="3441184" y="1984779"/>
                <a:chExt cx="590096" cy="353333"/>
              </a:xfrm>
            </p:grpSpPr>
            <p:sp>
              <p:nvSpPr>
                <p:cNvPr id="99" name="Rechteck 98">
                  <a:extLst>
                    <a:ext uri="{FF2B5EF4-FFF2-40B4-BE49-F238E27FC236}">
                      <a16:creationId xmlns:a16="http://schemas.microsoft.com/office/drawing/2014/main" id="{FFCB10E9-5889-417C-A534-DF6AC9674AF1}"/>
                    </a:ext>
                  </a:extLst>
                </p:cNvPr>
                <p:cNvSpPr/>
                <p:nvPr/>
              </p:nvSpPr>
              <p:spPr>
                <a:xfrm>
                  <a:off x="3441184" y="2158112"/>
                  <a:ext cx="590096" cy="180000"/>
                </a:xfrm>
                <a:prstGeom prst="rect">
                  <a:avLst/>
                </a:prstGeom>
                <a:noFill/>
                <a:ln w="95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lang="de-DE" sz="800" b="1" dirty="0">
                      <a:solidFill>
                        <a:srgbClr val="2FA65F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✔27 </a:t>
                  </a:r>
                  <a:r>
                    <a:rPr lang="de-DE" sz="800" b="1" dirty="0">
                      <a:solidFill>
                        <a:srgbClr val="C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✖2</a:t>
                  </a:r>
                </a:p>
              </p:txBody>
            </p:sp>
            <p:sp>
              <p:nvSpPr>
                <p:cNvPr id="100" name="Rechteck 99">
                  <a:extLst>
                    <a:ext uri="{FF2B5EF4-FFF2-40B4-BE49-F238E27FC236}">
                      <a16:creationId xmlns:a16="http://schemas.microsoft.com/office/drawing/2014/main" id="{4035BE17-C595-448C-8881-AACB6756512A}"/>
                    </a:ext>
                  </a:extLst>
                </p:cNvPr>
                <p:cNvSpPr/>
                <p:nvPr/>
              </p:nvSpPr>
              <p:spPr>
                <a:xfrm>
                  <a:off x="3441184" y="1984779"/>
                  <a:ext cx="590096" cy="180000"/>
                </a:xfrm>
                <a:prstGeom prst="rect">
                  <a:avLst/>
                </a:prstGeom>
                <a:solidFill>
                  <a:srgbClr val="7BAEDA"/>
                </a:solidFill>
                <a:ln w="95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lang="de-DE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HHV</a:t>
                  </a:r>
                </a:p>
              </p:txBody>
            </p:sp>
          </p:grpSp>
        </p:grpSp>
        <p:sp>
          <p:nvSpPr>
            <p:cNvPr id="88" name="Textfeld 87">
              <a:extLst>
                <a:ext uri="{FF2B5EF4-FFF2-40B4-BE49-F238E27FC236}">
                  <a16:creationId xmlns:a16="http://schemas.microsoft.com/office/drawing/2014/main" id="{87C0277C-81E4-4AFD-A149-2D42198706CE}"/>
                </a:ext>
              </a:extLst>
            </p:cNvPr>
            <p:cNvSpPr txBox="1"/>
            <p:nvPr/>
          </p:nvSpPr>
          <p:spPr>
            <a:xfrm>
              <a:off x="3359696" y="2532781"/>
              <a:ext cx="117575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1100" dirty="0"/>
                <a:t>⮕</a:t>
              </a:r>
              <a:r>
                <a:rPr lang="de-DE" sz="1000" dirty="0"/>
                <a:t> </a:t>
              </a:r>
              <a:r>
                <a:rPr lang="de-DE" sz="1000" b="1" dirty="0">
                  <a:solidFill>
                    <a:srgbClr val="2FA65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✔104 </a:t>
              </a:r>
              <a:r>
                <a:rPr lang="de-DE" sz="1000" b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✖8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26411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188</Words>
  <Application>Microsoft Office PowerPoint</Application>
  <PresentationFormat>Breitbild</PresentationFormat>
  <Paragraphs>74</Paragraphs>
  <Slides>4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Uli Niemann</dc:creator>
  <cp:lastModifiedBy>Uli Niemann</cp:lastModifiedBy>
  <cp:revision>31</cp:revision>
  <cp:lastPrinted>2020-07-01T12:33:28Z</cp:lastPrinted>
  <dcterms:created xsi:type="dcterms:W3CDTF">2020-06-29T14:18:47Z</dcterms:created>
  <dcterms:modified xsi:type="dcterms:W3CDTF">2020-07-01T12:44:52Z</dcterms:modified>
</cp:coreProperties>
</file>