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90" r:id="rId3"/>
    <p:sldId id="291" r:id="rId4"/>
    <p:sldId id="293" r:id="rId5"/>
    <p:sldId id="292" r:id="rId6"/>
    <p:sldId id="294" r:id="rId7"/>
    <p:sldId id="295" r:id="rId8"/>
    <p:sldId id="296" r:id="rId9"/>
    <p:sldId id="289" r:id="rId10"/>
  </p:sldIdLst>
  <p:sldSz cx="9144000" cy="6858000" type="screen4x3"/>
  <p:notesSz cx="6858000" cy="9144000"/>
  <p:embeddedFontLst>
    <p:embeddedFont>
      <p:font typeface="Lucida Sans" panose="020B0602030504020204" pitchFamily="34" charset="0"/>
      <p:regular r:id="rId12"/>
      <p:bold r:id="rId13"/>
      <p:italic r:id="rId14"/>
      <p:boldItalic r:id="rId15"/>
    </p:embeddedFont>
    <p:embeddedFont>
      <p:font typeface="Merriweather Sans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440">
          <p15:clr>
            <a:srgbClr val="000000"/>
          </p15:clr>
        </p15:guide>
        <p15:guide id="2" orient="horz" pos="1008">
          <p15:clr>
            <a:srgbClr val="000000"/>
          </p15:clr>
        </p15:guide>
        <p15:guide id="3" orient="horz" pos="720">
          <p15:clr>
            <a:srgbClr val="000000"/>
          </p15:clr>
        </p15:guide>
        <p15:guide id="4" orient="horz" pos="2160">
          <p15:clr>
            <a:srgbClr val="000000"/>
          </p15:clr>
        </p15:guide>
        <p15:guide id="5" orient="horz" pos="3024">
          <p15:clr>
            <a:srgbClr val="000000"/>
          </p15:clr>
        </p15:guide>
        <p15:guide id="6" pos="5378">
          <p15:clr>
            <a:srgbClr val="000000"/>
          </p15:clr>
        </p15:guide>
        <p15:guide id="7" pos="381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0" roundtripDataSignature="AMtx7miSF9iLCoklTq1sPU+b1d8gowdO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823D4ED-AFD7-45B9-B054-5DB8EB95DCDE}">
  <a:tblStyle styleId="{8823D4ED-AFD7-45B9-B054-5DB8EB95DCDE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92"/>
    <p:restoredTop sz="92932"/>
  </p:normalViewPr>
  <p:slideViewPr>
    <p:cSldViewPr snapToGrid="0">
      <p:cViewPr varScale="1">
        <p:scale>
          <a:sx n="80" d="100"/>
          <a:sy n="80" d="100"/>
        </p:scale>
        <p:origin x="1378" y="53"/>
      </p:cViewPr>
      <p:guideLst>
        <p:guide orient="horz" pos="2440"/>
        <p:guide orient="horz" pos="1008"/>
        <p:guide orient="horz" pos="720"/>
        <p:guide orient="horz" pos="2160"/>
        <p:guide orient="horz" pos="3024"/>
        <p:guide pos="5378"/>
        <p:guide pos="38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50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9" name="Google Shape;6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5</a:t>
            </a:fld>
            <a:endParaRPr lang="en-US" sz="1200" b="0" i="0" u="none" strike="noStrike" cap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5055361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3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Innovation part:</a:t>
            </a:r>
            <a:endParaRPr dirty="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integrating the functions together so that a surveillance model is formed that has not been here before</a:t>
            </a:r>
            <a:endParaRPr dirty="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improve speed and accuracy with NCS</a:t>
            </a:r>
            <a:endParaRPr dirty="0"/>
          </a:p>
        </p:txBody>
      </p:sp>
      <p:sp>
        <p:nvSpPr>
          <p:cNvPr id="552" name="Google Shape;552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enutzerdefiniertes Layout">
  <p:cSld name="Benutzerdefiniertes Layou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5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Benutzerdefiniertes Layout">
  <p:cSld name="3_Benutzerdefiniertes Layou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6"/>
          <p:cNvSpPr txBox="1">
            <a:spLocks noGrp="1"/>
          </p:cNvSpPr>
          <p:nvPr>
            <p:ph type="body" idx="1"/>
          </p:nvPr>
        </p:nvSpPr>
        <p:spPr>
          <a:xfrm>
            <a:off x="2" y="1143000"/>
            <a:ext cx="8537574" cy="36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0" tIns="45700" rIns="91425" bIns="45700" anchor="t" anchorCtr="0">
            <a:noAutofit/>
          </a:bodyPr>
          <a:lstStyle>
            <a:lvl1pPr marL="457200" marR="0" lvl="0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L="914400" marR="0" lvl="1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L="1371600" marR="0" lvl="2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L="1828800" marR="0" lvl="3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L="2286000" marR="0" lvl="4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L="2743200" marR="0" lvl="5" indent="-3697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marL="3200400" marR="0" lvl="6" indent="-3697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marL="3657600" marR="0" lvl="7" indent="-3697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marL="4114800" marR="0" lvl="8" indent="-3697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endParaRPr/>
          </a:p>
        </p:txBody>
      </p:sp>
      <p:sp>
        <p:nvSpPr>
          <p:cNvPr id="28" name="Google Shape;28;p36"/>
          <p:cNvSpPr txBox="1">
            <a:spLocks noGrp="1"/>
          </p:cNvSpPr>
          <p:nvPr>
            <p:ph type="title"/>
          </p:nvPr>
        </p:nvSpPr>
        <p:spPr>
          <a:xfrm>
            <a:off x="3" y="685800"/>
            <a:ext cx="853757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508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R="0" lvl="1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marR="0" lvl="2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marR="0" lvl="3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marR="0" lvl="4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marR="0" lvl="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6pPr>
            <a:lvl7pPr marR="0" lvl="6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7pPr>
            <a:lvl8pPr marR="0" lvl="7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8pPr>
            <a:lvl9pPr marR="0" lvl="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9pPr>
          </a:lstStyle>
          <a:p>
            <a:endParaRPr/>
          </a:p>
        </p:txBody>
      </p:sp>
      <p:sp>
        <p:nvSpPr>
          <p:cNvPr id="29" name="Google Shape;29;p36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Benutzerdefiniertes Layout">
  <p:cSld name="6_Benutzerdefiniertes Layou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9"/>
          <p:cNvSpPr/>
          <p:nvPr/>
        </p:nvSpPr>
        <p:spPr>
          <a:xfrm>
            <a:off x="0" y="685800"/>
            <a:ext cx="9144000" cy="617061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erriweather Sans"/>
              <a:buNone/>
            </a:pPr>
            <a:endParaRPr sz="2400" b="0" i="0" u="none" strike="noStrike" cap="non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40" name="Google Shape;40;p39"/>
          <p:cNvSpPr txBox="1">
            <a:spLocks noGrp="1"/>
          </p:cNvSpPr>
          <p:nvPr>
            <p:ph type="body" idx="1"/>
          </p:nvPr>
        </p:nvSpPr>
        <p:spPr>
          <a:xfrm>
            <a:off x="2" y="1143000"/>
            <a:ext cx="8537574" cy="36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0" tIns="45700" rIns="91425" bIns="45700" anchor="t" anchorCtr="0">
            <a:noAutofit/>
          </a:bodyPr>
          <a:lstStyle>
            <a:lvl1pPr marL="457200" marR="0" lvl="0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L="914400" marR="0" lvl="1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L="1371600" marR="0" lvl="2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L="1828800" marR="0" lvl="3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L="2286000" marR="0" lvl="4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L="2743200" marR="0" lvl="5" indent="-3697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marL="3200400" marR="0" lvl="6" indent="-3697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marL="3657600" marR="0" lvl="7" indent="-3697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marL="4114800" marR="0" lvl="8" indent="-3697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endParaRPr/>
          </a:p>
        </p:txBody>
      </p:sp>
      <p:sp>
        <p:nvSpPr>
          <p:cNvPr id="41" name="Google Shape;41;p39"/>
          <p:cNvSpPr txBox="1">
            <a:spLocks noGrp="1"/>
          </p:cNvSpPr>
          <p:nvPr>
            <p:ph type="title"/>
          </p:nvPr>
        </p:nvSpPr>
        <p:spPr>
          <a:xfrm>
            <a:off x="2" y="685800"/>
            <a:ext cx="86058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508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R="0" lvl="1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marR="0" lvl="2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marR="0" lvl="3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marR="0" lvl="4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marR="0" lvl="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6pPr>
            <a:lvl7pPr marR="0" lvl="6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7pPr>
            <a:lvl8pPr marR="0" lvl="7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8pPr>
            <a:lvl9pPr marR="0" lvl="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9pPr>
          </a:lstStyle>
          <a:p>
            <a:endParaRPr/>
          </a:p>
        </p:txBody>
      </p:sp>
      <p:sp>
        <p:nvSpPr>
          <p:cNvPr id="42" name="Google Shape;42;p39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Benutzerdefiniertes Layout">
  <p:cSld name="7_Benutzerdefiniertes Layou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0"/>
          <p:cNvSpPr/>
          <p:nvPr/>
        </p:nvSpPr>
        <p:spPr>
          <a:xfrm>
            <a:off x="0" y="685800"/>
            <a:ext cx="9144000" cy="617061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erriweather Sans"/>
              <a:buNone/>
            </a:pPr>
            <a:endParaRPr sz="2400" b="0" i="0" u="none" strike="noStrike" cap="non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45" name="Google Shape;45;p40"/>
          <p:cNvSpPr txBox="1">
            <a:spLocks noGrp="1"/>
          </p:cNvSpPr>
          <p:nvPr>
            <p:ph type="body" idx="1"/>
          </p:nvPr>
        </p:nvSpPr>
        <p:spPr>
          <a:xfrm>
            <a:off x="2" y="1143000"/>
            <a:ext cx="8537574" cy="36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0" tIns="45700" rIns="91425" bIns="45700" anchor="t" anchorCtr="0">
            <a:noAutofit/>
          </a:bodyPr>
          <a:lstStyle>
            <a:lvl1pPr marL="457200" marR="0" lvl="0" indent="-4000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L="914400" marR="0" lvl="1" indent="-4000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L="1371600" marR="0" lvl="2" indent="-4000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L="1828800" marR="0" lvl="3" indent="-4000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L="2286000" marR="0" lvl="4" indent="-4000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L="2743200" marR="0" lvl="5" indent="-3697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marL="3200400" marR="0" lvl="6" indent="-3697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marL="3657600" marR="0" lvl="7" indent="-3697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marL="4114800" marR="0" lvl="8" indent="-3697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endParaRPr/>
          </a:p>
        </p:txBody>
      </p:sp>
      <p:sp>
        <p:nvSpPr>
          <p:cNvPr id="46" name="Google Shape;46;p40"/>
          <p:cNvSpPr txBox="1">
            <a:spLocks noGrp="1"/>
          </p:cNvSpPr>
          <p:nvPr>
            <p:ph type="title"/>
          </p:nvPr>
        </p:nvSpPr>
        <p:spPr>
          <a:xfrm>
            <a:off x="2" y="685800"/>
            <a:ext cx="86058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508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R="0" lvl="1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marR="0" lvl="2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marR="0" lvl="3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marR="0" lvl="4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marR="0" lvl="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6pPr>
            <a:lvl7pPr marR="0" lvl="6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7pPr>
            <a:lvl8pPr marR="0" lvl="7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8pPr>
            <a:lvl9pPr marR="0" lvl="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9pPr>
          </a:lstStyle>
          <a:p>
            <a:endParaRPr/>
          </a:p>
        </p:txBody>
      </p:sp>
      <p:sp>
        <p:nvSpPr>
          <p:cNvPr id="47" name="Google Shape;47;p40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Benutzerdefiniertes Layout">
  <p:cSld name="8_Benutzerdefiniertes Layou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1"/>
          <p:cNvSpPr txBox="1">
            <a:spLocks noGrp="1"/>
          </p:cNvSpPr>
          <p:nvPr>
            <p:ph type="title"/>
          </p:nvPr>
        </p:nvSpPr>
        <p:spPr>
          <a:xfrm>
            <a:off x="3" y="685800"/>
            <a:ext cx="853757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508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R="0" lvl="1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marR="0" lvl="2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marR="0" lvl="3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marR="0" lvl="4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marR="0" lvl="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6pPr>
            <a:lvl7pPr marR="0" lvl="6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7pPr>
            <a:lvl8pPr marR="0" lvl="7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8pPr>
            <a:lvl9pPr marR="0" lvl="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9pPr>
          </a:lstStyle>
          <a:p>
            <a:endParaRPr/>
          </a:p>
        </p:txBody>
      </p:sp>
      <p:sp>
        <p:nvSpPr>
          <p:cNvPr id="50" name="Google Shape;50;p41"/>
          <p:cNvSpPr>
            <a:spLocks noGrp="1"/>
          </p:cNvSpPr>
          <p:nvPr>
            <p:ph type="tbl" idx="2"/>
          </p:nvPr>
        </p:nvSpPr>
        <p:spPr>
          <a:xfrm>
            <a:off x="604839" y="1143000"/>
            <a:ext cx="7932737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Lucida Sans"/>
              <a:buNone/>
              <a:defRPr sz="1200" b="0" i="0" u="none" strike="noStrike" cap="none">
                <a:solidFill>
                  <a:schemeClr val="accent3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endParaRPr/>
          </a:p>
        </p:txBody>
      </p:sp>
      <p:sp>
        <p:nvSpPr>
          <p:cNvPr id="51" name="Google Shape;51;p41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enutzerdefiniertes Layout">
  <p:cSld name="1_Benutzerdefiniertes Layou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2"/>
          <p:cNvSpPr txBox="1">
            <a:spLocks noGrp="1"/>
          </p:cNvSpPr>
          <p:nvPr>
            <p:ph type="body" idx="1"/>
          </p:nvPr>
        </p:nvSpPr>
        <p:spPr>
          <a:xfrm>
            <a:off x="2" y="2514600"/>
            <a:ext cx="8537574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0" tIns="45700" rIns="91425" bIns="45700" anchor="t" anchorCtr="0">
            <a:noAutofit/>
          </a:bodyPr>
          <a:lstStyle>
            <a:lvl1pPr marL="457200" marR="0" lvl="0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L="914400" marR="0" lvl="1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L="1371600" marR="0" lvl="2" indent="-4000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700"/>
              <a:buFont typeface="Arial"/>
              <a:buChar char="•"/>
              <a:defRPr sz="1800" b="0" i="0" u="none" strike="noStrike" cap="none">
                <a:solidFill>
                  <a:schemeClr val="accent3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L="1828800" marR="0" lvl="3" indent="-4000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700"/>
              <a:buFont typeface="Arial"/>
              <a:buChar char="•"/>
              <a:defRPr sz="1800" b="0" i="0" u="none" strike="noStrike" cap="none">
                <a:solidFill>
                  <a:schemeClr val="accent3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L="2286000" marR="0" lvl="4" indent="-4000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700"/>
              <a:buFont typeface="Arial"/>
              <a:buChar char="•"/>
              <a:defRPr sz="1800" b="0" i="0" u="none" strike="noStrike" cap="none">
                <a:solidFill>
                  <a:schemeClr val="accent3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L="2743200" marR="0" lvl="5" indent="-3697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marL="3200400" marR="0" lvl="6" indent="-3697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marL="3657600" marR="0" lvl="7" indent="-3697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marL="4114800" marR="0" lvl="8" indent="-3697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endParaRPr/>
          </a:p>
        </p:txBody>
      </p:sp>
      <p:sp>
        <p:nvSpPr>
          <p:cNvPr id="54" name="Google Shape;54;p42"/>
          <p:cNvSpPr txBox="1">
            <a:spLocks noGrp="1"/>
          </p:cNvSpPr>
          <p:nvPr>
            <p:ph type="title"/>
          </p:nvPr>
        </p:nvSpPr>
        <p:spPr>
          <a:xfrm>
            <a:off x="3" y="685800"/>
            <a:ext cx="853757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508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R="0" lvl="1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marR="0" lvl="2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marR="0" lvl="3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marR="0" lvl="4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marR="0" lvl="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6pPr>
            <a:lvl7pPr marR="0" lvl="6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7pPr>
            <a:lvl8pPr marR="0" lvl="7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8pPr>
            <a:lvl9pPr marR="0" lvl="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9pPr>
          </a:lstStyle>
          <a:p>
            <a:endParaRPr/>
          </a:p>
        </p:txBody>
      </p:sp>
      <p:sp>
        <p:nvSpPr>
          <p:cNvPr id="55" name="Google Shape;55;p42"/>
          <p:cNvSpPr>
            <a:spLocks noGrp="1"/>
          </p:cNvSpPr>
          <p:nvPr>
            <p:ph type="pic" idx="2"/>
          </p:nvPr>
        </p:nvSpPr>
        <p:spPr>
          <a:xfrm>
            <a:off x="2" y="1143000"/>
            <a:ext cx="9143998" cy="1371600"/>
          </a:xfrm>
          <a:prstGeom prst="rect">
            <a:avLst/>
          </a:prstGeom>
          <a:solidFill>
            <a:schemeClr val="lt2">
              <a:alpha val="49411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endParaRPr/>
          </a:p>
        </p:txBody>
      </p:sp>
      <p:sp>
        <p:nvSpPr>
          <p:cNvPr id="56" name="Google Shape;56;p42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Benutzerdefiniertes Layout">
  <p:cSld name="2_Benutzerdefiniertes Layou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3"/>
          <p:cNvSpPr txBox="1">
            <a:spLocks noGrp="1"/>
          </p:cNvSpPr>
          <p:nvPr>
            <p:ph type="body" idx="1"/>
          </p:nvPr>
        </p:nvSpPr>
        <p:spPr>
          <a:xfrm>
            <a:off x="2" y="4343400"/>
            <a:ext cx="8537574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0" tIns="45700" rIns="91425" bIns="45700" anchor="t" anchorCtr="0">
            <a:noAutofit/>
          </a:bodyPr>
          <a:lstStyle>
            <a:lvl1pPr marL="457200" marR="0" lvl="0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L="914400" marR="0" lvl="1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L="1371600" marR="0" lvl="2" indent="-4000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700"/>
              <a:buFont typeface="Arial"/>
              <a:buChar char="•"/>
              <a:defRPr sz="1800" b="0" i="0" u="none" strike="noStrike" cap="none">
                <a:solidFill>
                  <a:schemeClr val="accent3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L="1828800" marR="0" lvl="3" indent="-4000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700"/>
              <a:buFont typeface="Arial"/>
              <a:buChar char="•"/>
              <a:defRPr sz="1800" b="0" i="0" u="none" strike="noStrike" cap="none">
                <a:solidFill>
                  <a:schemeClr val="accent3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L="2286000" marR="0" lvl="4" indent="-4000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700"/>
              <a:buFont typeface="Arial"/>
              <a:buChar char="•"/>
              <a:defRPr sz="1800" b="0" i="0" u="none" strike="noStrike" cap="none">
                <a:solidFill>
                  <a:schemeClr val="accent3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L="2743200" marR="0" lvl="5" indent="-3697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marL="3200400" marR="0" lvl="6" indent="-3697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marL="3657600" marR="0" lvl="7" indent="-3697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marL="4114800" marR="0" lvl="8" indent="-3697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endParaRPr/>
          </a:p>
        </p:txBody>
      </p:sp>
      <p:sp>
        <p:nvSpPr>
          <p:cNvPr id="59" name="Google Shape;59;p43"/>
          <p:cNvSpPr txBox="1">
            <a:spLocks noGrp="1"/>
          </p:cNvSpPr>
          <p:nvPr>
            <p:ph type="title"/>
          </p:nvPr>
        </p:nvSpPr>
        <p:spPr>
          <a:xfrm>
            <a:off x="3" y="685800"/>
            <a:ext cx="853757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508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R="0" lvl="1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marR="0" lvl="2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marR="0" lvl="3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marR="0" lvl="4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marR="0" lvl="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6pPr>
            <a:lvl7pPr marR="0" lvl="6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7pPr>
            <a:lvl8pPr marR="0" lvl="7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8pPr>
            <a:lvl9pPr marR="0" lvl="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9pPr>
          </a:lstStyle>
          <a:p>
            <a:endParaRPr/>
          </a:p>
        </p:txBody>
      </p:sp>
      <p:sp>
        <p:nvSpPr>
          <p:cNvPr id="60" name="Google Shape;60;p43"/>
          <p:cNvSpPr>
            <a:spLocks noGrp="1"/>
          </p:cNvSpPr>
          <p:nvPr>
            <p:ph type="pic" idx="2"/>
          </p:nvPr>
        </p:nvSpPr>
        <p:spPr>
          <a:xfrm>
            <a:off x="0" y="1143000"/>
            <a:ext cx="9144000" cy="3200400"/>
          </a:xfrm>
          <a:prstGeom prst="rect">
            <a:avLst/>
          </a:prstGeom>
          <a:solidFill>
            <a:schemeClr val="lt2">
              <a:alpha val="49411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endParaRPr/>
          </a:p>
        </p:txBody>
      </p:sp>
      <p:sp>
        <p:nvSpPr>
          <p:cNvPr id="61" name="Google Shape;61;p43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Benutzerdefiniertes Layout">
  <p:cSld name="4_Benutzerdefiniertes Layou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4"/>
          <p:cNvSpPr txBox="1">
            <a:spLocks noGrp="1"/>
          </p:cNvSpPr>
          <p:nvPr>
            <p:ph type="body" idx="1"/>
          </p:nvPr>
        </p:nvSpPr>
        <p:spPr>
          <a:xfrm>
            <a:off x="2" y="4343400"/>
            <a:ext cx="8537574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0" tIns="45700" rIns="91425" bIns="45700" anchor="t" anchorCtr="0">
            <a:noAutofit/>
          </a:bodyPr>
          <a:lstStyle>
            <a:lvl1pPr marL="457200" marR="0" lvl="0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L="914400" marR="0" lvl="1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L="1371600" marR="0" lvl="2" indent="-4000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700"/>
              <a:buFont typeface="Arial"/>
              <a:buChar char="•"/>
              <a:defRPr sz="1800" b="0" i="0" u="none" strike="noStrike" cap="none">
                <a:solidFill>
                  <a:schemeClr val="accent3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L="1828800" marR="0" lvl="3" indent="-4000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700"/>
              <a:buFont typeface="Arial"/>
              <a:buChar char="•"/>
              <a:defRPr sz="1800" b="0" i="0" u="none" strike="noStrike" cap="none">
                <a:solidFill>
                  <a:schemeClr val="accent3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L="2286000" marR="0" lvl="4" indent="-4000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700"/>
              <a:buFont typeface="Arial"/>
              <a:buChar char="•"/>
              <a:defRPr sz="1800" b="0" i="0" u="none" strike="noStrike" cap="none">
                <a:solidFill>
                  <a:schemeClr val="accent3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L="2743200" marR="0" lvl="5" indent="-3697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marL="3200400" marR="0" lvl="6" indent="-3697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marL="3657600" marR="0" lvl="7" indent="-3697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marL="4114800" marR="0" lvl="8" indent="-3697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endParaRPr/>
          </a:p>
        </p:txBody>
      </p:sp>
      <p:sp>
        <p:nvSpPr>
          <p:cNvPr id="64" name="Google Shape;64;p44"/>
          <p:cNvSpPr txBox="1">
            <a:spLocks noGrp="1"/>
          </p:cNvSpPr>
          <p:nvPr>
            <p:ph type="title"/>
          </p:nvPr>
        </p:nvSpPr>
        <p:spPr>
          <a:xfrm>
            <a:off x="3" y="685800"/>
            <a:ext cx="853757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508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R="0" lvl="1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marR="0" lvl="2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marR="0" lvl="3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marR="0" lvl="4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marR="0" lvl="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6pPr>
            <a:lvl7pPr marR="0" lvl="6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7pPr>
            <a:lvl8pPr marR="0" lvl="7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8pPr>
            <a:lvl9pPr marR="0" lvl="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9pPr>
          </a:lstStyle>
          <a:p>
            <a:endParaRPr/>
          </a:p>
        </p:txBody>
      </p:sp>
      <p:sp>
        <p:nvSpPr>
          <p:cNvPr id="65" name="Google Shape;65;p44"/>
          <p:cNvSpPr>
            <a:spLocks noGrp="1"/>
          </p:cNvSpPr>
          <p:nvPr>
            <p:ph type="pic" idx="2"/>
          </p:nvPr>
        </p:nvSpPr>
        <p:spPr>
          <a:xfrm>
            <a:off x="604838" y="1143000"/>
            <a:ext cx="4800600" cy="3200400"/>
          </a:xfrm>
          <a:prstGeom prst="rect">
            <a:avLst/>
          </a:prstGeom>
          <a:solidFill>
            <a:schemeClr val="lt2">
              <a:alpha val="49411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3"/>
              <a:buFont typeface="Merriweather Sans"/>
              <a:buChar char="•"/>
              <a:defRPr sz="13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endParaRPr/>
          </a:p>
        </p:txBody>
      </p:sp>
      <p:sp>
        <p:nvSpPr>
          <p:cNvPr id="66" name="Google Shape;66;p44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34" descr="005_INF_001.jp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0" y="1588"/>
            <a:ext cx="9144000" cy="685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" name="Google Shape;11;p34"/>
          <p:cNvCxnSpPr/>
          <p:nvPr/>
        </p:nvCxnSpPr>
        <p:spPr>
          <a:xfrm>
            <a:off x="-990600" y="4344988"/>
            <a:ext cx="11220450" cy="1588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34"/>
          <p:cNvCxnSpPr/>
          <p:nvPr/>
        </p:nvCxnSpPr>
        <p:spPr>
          <a:xfrm>
            <a:off x="-990600" y="1601788"/>
            <a:ext cx="11220450" cy="1588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" name="Google Shape;13;p34"/>
          <p:cNvCxnSpPr/>
          <p:nvPr/>
        </p:nvCxnSpPr>
        <p:spPr>
          <a:xfrm>
            <a:off x="-990600" y="3429000"/>
            <a:ext cx="11220450" cy="1588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" name="Google Shape;14;p34"/>
          <p:cNvCxnSpPr/>
          <p:nvPr/>
        </p:nvCxnSpPr>
        <p:spPr>
          <a:xfrm>
            <a:off x="-990600" y="4799012"/>
            <a:ext cx="11220450" cy="1588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" name="Google Shape;15;p34"/>
          <p:cNvCxnSpPr/>
          <p:nvPr/>
        </p:nvCxnSpPr>
        <p:spPr>
          <a:xfrm>
            <a:off x="-990600" y="2513012"/>
            <a:ext cx="11220450" cy="1588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" name="Google Shape;16;p34"/>
          <p:cNvCxnSpPr/>
          <p:nvPr/>
        </p:nvCxnSpPr>
        <p:spPr>
          <a:xfrm>
            <a:off x="-990600" y="1144588"/>
            <a:ext cx="11220450" cy="1588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" name="Google Shape;17;p34"/>
          <p:cNvCxnSpPr/>
          <p:nvPr/>
        </p:nvCxnSpPr>
        <p:spPr>
          <a:xfrm>
            <a:off x="-990600" y="687388"/>
            <a:ext cx="11220450" cy="1588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34"/>
          <p:cNvSpPr txBox="1"/>
          <p:nvPr/>
        </p:nvSpPr>
        <p:spPr>
          <a:xfrm>
            <a:off x="8537575" y="2"/>
            <a:ext cx="454025" cy="174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50800" rIns="91425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 sz="800" b="1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 sz="2400" b="0" i="0" u="none" strike="noStrike" cap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9" name="Google Shape;19;p34"/>
          <p:cNvSpPr txBox="1"/>
          <p:nvPr/>
        </p:nvSpPr>
        <p:spPr>
          <a:xfrm>
            <a:off x="7623175" y="0"/>
            <a:ext cx="914400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50800" rIns="91425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00.00.2009</a:t>
            </a:r>
            <a:endParaRPr sz="2400" b="0" i="0" u="none" strike="noStrike" cap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0" name="Google Shape;20;p34"/>
          <p:cNvSpPr txBox="1"/>
          <p:nvPr/>
        </p:nvSpPr>
        <p:spPr>
          <a:xfrm>
            <a:off x="5715000" y="2"/>
            <a:ext cx="2019300" cy="174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5080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OVGU Präsentation</a:t>
            </a:r>
            <a:endParaRPr sz="800" b="0" i="0" u="none" strike="noStrike" cap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cxnSp>
        <p:nvCxnSpPr>
          <p:cNvPr id="21" name="Google Shape;21;p34"/>
          <p:cNvCxnSpPr/>
          <p:nvPr/>
        </p:nvCxnSpPr>
        <p:spPr>
          <a:xfrm>
            <a:off x="8537575" y="0"/>
            <a:ext cx="0" cy="1524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2;p34"/>
          <p:cNvSpPr/>
          <p:nvPr/>
        </p:nvSpPr>
        <p:spPr>
          <a:xfrm>
            <a:off x="6729450" y="0"/>
            <a:ext cx="2171700" cy="345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34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" descr="005_INF_002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"/>
          <p:cNvSpPr txBox="1"/>
          <p:nvPr/>
        </p:nvSpPr>
        <p:spPr>
          <a:xfrm>
            <a:off x="555784" y="1866149"/>
            <a:ext cx="8001000" cy="1918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50800" rIns="91425" bIns="45700" anchor="b" anchorCtr="0">
            <a:noAutofit/>
          </a:bodyPr>
          <a:lstStyle/>
          <a:p>
            <a:pPr lvl="0" algn="ctr"/>
            <a:r>
              <a:rPr lang="en-US" sz="2400" b="1" dirty="0">
                <a:latin typeface="Lucida Sans"/>
              </a:rPr>
              <a:t>VAST Challenge 2020</a:t>
            </a:r>
          </a:p>
          <a:p>
            <a:pPr algn="ctr"/>
            <a:r>
              <a:rPr lang="en-US" sz="2400" b="1" dirty="0">
                <a:latin typeface="Lucida Sans"/>
              </a:rPr>
              <a:t>Mini-Challenge 1: Graph Analysis</a:t>
            </a:r>
          </a:p>
          <a:p>
            <a:pPr lvl="0" algn="ctr"/>
            <a:endParaRPr sz="2400" b="1" dirty="0">
              <a:latin typeface="Lucida Sans"/>
              <a:sym typeface="Lucida Sans"/>
            </a:endParaRPr>
          </a:p>
        </p:txBody>
      </p:sp>
      <p:sp>
        <p:nvSpPr>
          <p:cNvPr id="73" name="Google Shape;73;p1"/>
          <p:cNvSpPr txBox="1"/>
          <p:nvPr/>
        </p:nvSpPr>
        <p:spPr>
          <a:xfrm>
            <a:off x="262070" y="5074138"/>
            <a:ext cx="4657800" cy="1225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800"/>
            </a:pPr>
            <a:r>
              <a:rPr lang="en-US" sz="1800" dirty="0">
                <a:solidFill>
                  <a:schemeClr val="lt1"/>
                </a:solidFill>
              </a:rPr>
              <a:t>Supervisor: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>
                <a:solidFill>
                  <a:schemeClr val="lt1"/>
                </a:solidFill>
              </a:rPr>
              <a:t>Prof. Dr.-Ing. Bernhard </a:t>
            </a:r>
            <a:r>
              <a:rPr lang="en-US" sz="1800" dirty="0" err="1">
                <a:solidFill>
                  <a:schemeClr val="lt1"/>
                </a:solidFill>
              </a:rPr>
              <a:t>Preim</a:t>
            </a:r>
            <a:r>
              <a:rPr lang="en-US" sz="1800" dirty="0">
                <a:solidFill>
                  <a:schemeClr val="lt1"/>
                </a:solidFill>
              </a:rPr>
              <a:t> </a:t>
            </a:r>
            <a:endParaRPr sz="1800" dirty="0">
              <a:solidFill>
                <a:schemeClr val="lt1"/>
              </a:solidFill>
            </a:endParaRPr>
          </a:p>
          <a:p>
            <a:pPr lvl="0">
              <a:buSzPts val="1800"/>
            </a:pPr>
            <a:r>
              <a:rPr lang="en-US" sz="1800" dirty="0">
                <a:solidFill>
                  <a:schemeClr val="lt1"/>
                </a:solidFill>
              </a:rPr>
              <a:t>                   Dr.-Ing. Monique </a:t>
            </a:r>
            <a:r>
              <a:rPr lang="en-US" sz="1800" dirty="0" err="1">
                <a:solidFill>
                  <a:schemeClr val="lt1"/>
                </a:solidFill>
              </a:rPr>
              <a:t>Meuschke</a:t>
            </a:r>
            <a:endParaRPr lang="en-US" sz="1800" dirty="0">
              <a:solidFill>
                <a:schemeClr val="lt1"/>
              </a:solidFill>
            </a:endParaRPr>
          </a:p>
          <a:p>
            <a:pPr lvl="0">
              <a:buSzPts val="1800"/>
            </a:pPr>
            <a:r>
              <a:rPr lang="en-US" sz="1800" dirty="0">
                <a:solidFill>
                  <a:schemeClr val="lt1"/>
                </a:solidFill>
              </a:rPr>
              <a:t>                   M.Sc. </a:t>
            </a:r>
            <a:r>
              <a:rPr lang="en-US" sz="1800" dirty="0" err="1">
                <a:solidFill>
                  <a:schemeClr val="lt1"/>
                </a:solidFill>
              </a:rPr>
              <a:t>Uli</a:t>
            </a:r>
            <a:r>
              <a:rPr lang="en-US" sz="1800" dirty="0">
                <a:solidFill>
                  <a:schemeClr val="lt1"/>
                </a:solidFill>
              </a:rPr>
              <a:t> Niemann</a:t>
            </a:r>
          </a:p>
          <a:p>
            <a:pPr lvl="0">
              <a:buSzPts val="1800"/>
            </a:pP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"/>
          <p:cNvSpPr txBox="1"/>
          <p:nvPr/>
        </p:nvSpPr>
        <p:spPr>
          <a:xfrm>
            <a:off x="5248285" y="5074138"/>
            <a:ext cx="3567300" cy="10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Presenter</a:t>
            </a:r>
            <a:r>
              <a:rPr lang="en-US" sz="1800" dirty="0">
                <a:solidFill>
                  <a:schemeClr val="lt1"/>
                </a:solidFill>
              </a:rPr>
              <a:t>: </a:t>
            </a:r>
            <a:r>
              <a:rPr lang="en-US" sz="1800" dirty="0" err="1">
                <a:solidFill>
                  <a:schemeClr val="lt1"/>
                </a:solidFill>
              </a:rPr>
              <a:t>Seyed</a:t>
            </a:r>
            <a:r>
              <a:rPr lang="en-US" sz="1800" dirty="0">
                <a:solidFill>
                  <a:schemeClr val="lt1"/>
                </a:solidFill>
              </a:rPr>
              <a:t> Behnam </a:t>
            </a:r>
            <a:r>
              <a:rPr lang="en-US" sz="1800" dirty="0" err="1">
                <a:solidFill>
                  <a:schemeClr val="lt1"/>
                </a:solidFill>
              </a:rPr>
              <a:t>Beladi</a:t>
            </a:r>
            <a:endParaRPr lang="en-US" sz="1800" dirty="0">
              <a:solidFill>
                <a:schemeClr val="lt1"/>
              </a:solidFill>
            </a:endParaRPr>
          </a:p>
          <a:p>
            <a:pPr lvl="0"/>
            <a:r>
              <a:rPr lang="en-US" sz="1800" dirty="0">
                <a:solidFill>
                  <a:schemeClr val="lt1"/>
                </a:solidFill>
              </a:rPr>
              <a:t>                  </a:t>
            </a:r>
            <a:r>
              <a:rPr lang="en-US" sz="1800" dirty="0" err="1">
                <a:solidFill>
                  <a:schemeClr val="lt1"/>
                </a:solidFill>
              </a:rPr>
              <a:t>Atrayee</a:t>
            </a:r>
            <a:r>
              <a:rPr lang="en-US" sz="1800" dirty="0">
                <a:solidFill>
                  <a:schemeClr val="lt1"/>
                </a:solidFill>
              </a:rPr>
              <a:t> </a:t>
            </a:r>
            <a:r>
              <a:rPr lang="en-US" sz="1800" dirty="0" err="1">
                <a:solidFill>
                  <a:schemeClr val="lt1"/>
                </a:solidFill>
              </a:rPr>
              <a:t>Neog</a:t>
            </a:r>
            <a:endParaRPr lang="en-US" sz="1800" dirty="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</a:rPr>
              <a:t>                  </a:t>
            </a:r>
            <a:r>
              <a:rPr lang="en-US" sz="1800" dirty="0" err="1">
                <a:solidFill>
                  <a:schemeClr val="lt1"/>
                </a:solidFill>
              </a:rPr>
              <a:t>Xiongjun</a:t>
            </a:r>
            <a:r>
              <a:rPr lang="en-US" sz="1800" dirty="0">
                <a:solidFill>
                  <a:schemeClr val="lt1"/>
                </a:solidFill>
              </a:rPr>
              <a:t> Wang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     </a:t>
            </a: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        </a:t>
            </a: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930CDC7-B5F1-9D4C-B651-E938A30DAB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9284" y="1432366"/>
            <a:ext cx="8125431" cy="4563320"/>
          </a:xfrm>
        </p:spPr>
        <p:txBody>
          <a:bodyPr/>
          <a:lstStyle/>
          <a:p>
            <a:r>
              <a:rPr lang="en-US" dirty="0"/>
              <a:t>There are 123,892,863 records. </a:t>
            </a:r>
          </a:p>
          <a:p>
            <a:r>
              <a:rPr lang="en-US" dirty="0"/>
              <a:t>5 Node type: </a:t>
            </a:r>
          </a:p>
          <a:p>
            <a:pPr marL="514350" lvl="1" indent="0">
              <a:buNone/>
            </a:pPr>
            <a:r>
              <a:rPr lang="en-US" sz="1400" dirty="0"/>
              <a:t>1. </a:t>
            </a:r>
            <a:r>
              <a:rPr lang="en-US" sz="1400" dirty="0">
                <a:solidFill>
                  <a:srgbClr val="FF0000"/>
                </a:solidFill>
              </a:rPr>
              <a:t>Person (used in all channels, only nodes with a spatial location assigned)</a:t>
            </a:r>
          </a:p>
          <a:p>
            <a:pPr marL="514350" lvl="1" indent="0">
              <a:buNone/>
            </a:pPr>
            <a:r>
              <a:rPr lang="en-US" sz="1400" dirty="0"/>
              <a:t>2. </a:t>
            </a:r>
            <a:r>
              <a:rPr lang="en-US" sz="1400" dirty="0">
                <a:solidFill>
                  <a:srgbClr val="FF0000"/>
                </a:solidFill>
              </a:rPr>
              <a:t>Product category (for the procurement channel, </a:t>
            </a:r>
            <a:r>
              <a:rPr lang="en-US" sz="1400" dirty="0" err="1">
                <a:solidFill>
                  <a:srgbClr val="FF0000"/>
                </a:solidFill>
              </a:rPr>
              <a:t>eType</a:t>
            </a:r>
            <a:r>
              <a:rPr lang="en-US" sz="1400" dirty="0">
                <a:solidFill>
                  <a:srgbClr val="FF0000"/>
                </a:solidFill>
              </a:rPr>
              <a:t> = 3)</a:t>
            </a:r>
          </a:p>
          <a:p>
            <a:pPr marL="514350" lvl="1" indent="0">
              <a:buNone/>
            </a:pPr>
            <a:r>
              <a:rPr lang="en-US" sz="1400" dirty="0"/>
              <a:t>3. Document (from the co-authorship channel, </a:t>
            </a:r>
            <a:r>
              <a:rPr lang="en-US" sz="1400" dirty="0" err="1"/>
              <a:t>eType</a:t>
            </a:r>
            <a:r>
              <a:rPr lang="en-US" sz="1400" dirty="0"/>
              <a:t> = 4)</a:t>
            </a:r>
          </a:p>
          <a:p>
            <a:pPr marL="514350" lvl="1" indent="0">
              <a:buNone/>
            </a:pPr>
            <a:r>
              <a:rPr lang="en-US" sz="1400" dirty="0"/>
              <a:t>4. Financial category (from financial demographics channel, </a:t>
            </a:r>
            <a:r>
              <a:rPr lang="en-US" sz="1400" dirty="0" err="1"/>
              <a:t>eType</a:t>
            </a:r>
            <a:r>
              <a:rPr lang="en-US" sz="1400" dirty="0"/>
              <a:t> = 5)</a:t>
            </a:r>
          </a:p>
          <a:p>
            <a:pPr marL="514350" lvl="1" indent="0">
              <a:buNone/>
            </a:pPr>
            <a:r>
              <a:rPr lang="en-US" sz="1400" dirty="0"/>
              <a:t>5. Country (from the travel channel, </a:t>
            </a:r>
            <a:r>
              <a:rPr lang="en-US" sz="1400" dirty="0" err="1"/>
              <a:t>eType</a:t>
            </a:r>
            <a:r>
              <a:rPr lang="en-US" sz="1400" dirty="0"/>
              <a:t> = 6)</a:t>
            </a:r>
          </a:p>
          <a:p>
            <a:pPr marL="514350" lvl="1" indent="0">
              <a:buNone/>
            </a:pPr>
            <a:endParaRPr lang="en-US" sz="1400" dirty="0"/>
          </a:p>
          <a:p>
            <a:r>
              <a:rPr lang="en-US" dirty="0">
                <a:solidFill>
                  <a:srgbClr val="FF0000"/>
                </a:solidFill>
              </a:rPr>
              <a:t>7 Edge type (</a:t>
            </a:r>
            <a:r>
              <a:rPr lang="en-US" dirty="0" err="1">
                <a:solidFill>
                  <a:srgbClr val="FF0000"/>
                </a:solidFill>
              </a:rPr>
              <a:t>eType</a:t>
            </a:r>
            <a:r>
              <a:rPr lang="en-US" dirty="0">
                <a:solidFill>
                  <a:srgbClr val="FF0000"/>
                </a:solidFill>
              </a:rPr>
              <a:t>): </a:t>
            </a:r>
            <a:r>
              <a:rPr lang="en-US" sz="1600" dirty="0">
                <a:solidFill>
                  <a:srgbClr val="FF0000"/>
                </a:solidFill>
              </a:rPr>
              <a:t>Edges always go from node type 1 to some other node type.</a:t>
            </a:r>
          </a:p>
          <a:p>
            <a:pPr marL="514350" lvl="1" indent="0">
              <a:buNone/>
            </a:pPr>
            <a:r>
              <a:rPr lang="en-US" sz="1400" dirty="0"/>
              <a:t>0. Email </a:t>
            </a:r>
          </a:p>
          <a:p>
            <a:pPr marL="514350" lvl="1" indent="0">
              <a:buNone/>
            </a:pPr>
            <a:r>
              <a:rPr lang="en-US" sz="1400" dirty="0"/>
              <a:t>1. Phone</a:t>
            </a:r>
          </a:p>
          <a:p>
            <a:pPr marL="514350" lvl="1" indent="0">
              <a:buNone/>
            </a:pPr>
            <a:r>
              <a:rPr lang="en-US" sz="1400" dirty="0"/>
              <a:t>2. Sell (procurement)</a:t>
            </a:r>
          </a:p>
          <a:p>
            <a:pPr marL="514350" lvl="1" indent="0">
              <a:buNone/>
            </a:pPr>
            <a:r>
              <a:rPr lang="en-US" sz="1400" dirty="0"/>
              <a:t>3. Buy (procurement)</a:t>
            </a:r>
          </a:p>
          <a:p>
            <a:pPr marL="514350" lvl="1" indent="0">
              <a:buNone/>
            </a:pPr>
            <a:r>
              <a:rPr lang="en-US" sz="1400" dirty="0"/>
              <a:t>4. Author-of</a:t>
            </a:r>
          </a:p>
          <a:p>
            <a:pPr marL="514350" lvl="1" indent="0">
              <a:buNone/>
            </a:pPr>
            <a:r>
              <a:rPr lang="en-US" sz="1400" dirty="0"/>
              <a:t>5. Financial (income or expenditure, depending on direction)</a:t>
            </a:r>
          </a:p>
          <a:p>
            <a:pPr marL="514350" lvl="1" indent="0">
              <a:buNone/>
            </a:pPr>
            <a:r>
              <a:rPr lang="en-US" sz="1400" dirty="0"/>
              <a:t>6. Travels-to</a:t>
            </a:r>
            <a:endParaRPr lang="en-US" dirty="0"/>
          </a:p>
          <a:p>
            <a:pPr marL="514350" lvl="1" indent="0">
              <a:buNone/>
            </a:pPr>
            <a:endParaRPr lang="en-US" sz="1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6E3206F-C732-9948-9BAD-F82194827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285" y="685800"/>
            <a:ext cx="8028291" cy="457200"/>
          </a:xfrm>
        </p:spPr>
        <p:txBody>
          <a:bodyPr/>
          <a:lstStyle/>
          <a:p>
            <a:r>
              <a:rPr lang="en-US" dirty="0"/>
              <a:t>Data Understanding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29905C-933E-CF4E-A408-DC633551B07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201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340CC5E-FC2F-2043-9B95-021DFC44F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210" y="1441048"/>
            <a:ext cx="8537574" cy="4786132"/>
          </a:xfrm>
        </p:spPr>
        <p:txBody>
          <a:bodyPr/>
          <a:lstStyle/>
          <a:p>
            <a:r>
              <a:rPr lang="en-US" dirty="0"/>
              <a:t>There are 6 different channels of data, all of which are represented as a transaction between two nodes. </a:t>
            </a:r>
          </a:p>
          <a:p>
            <a:pPr marL="57150" indent="0">
              <a:buNone/>
            </a:pPr>
            <a:endParaRPr lang="en-US" sz="1400" dirty="0"/>
          </a:p>
          <a:p>
            <a:pPr marL="514350" lvl="1" indent="0">
              <a:buNone/>
            </a:pPr>
            <a:r>
              <a:rPr lang="en-US" sz="1400" dirty="0"/>
              <a:t>1. </a:t>
            </a:r>
            <a:r>
              <a:rPr lang="en-US" sz="1400" b="1" dirty="0"/>
              <a:t>Communications channels </a:t>
            </a:r>
            <a:r>
              <a:rPr lang="en-US" sz="1400" dirty="0"/>
              <a:t>(</a:t>
            </a:r>
            <a:r>
              <a:rPr lang="en-US" sz="1400" dirty="0" err="1"/>
              <a:t>eType</a:t>
            </a:r>
            <a:r>
              <a:rPr lang="en-US" sz="1400" dirty="0"/>
              <a:t> 0 and 1):represents direct connections between two persons.</a:t>
            </a:r>
          </a:p>
          <a:p>
            <a:pPr marL="514350" lvl="1" indent="0">
              <a:buNone/>
            </a:pPr>
            <a:r>
              <a:rPr lang="en-US" sz="1400" dirty="0"/>
              <a:t>    Source and Target columns are both person ID.</a:t>
            </a:r>
          </a:p>
          <a:p>
            <a:pPr marL="514350" lvl="1" indent="0">
              <a:buNone/>
            </a:pPr>
            <a:r>
              <a:rPr lang="en-US" sz="1400" dirty="0"/>
              <a:t>    Some records have location information, some don’t.</a:t>
            </a:r>
          </a:p>
          <a:p>
            <a:pPr marL="514350" lvl="1" indent="0">
              <a:buNone/>
            </a:pPr>
            <a:r>
              <a:rPr lang="en-US" sz="1400" dirty="0"/>
              <a:t>    The weight for communications is always 1, representing 1 call or email.</a:t>
            </a:r>
          </a:p>
          <a:p>
            <a:pPr marL="514350" lvl="1" indent="0">
              <a:buNone/>
            </a:pPr>
            <a:endParaRPr lang="en-US" sz="1400" dirty="0"/>
          </a:p>
          <a:p>
            <a:r>
              <a:rPr lang="en-US" sz="1400" dirty="0"/>
              <a:t>2. </a:t>
            </a:r>
            <a:r>
              <a:rPr lang="en-US" sz="1400" b="1" dirty="0"/>
              <a:t>Procurement channels </a:t>
            </a:r>
            <a:r>
              <a:rPr lang="en-US" sz="1400" dirty="0"/>
              <a:t>(</a:t>
            </a:r>
            <a:r>
              <a:rPr lang="en-US" sz="1400" dirty="0" err="1"/>
              <a:t>eType</a:t>
            </a:r>
            <a:r>
              <a:rPr lang="en-US" sz="1400" dirty="0"/>
              <a:t> 2 and 3): Two people can be linked via the item they are both connected to.</a:t>
            </a:r>
          </a:p>
          <a:p>
            <a:pPr marL="514350" lvl="1" indent="0">
              <a:buNone/>
            </a:pPr>
            <a:r>
              <a:rPr lang="en-US" sz="1400" dirty="0"/>
              <a:t>    Source: Person ID, Target: item.</a:t>
            </a:r>
          </a:p>
          <a:p>
            <a:pPr marL="514350" lvl="1" indent="0">
              <a:buNone/>
            </a:pPr>
            <a:r>
              <a:rPr lang="en-US" sz="1400" dirty="0"/>
              <a:t>    The weight for procurements represents the value of the item.</a:t>
            </a:r>
          </a:p>
          <a:p>
            <a:pPr marL="514350" lvl="1" indent="0">
              <a:buNone/>
            </a:pPr>
            <a:r>
              <a:rPr lang="en-US" sz="1400" dirty="0"/>
              <a:t>    Procurements do not have location information.</a:t>
            </a:r>
          </a:p>
          <a:p>
            <a:pPr marL="514350" lvl="1" indent="0">
              <a:buNone/>
            </a:pPr>
            <a:endParaRPr lang="en-US" sz="1400" dirty="0"/>
          </a:p>
          <a:p>
            <a:pPr marL="514350" lvl="1" indent="0">
              <a:buNone/>
            </a:pPr>
            <a:r>
              <a:rPr lang="en-US" sz="1400" dirty="0"/>
              <a:t>3. </a:t>
            </a:r>
            <a:r>
              <a:rPr lang="en-US" sz="1400" b="1" dirty="0"/>
              <a:t>Co-authorship channel </a:t>
            </a:r>
            <a:r>
              <a:rPr lang="en-US" sz="1400" dirty="0"/>
              <a:t>(</a:t>
            </a:r>
            <a:r>
              <a:rPr lang="en-US" sz="1400" dirty="0" err="1"/>
              <a:t>eType</a:t>
            </a:r>
            <a:r>
              <a:rPr lang="en-US" sz="1400" dirty="0"/>
              <a:t> 4):represents publication of scientific or technical articles.</a:t>
            </a:r>
          </a:p>
          <a:p>
            <a:pPr marL="514350" lvl="1" indent="0">
              <a:buNone/>
            </a:pPr>
            <a:r>
              <a:rPr lang="en-US" sz="1400" dirty="0"/>
              <a:t>    Source column: Author (Person ID)</a:t>
            </a:r>
          </a:p>
          <a:p>
            <a:pPr marL="514350" lvl="1" indent="0">
              <a:buNone/>
            </a:pPr>
            <a:r>
              <a:rPr lang="en-US" sz="1400" dirty="0"/>
              <a:t>    Target column: publication with a unique identifier.</a:t>
            </a:r>
          </a:p>
          <a:p>
            <a:pPr marL="514350" lvl="1" indent="0">
              <a:buNone/>
            </a:pPr>
            <a:r>
              <a:rPr lang="en-US" sz="1400" dirty="0"/>
              <a:t>    The weight column indicates the fraction of the authors for the given publication.</a:t>
            </a:r>
          </a:p>
          <a:p>
            <a:pPr marL="514350" lvl="1" indent="0">
              <a:buNone/>
            </a:pPr>
            <a:r>
              <a:rPr lang="en-US" sz="1400" dirty="0"/>
              <a:t>    Authorship does not have location information.</a:t>
            </a:r>
          </a:p>
          <a:p>
            <a:pPr marL="514350" lvl="1" indent="0">
              <a:buNone/>
            </a:pPr>
            <a:endParaRPr lang="en-US" sz="1400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A4B02B7-452A-9444-9007-DB3045777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Data Understanding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262A86-1D97-BC49-9802-79F64BF2ECC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174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C01AF8-E4B9-8040-8937-77110DEF7D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516" y="1478666"/>
            <a:ext cx="8537574" cy="36449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F5E88D4-001E-494F-831F-84C57DC15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Data Understanding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4AED-CD6A-1240-9ADF-80A0B34B22C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CE92D0-AA09-F043-8E65-9396EF7F3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321"/>
            <a:ext cx="9144000" cy="5168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223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6C6AB45-77D5-AB4E-8183-4C6EFDD152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" y="1432367"/>
            <a:ext cx="8912503" cy="3644900"/>
          </a:xfrm>
        </p:spPr>
        <p:txBody>
          <a:bodyPr/>
          <a:lstStyle/>
          <a:p>
            <a:pPr marL="514350" lvl="1" indent="0">
              <a:buNone/>
            </a:pPr>
            <a:r>
              <a:rPr lang="en-US" sz="1400" dirty="0"/>
              <a:t>4. </a:t>
            </a:r>
            <a:r>
              <a:rPr lang="en-US" sz="1400" b="1" dirty="0"/>
              <a:t>Demographics channel </a:t>
            </a:r>
            <a:r>
              <a:rPr lang="en-US" sz="1400" dirty="0"/>
              <a:t>(</a:t>
            </a:r>
            <a:r>
              <a:rPr lang="en-US" sz="1400" dirty="0" err="1"/>
              <a:t>eType</a:t>
            </a:r>
            <a:r>
              <a:rPr lang="en-US" sz="1400" dirty="0"/>
              <a:t> 5): represent the spending characteristics of each person in up to 30 categories, which are listed in the file </a:t>
            </a:r>
            <a:r>
              <a:rPr lang="en-US" sz="1400" dirty="0" err="1"/>
              <a:t>DemographicCategories.csv</a:t>
            </a:r>
            <a:endParaRPr lang="en-US" sz="1400" dirty="0"/>
          </a:p>
          <a:p>
            <a:pPr marL="57150" indent="0">
              <a:buNone/>
            </a:pPr>
            <a:r>
              <a:rPr lang="en-US" sz="1400" dirty="0"/>
              <a:t>            Expenses: Source is person ID, Target column lists the money is spent in a category </a:t>
            </a:r>
          </a:p>
          <a:p>
            <a:pPr marL="514350" lvl="1" indent="0">
              <a:buNone/>
            </a:pPr>
            <a:r>
              <a:rPr lang="en-US" sz="1400" dirty="0"/>
              <a:t>    Income: Source column lists the money is received in a category, Target is person ID</a:t>
            </a:r>
          </a:p>
          <a:p>
            <a:pPr marL="514350" lvl="1" indent="0">
              <a:buNone/>
            </a:pPr>
            <a:r>
              <a:rPr lang="en-US" sz="1400" dirty="0"/>
              <a:t>    Time for all records in this channel is 31536000</a:t>
            </a:r>
          </a:p>
          <a:p>
            <a:pPr marL="57150" indent="0">
              <a:buNone/>
            </a:pPr>
            <a:r>
              <a:rPr lang="en-US" sz="1400" dirty="0"/>
              <a:t>            The weight channel shows how much is spent (or received) in a given category.</a:t>
            </a:r>
          </a:p>
          <a:p>
            <a:pPr marL="57150" indent="0">
              <a:buNone/>
            </a:pPr>
            <a:r>
              <a:rPr lang="en-US" sz="1400" dirty="0"/>
              <a:t>            Demographic records do not have location information.</a:t>
            </a:r>
          </a:p>
          <a:p>
            <a:pPr marL="57150" indent="0">
              <a:buNone/>
            </a:pPr>
            <a:endParaRPr lang="en-US" sz="1400" dirty="0"/>
          </a:p>
          <a:p>
            <a:pPr marL="57150" indent="0">
              <a:buNone/>
            </a:pPr>
            <a:endParaRPr lang="en-US" sz="1400" dirty="0"/>
          </a:p>
          <a:p>
            <a:pPr marL="514350" lvl="1" indent="0">
              <a:buNone/>
            </a:pPr>
            <a:r>
              <a:rPr lang="en-US" sz="1400" dirty="0"/>
              <a:t>5. </a:t>
            </a:r>
            <a:r>
              <a:rPr lang="en-US" sz="1400" b="1" dirty="0"/>
              <a:t>Travel channel </a:t>
            </a:r>
            <a:r>
              <a:rPr lang="en-US" sz="1400" dirty="0"/>
              <a:t>(</a:t>
            </a:r>
            <a:r>
              <a:rPr lang="en-US" sz="1400" dirty="0" err="1"/>
              <a:t>eType</a:t>
            </a:r>
            <a:r>
              <a:rPr lang="en-US" sz="1400" dirty="0"/>
              <a:t> 6): connects people (source column) with locations (target).</a:t>
            </a:r>
          </a:p>
          <a:p>
            <a:pPr marL="514350" lvl="1" indent="0">
              <a:buNone/>
            </a:pPr>
            <a:r>
              <a:rPr lang="en-US" sz="1400" dirty="0"/>
              <a:t>    Time: the start of a trip.</a:t>
            </a:r>
          </a:p>
          <a:p>
            <a:pPr marL="514350" lvl="1" indent="0">
              <a:buNone/>
            </a:pPr>
            <a:r>
              <a:rPr lang="en-US" sz="1400" dirty="0"/>
              <a:t>    Weight: length of the trip in days.</a:t>
            </a:r>
          </a:p>
          <a:p>
            <a:pPr marL="514350" lvl="1" indent="0">
              <a:buNone/>
            </a:pPr>
            <a:r>
              <a:rPr lang="en-US" sz="1400" dirty="0"/>
              <a:t>    All location columns should have data for each record.</a:t>
            </a:r>
          </a:p>
          <a:p>
            <a:pPr marL="514350" lvl="1" indent="0">
              <a:buNone/>
            </a:pPr>
            <a:r>
              <a:rPr lang="en-US" sz="1400" dirty="0"/>
              <a:t>    The </a:t>
            </a:r>
            <a:r>
              <a:rPr lang="en-US" sz="1400" dirty="0" err="1"/>
              <a:t>SourceLocation</a:t>
            </a:r>
            <a:r>
              <a:rPr lang="en-US" sz="1400" dirty="0"/>
              <a:t> and </a:t>
            </a:r>
            <a:r>
              <a:rPr lang="en-US" sz="1400" dirty="0" err="1"/>
              <a:t>TargetLocation</a:t>
            </a:r>
            <a:r>
              <a:rPr lang="en-US" sz="1400" dirty="0"/>
              <a:t> columns: countries of the origin and destination</a:t>
            </a:r>
          </a:p>
          <a:p>
            <a:pPr marL="514350" lvl="1" indent="0">
              <a:buNone/>
            </a:pPr>
            <a:r>
              <a:rPr lang="en-US" sz="1400" dirty="0"/>
              <a:t>    More specific latitude and longitude values are also provided.</a:t>
            </a:r>
            <a:endParaRPr lang="en-US" sz="1400" dirty="0">
              <a:effectLst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9B76E8B-9221-C241-9827-9AB675BE7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Data Understanding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27FF59-0D53-9F44-A029-218F95C21FC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288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49A8C64-AA31-1A4E-A508-DF9136501A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0155" y="1606550"/>
            <a:ext cx="7567420" cy="36449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5EC499-DAA0-E743-9124-5642AB567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Data Understanding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7A1C8F-111B-134F-BF8B-D4A6A54A3A4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137D90-11CB-834F-AFC8-D6258E78E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155" y="1363789"/>
            <a:ext cx="6055112" cy="548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104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CF93F52-CE51-0F41-96B2-558AB4E078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5032159"/>
            <a:ext cx="8275899" cy="1825841"/>
          </a:xfrm>
        </p:spPr>
        <p:txBody>
          <a:bodyPr/>
          <a:lstStyle/>
          <a:p>
            <a:r>
              <a:rPr lang="en-US" sz="1400" dirty="0"/>
              <a:t>The BIG graph: All records collected by CGCS are contained in a single file (CGCS-</a:t>
            </a:r>
            <a:r>
              <a:rPr lang="en-US" sz="1400" dirty="0" err="1"/>
              <a:t>GraphData.csv</a:t>
            </a:r>
            <a:r>
              <a:rPr lang="en-US" sz="1400" dirty="0"/>
              <a:t>). There are 123,892,863 records in this file. The uncompressed size is 6.2 GB.</a:t>
            </a:r>
          </a:p>
          <a:p>
            <a:r>
              <a:rPr lang="en-US" sz="1400" dirty="0"/>
              <a:t>A template file (CGCS-</a:t>
            </a:r>
            <a:r>
              <a:rPr lang="en-US" sz="1400" dirty="0" err="1"/>
              <a:t>Template.csv</a:t>
            </a:r>
            <a:r>
              <a:rPr lang="en-US" sz="1400" dirty="0"/>
              <a:t>) is provided in the same edge list graph format as the large graph data. The template is a profile of activities that CGCS has built to represent suspicious activity associated with the hack. CGCS researchers hope that the group responsible will match, or partially match, this graph pattern. </a:t>
            </a:r>
          </a:p>
          <a:p>
            <a:endParaRPr lang="en-US" sz="1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1357DC7-F8E7-7344-8FF9-BF557C839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Data Understanding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4E696E-E77A-B542-B6A8-812116DEDDC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E77969-AF20-E64C-84EA-2E582B159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133" y="1252959"/>
            <a:ext cx="6342927" cy="377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450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744DA5E-14B2-D445-8FD2-635EE8D51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1450" y="1401287"/>
            <a:ext cx="8366126" cy="4399905"/>
          </a:xfrm>
        </p:spPr>
        <p:txBody>
          <a:bodyPr/>
          <a:lstStyle/>
          <a:p>
            <a:r>
              <a:rPr lang="en-US" sz="1400" dirty="0"/>
              <a:t>Files have been provided for you to easily identify the node type of any unique identifier in the data. See CGCS-</a:t>
            </a:r>
            <a:r>
              <a:rPr lang="en-US" sz="1400" dirty="0" err="1"/>
              <a:t>GraphData</a:t>
            </a:r>
            <a:r>
              <a:rPr lang="en-US" sz="1400" dirty="0"/>
              <a:t>-</a:t>
            </a:r>
            <a:r>
              <a:rPr lang="en-US" sz="1400" dirty="0" err="1"/>
              <a:t>NodeTypes.csv</a:t>
            </a:r>
            <a:r>
              <a:rPr lang="en-US" sz="1400" dirty="0"/>
              <a:t> for node types in the large graph and subgraphs that have been extracted from it. See CGCS-Template-</a:t>
            </a:r>
            <a:r>
              <a:rPr lang="en-US" sz="1400" dirty="0" err="1"/>
              <a:t>NodeTypes.csv</a:t>
            </a:r>
            <a:r>
              <a:rPr lang="en-US" sz="1400" dirty="0"/>
              <a:t> for node types in the template. </a:t>
            </a:r>
          </a:p>
          <a:p>
            <a:endParaRPr lang="en-US" sz="1400" dirty="0"/>
          </a:p>
          <a:p>
            <a:r>
              <a:rPr lang="en-US" sz="1400" dirty="0"/>
              <a:t>Candidate Subgraphs: Five subgraphs are provided for comparison to the template in the Question 1. They are: Q1-Graph1.csv </a:t>
            </a:r>
          </a:p>
          <a:p>
            <a:pPr marL="57150" indent="0">
              <a:buNone/>
            </a:pPr>
            <a:r>
              <a:rPr lang="en-US" sz="1400" dirty="0"/>
              <a:t>                                          Q1-Graph2.csv </a:t>
            </a:r>
          </a:p>
          <a:p>
            <a:pPr marL="57150" indent="0">
              <a:buNone/>
            </a:pPr>
            <a:r>
              <a:rPr lang="en-US" sz="1400" dirty="0"/>
              <a:t>                                          Q1-Graph3.csv </a:t>
            </a:r>
          </a:p>
          <a:p>
            <a:pPr marL="57150" indent="0">
              <a:buNone/>
            </a:pPr>
            <a:r>
              <a:rPr lang="en-US" sz="1400" dirty="0"/>
              <a:t>                                          Q1-Graph4.csv </a:t>
            </a:r>
          </a:p>
          <a:p>
            <a:pPr marL="57150" indent="0">
              <a:buNone/>
            </a:pPr>
            <a:r>
              <a:rPr lang="en-US" sz="1400" dirty="0"/>
              <a:t>                                          Q1-Graph5.csv </a:t>
            </a:r>
          </a:p>
          <a:p>
            <a:endParaRPr lang="en-US" sz="1400" dirty="0"/>
          </a:p>
          <a:p>
            <a:r>
              <a:rPr lang="en-US" sz="1400" dirty="0"/>
              <a:t>Seed Graphs: Three seed graphs are supplied as starting points for your search in question 2. The seed files are: Q2-Seed1.csv  </a:t>
            </a:r>
          </a:p>
          <a:p>
            <a:pPr marL="57150" indent="0">
              <a:buNone/>
            </a:pPr>
            <a:r>
              <a:rPr lang="en-US" sz="1400" dirty="0"/>
              <a:t>                                                       Q2-Seed2.csv </a:t>
            </a:r>
          </a:p>
          <a:p>
            <a:pPr marL="57150" indent="0">
              <a:buNone/>
            </a:pPr>
            <a:r>
              <a:rPr lang="en-US" sz="1400" dirty="0"/>
              <a:t>                                                       Q2-Seed3.csv </a:t>
            </a:r>
          </a:p>
          <a:p>
            <a:pPr marL="57150" indent="0">
              <a:buNone/>
            </a:pPr>
            <a:endParaRPr lang="en-US" sz="1400" dirty="0"/>
          </a:p>
          <a:p>
            <a:endParaRPr lang="en-US" sz="1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F272CA-7C27-3A44-872E-16C703531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Data Understanding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E98EB7-FD67-4A47-9C63-43E700E882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505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4" name="Google Shape;554;p33" descr="005_INF_004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55" name="Google Shape;555;p33"/>
          <p:cNvSpPr txBox="1">
            <a:spLocks noGrp="1"/>
          </p:cNvSpPr>
          <p:nvPr>
            <p:ph type="title"/>
          </p:nvPr>
        </p:nvSpPr>
        <p:spPr>
          <a:xfrm>
            <a:off x="-68262" y="1600200"/>
            <a:ext cx="86058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50800" rIns="91425" bIns="45700" anchor="t" anchorCtr="0">
            <a:noAutofit/>
          </a:bodyPr>
          <a:lstStyle/>
          <a:p>
            <a:pPr marL="533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000000"/>
                </a:solidFill>
              </a:rPr>
              <a:t>Vielen Dank für Ihre Aufmerksamkeit!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556" name="Google Shape;556;p33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vgu_INF">
  <a:themeElements>
    <a:clrScheme name="Benutzerdefiniert 32">
      <a:dk1>
        <a:srgbClr val="000000"/>
      </a:dk1>
      <a:lt1>
        <a:srgbClr val="FFFFFF"/>
      </a:lt1>
      <a:dk2>
        <a:srgbClr val="0068B4"/>
      </a:dk2>
      <a:lt2>
        <a:srgbClr val="5D8EA6"/>
      </a:lt2>
      <a:accent1>
        <a:srgbClr val="7A003F"/>
      </a:accent1>
      <a:accent2>
        <a:srgbClr val="0068B4"/>
      </a:accent2>
      <a:accent3>
        <a:srgbClr val="FFFFFF"/>
      </a:accent3>
      <a:accent4>
        <a:srgbClr val="000000"/>
      </a:accent4>
      <a:accent5>
        <a:srgbClr val="9EC7FF"/>
      </a:accent5>
      <a:accent6>
        <a:srgbClr val="0068B4"/>
      </a:accent6>
      <a:hlink>
        <a:srgbClr val="7A003F"/>
      </a:hlink>
      <a:folHlink>
        <a:srgbClr val="F391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822</Words>
  <Application>Microsoft Office PowerPoint</Application>
  <PresentationFormat>On-screen Show (4:3)</PresentationFormat>
  <Paragraphs>93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Lucida Sans</vt:lpstr>
      <vt:lpstr>Merriweather Sans</vt:lpstr>
      <vt:lpstr>Arial</vt:lpstr>
      <vt:lpstr>Ovgu_INF</vt:lpstr>
      <vt:lpstr>PowerPoint Presentation</vt:lpstr>
      <vt:lpstr>Data Understanding</vt:lpstr>
      <vt:lpstr>     Data Understanding</vt:lpstr>
      <vt:lpstr>     Data Understanding</vt:lpstr>
      <vt:lpstr>     Data Understanding</vt:lpstr>
      <vt:lpstr>     Data Understanding</vt:lpstr>
      <vt:lpstr>     Data Understanding</vt:lpstr>
      <vt:lpstr>     Data Understanding</vt:lpstr>
      <vt:lpstr>Vielen Dank für Ihre Aufmerksamkeit!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chao yan</dc:creator>
  <cp:lastModifiedBy>Behnam Beladi</cp:lastModifiedBy>
  <cp:revision>15</cp:revision>
  <dcterms:modified xsi:type="dcterms:W3CDTF">2020-04-27T15:01:08Z</dcterms:modified>
</cp:coreProperties>
</file>