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list graph with the same format as the large graph data (.csv)</a:t>
            </a:r>
          </a:p>
          <a:p>
            <a:r>
              <a:rPr lang="en-US" dirty="0"/>
              <a:t>Was built by CGCS to represent suspicious activity associated with the hack </a:t>
            </a:r>
          </a:p>
          <a:p>
            <a:r>
              <a:rPr lang="en-US" dirty="0"/>
              <a:t>It is a reference pattern for looking for the suspicious activities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File name: CGCS-Template.csv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and latitude</a:t>
            </a:r>
          </a:p>
          <a:p>
            <a:pPr lvl="1"/>
            <a:r>
              <a:rPr lang="en-US" dirty="0"/>
              <a:t>The co-authorship channel is replaced by -99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1C1-99DE-45FC-A7F6-CBABE99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5E6A-87F9-4CC2-9E30-3C857D20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visual analytics, compare the template subgraph with the potential matches provided. Show where the two graphs agree and disagree. Use your tool to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Compare the five candidate subgraphs to the provided template. Show where the two graphs agree and disagree. Which subgraph matches the template the best?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Which key parts of the best match help discriminate it from the other potential matches?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48B-31CF-4E4C-B83F-C763D13A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334-8D4D-4C56-9995-8E3DB7EF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Candidate Subgraphs: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090BE0-6F6C-4744-A3FE-6D197D34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10443"/>
              </p:ext>
            </p:extLst>
          </p:nvPr>
        </p:nvGraphicFramePr>
        <p:xfrm>
          <a:off x="949912" y="2865856"/>
          <a:ext cx="112164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00">
                  <a:extLst>
                    <a:ext uri="{9D8B030D-6E8A-4147-A177-3AD203B41FA5}">
                      <a16:colId xmlns:a16="http://schemas.microsoft.com/office/drawing/2014/main" val="421430996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1220333688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480967799"/>
                    </a:ext>
                  </a:extLst>
                </a:gridCol>
                <a:gridCol w="1060029">
                  <a:extLst>
                    <a:ext uri="{9D8B030D-6E8A-4147-A177-3AD203B41FA5}">
                      <a16:colId xmlns:a16="http://schemas.microsoft.com/office/drawing/2014/main" val="4190340588"/>
                    </a:ext>
                  </a:extLst>
                </a:gridCol>
                <a:gridCol w="1884926">
                  <a:extLst>
                    <a:ext uri="{9D8B030D-6E8A-4147-A177-3AD203B41FA5}">
                      <a16:colId xmlns:a16="http://schemas.microsoft.com/office/drawing/2014/main" val="1164797993"/>
                    </a:ext>
                  </a:extLst>
                </a:gridCol>
                <a:gridCol w="1225839">
                  <a:extLst>
                    <a:ext uri="{9D8B030D-6E8A-4147-A177-3AD203B41FA5}">
                      <a16:colId xmlns:a16="http://schemas.microsoft.com/office/drawing/2014/main" val="3823161395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3316443882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81413111"/>
                    </a:ext>
                  </a:extLst>
                </a:gridCol>
                <a:gridCol w="1018082">
                  <a:extLst>
                    <a:ext uri="{9D8B030D-6E8A-4147-A177-3AD203B41FA5}">
                      <a16:colId xmlns:a16="http://schemas.microsoft.com/office/drawing/2014/main" val="2572223220"/>
                    </a:ext>
                  </a:extLst>
                </a:gridCol>
              </a:tblGrid>
              <a:tr h="416676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#location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#longitude,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Q1-Graph1.csv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Q1-Graph2.csv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201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7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Q1-Graph3.csv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56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Q1-Graph4.csv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Q1-Graph5.csv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CGCS-Template.csv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7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6F0-7DB3-4852-B506-FABDF529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EF663-1092-47B5-AA7E-BA9D06DE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42" y="1825625"/>
            <a:ext cx="55245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F55-D07F-4E66-9BAA-754C68C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F92-DB79-49E7-B9D4-0B093224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0757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eType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</a:t>
            </a:r>
            <a:r>
              <a:rPr lang="en-US" u="sng" dirty="0"/>
              <a:t>seconds</a:t>
            </a:r>
            <a:r>
              <a:rPr lang="en-US" dirty="0"/>
              <a:t> from 12:00 AM Jan. 1, 2025, time span related to the cyber event are exactly </a:t>
            </a:r>
            <a:r>
              <a:rPr lang="en-US" u="sng" dirty="0"/>
              <a:t>one year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eType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 for each column when loading the file:</a:t>
            </a:r>
          </a:p>
          <a:p>
            <a:pPr lvl="1"/>
            <a:r>
              <a:rPr lang="en-US" dirty="0"/>
              <a:t>Source 			int64 </a:t>
            </a:r>
          </a:p>
          <a:p>
            <a:pPr lvl="1"/>
            <a:r>
              <a:rPr lang="en-US" dirty="0"/>
              <a:t>eType 			int64 </a:t>
            </a:r>
          </a:p>
          <a:p>
            <a:pPr lvl="1"/>
            <a:r>
              <a:rPr lang="en-US" dirty="0"/>
              <a:t>Target 			int64 </a:t>
            </a:r>
          </a:p>
          <a:p>
            <a:pPr lvl="1"/>
            <a:r>
              <a:rPr lang="en-US" dirty="0"/>
              <a:t>Time 			int64 </a:t>
            </a:r>
          </a:p>
          <a:p>
            <a:pPr lvl="1"/>
            <a:r>
              <a:rPr lang="en-US" dirty="0"/>
              <a:t>Weight 			float64 </a:t>
            </a:r>
          </a:p>
          <a:p>
            <a:pPr lvl="1"/>
            <a:r>
              <a:rPr lang="en-US" dirty="0" err="1"/>
              <a:t>SourceLocation</a:t>
            </a:r>
            <a:r>
              <a:rPr lang="en-US" dirty="0"/>
              <a:t>		float64 </a:t>
            </a:r>
          </a:p>
          <a:p>
            <a:pPr lvl="1"/>
            <a:r>
              <a:rPr lang="en-US" dirty="0" err="1"/>
              <a:t>TargetLocation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SourceLongitude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TargetLatitude</a:t>
            </a:r>
            <a:r>
              <a:rPr lang="en-US" dirty="0"/>
              <a:t> 		float64 </a:t>
            </a:r>
          </a:p>
          <a:p>
            <a:pPr lvl="1"/>
            <a:r>
              <a:rPr lang="en-US" dirty="0" err="1"/>
              <a:t>TargetLongitude</a:t>
            </a:r>
            <a:r>
              <a:rPr lang="en-US" dirty="0"/>
              <a:t> 	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D788-C74C-4208-B6FF-6EAF7C6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(Channels)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BC64-4149-4A8E-9F1F-574C5028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data can be classified into 6 different channels</a:t>
            </a:r>
          </a:p>
          <a:p>
            <a:r>
              <a:rPr lang="en-US" dirty="0"/>
              <a:t>Each channel represents a different kind of transaction between two nodes.</a:t>
            </a:r>
          </a:p>
          <a:p>
            <a:r>
              <a:rPr lang="en-IN" dirty="0"/>
              <a:t>These are the channels: </a:t>
            </a:r>
          </a:p>
          <a:p>
            <a:pPr lvl="1"/>
            <a:r>
              <a:rPr lang="en-IN" dirty="0"/>
              <a:t>Communication</a:t>
            </a:r>
          </a:p>
          <a:p>
            <a:pPr lvl="2"/>
            <a:r>
              <a:rPr lang="en-IN" dirty="0"/>
              <a:t>Email</a:t>
            </a:r>
          </a:p>
          <a:p>
            <a:pPr lvl="2"/>
            <a:r>
              <a:rPr lang="en-IN" dirty="0"/>
              <a:t>Phone</a:t>
            </a:r>
          </a:p>
          <a:p>
            <a:pPr lvl="1"/>
            <a:r>
              <a:rPr lang="en-IN" dirty="0"/>
              <a:t>Procurement</a:t>
            </a:r>
          </a:p>
          <a:p>
            <a:pPr lvl="1"/>
            <a:r>
              <a:rPr lang="en-IN" dirty="0"/>
              <a:t>Co-Authorship</a:t>
            </a:r>
          </a:p>
          <a:p>
            <a:pPr lvl="1"/>
            <a:r>
              <a:rPr lang="en-IN" dirty="0"/>
              <a:t>Demographic</a:t>
            </a:r>
          </a:p>
          <a:p>
            <a:pPr lvl="1"/>
            <a:r>
              <a:rPr lang="en-IN" dirty="0"/>
              <a:t>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4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5B93-BEA3-41EA-A274-24D73F7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28-7FA4-4BCC-9693-A057F03C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Source and Target Id represents a node</a:t>
            </a:r>
          </a:p>
          <a:p>
            <a:r>
              <a:rPr lang="en-US" dirty="0"/>
              <a:t>There are 5 Node type: 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Person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used in all channels(all </a:t>
            </a:r>
            <a:r>
              <a:rPr lang="en-US" dirty="0" err="1"/>
              <a:t>eTypes</a:t>
            </a:r>
            <a:r>
              <a:rPr lang="en-US" dirty="0"/>
              <a:t>), only nodes with a spatial location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Product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for the procurement channel, eType = 2, 3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Document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co-authorship channel, eType = 4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Financial category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financial demographics channel, eType = 5</a:t>
            </a:r>
          </a:p>
          <a:p>
            <a:pPr marL="971550" lvl="1" indent="-457200">
              <a:lnSpc>
                <a:spcPct val="100000"/>
              </a:lnSpc>
              <a:buSzPct val="120000"/>
              <a:buFont typeface="+mj-lt"/>
              <a:buAutoNum type="arabicPeriod"/>
            </a:pPr>
            <a:r>
              <a:rPr lang="en-US" dirty="0"/>
              <a:t>Country </a:t>
            </a:r>
          </a:p>
          <a:p>
            <a:pPr marL="1428750" lvl="2" indent="-457200">
              <a:lnSpc>
                <a:spcPct val="100000"/>
              </a:lnSpc>
              <a:buSzPct val="120000"/>
            </a:pPr>
            <a:r>
              <a:rPr lang="en-US" dirty="0"/>
              <a:t>from the travel channel, eType = 6</a:t>
            </a:r>
          </a:p>
        </p:txBody>
      </p:sp>
    </p:spTree>
    <p:extLst>
      <p:ext uri="{BB962C8B-B14F-4D97-AF65-F5344CB8AC3E}">
        <p14:creationId xmlns:p14="http://schemas.microsoft.com/office/powerpoint/2010/main" val="321003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788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Exploring the data (Overview 3)</vt:lpstr>
      <vt:lpstr>Exploring the data (Channels)</vt:lpstr>
      <vt:lpstr>Exploring the data (Node)</vt:lpstr>
      <vt:lpstr>Exploring the data (Template)</vt:lpstr>
      <vt:lpstr>Question 1</vt:lpstr>
      <vt:lpstr>Question 1 files</vt:lpstr>
      <vt:lpstr>PowerPoint Presentation</vt:lpstr>
      <vt:lpstr>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46</cp:revision>
  <dcterms:created xsi:type="dcterms:W3CDTF">2020-04-21T09:35:12Z</dcterms:created>
  <dcterms:modified xsi:type="dcterms:W3CDTF">2020-04-27T19:12:25Z</dcterms:modified>
</cp:coreProperties>
</file>