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1" r:id="rId4"/>
    <p:sldId id="293" r:id="rId5"/>
    <p:sldId id="292" r:id="rId6"/>
    <p:sldId id="294" r:id="rId7"/>
    <p:sldId id="295" r:id="rId8"/>
    <p:sldId id="296" r:id="rId9"/>
    <p:sldId id="289" r:id="rId10"/>
  </p:sldIdLst>
  <p:sldSz cx="9144000" cy="6858000" type="screen4x3"/>
  <p:notesSz cx="6858000" cy="9144000"/>
  <p:embeddedFontLst>
    <p:embeddedFont>
      <p:font typeface="Lucida Sans" panose="020B0602030504020204" pitchFamily="34" charset="0"/>
      <p:regular r:id="rId12"/>
      <p:bold r:id="rId13"/>
      <p:italic r:id="rId14"/>
      <p:boldItalic r:id="rId15"/>
    </p:embeddedFont>
    <p:embeddedFont>
      <p:font typeface="Merriweather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000000"/>
          </p15:clr>
        </p15:guide>
        <p15:guide id="2" orient="horz" pos="1008">
          <p15:clr>
            <a:srgbClr val="000000"/>
          </p15:clr>
        </p15:guide>
        <p15:guide id="3" orient="horz" pos="720">
          <p15:clr>
            <a:srgbClr val="000000"/>
          </p15:clr>
        </p15:guide>
        <p15:guide id="4" orient="horz" pos="2160">
          <p15:clr>
            <a:srgbClr val="000000"/>
          </p15:clr>
        </p15:guide>
        <p15:guide id="5" orient="horz" pos="3024">
          <p15:clr>
            <a:srgbClr val="000000"/>
          </p15:clr>
        </p15:guide>
        <p15:guide id="6" pos="5378">
          <p15:clr>
            <a:srgbClr val="000000"/>
          </p15:clr>
        </p15:guide>
        <p15:guide id="7" pos="38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SF9iLCoklTq1sPU+b1d8gowdO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23D4ED-AFD7-45B9-B054-5DB8EB95DCDE}">
  <a:tblStyle styleId="{8823D4ED-AFD7-45B9-B054-5DB8EB95DCD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2"/>
    <p:restoredTop sz="92932"/>
  </p:normalViewPr>
  <p:slideViewPr>
    <p:cSldViewPr snapToGrid="0">
      <p:cViewPr varScale="1">
        <p:scale>
          <a:sx n="80" d="100"/>
          <a:sy n="80" d="100"/>
        </p:scale>
        <p:origin x="1378" y="53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0553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Innovation part: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integrating the functions together so that a surveillance model is formed that has not been here before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improve speed and accuracy with NCS</a:t>
            </a:r>
            <a:endParaRPr dirty="0"/>
          </a:p>
        </p:txBody>
      </p:sp>
      <p:sp>
        <p:nvSpPr>
          <p:cNvPr id="552" name="Google Shape;5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enutzerdefiniertes Layout">
  <p:cSld name="3_Benutzerdefiniertes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enutzerdefiniertes Layout">
  <p:cSld name="6_Benutzerdefiniertes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/>
          <p:nvPr/>
        </p:nvSpPr>
        <p:spPr>
          <a:xfrm>
            <a:off x="0" y="685800"/>
            <a:ext cx="9144000" cy="61706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 Sans"/>
              <a:buNone/>
            </a:pPr>
            <a:endParaRPr sz="24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enutzerdefiniertes Layout">
  <p:cSld name="7_Benutzerdefiniertes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0" y="685800"/>
            <a:ext cx="9144000" cy="61706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 Sans"/>
              <a:buNone/>
            </a:pPr>
            <a:endParaRPr sz="24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" name="Google Shape;45;p40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enutzerdefiniertes Layout">
  <p:cSld name="8_Benutzerdefiniertes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0" name="Google Shape;50;p41"/>
          <p:cNvSpPr>
            <a:spLocks noGrp="1"/>
          </p:cNvSpPr>
          <p:nvPr>
            <p:ph type="tbl" idx="2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ucida Sans"/>
              <a:buNone/>
              <a:defRPr sz="12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enutzerdefiniertes Layout">
  <p:cSld name="1_Benutzerdefiniertes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body" idx="1"/>
          </p:nvPr>
        </p:nvSpPr>
        <p:spPr>
          <a:xfrm>
            <a:off x="2" y="2514600"/>
            <a:ext cx="853757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enutzerdefiniertes Layout">
  <p:cSld name="2_Benutzerdefiniertes Layou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2" y="4343400"/>
            <a:ext cx="853757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60" name="Google Shape;60;p43"/>
          <p:cNvSpPr>
            <a:spLocks noGrp="1"/>
          </p:cNvSpPr>
          <p:nvPr>
            <p:ph type="pic" idx="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enutzerdefiniertes Layout">
  <p:cSld name="4_Benutzerdefiniertes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body" idx="1"/>
          </p:nvPr>
        </p:nvSpPr>
        <p:spPr>
          <a:xfrm>
            <a:off x="2" y="4343400"/>
            <a:ext cx="853757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65" name="Google Shape;65;p44"/>
          <p:cNvSpPr>
            <a:spLocks noGrp="1"/>
          </p:cNvSpPr>
          <p:nvPr>
            <p:ph type="pic" idx="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4" descr="005_INF_001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34"/>
          <p:cNvCxnSpPr/>
          <p:nvPr/>
        </p:nvCxnSpPr>
        <p:spPr>
          <a:xfrm>
            <a:off x="-990600" y="43449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34"/>
          <p:cNvCxnSpPr/>
          <p:nvPr/>
        </p:nvCxnSpPr>
        <p:spPr>
          <a:xfrm>
            <a:off x="-990600" y="16017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34"/>
          <p:cNvCxnSpPr/>
          <p:nvPr/>
        </p:nvCxnSpPr>
        <p:spPr>
          <a:xfrm>
            <a:off x="-990600" y="3429000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34"/>
          <p:cNvCxnSpPr/>
          <p:nvPr/>
        </p:nvCxnSpPr>
        <p:spPr>
          <a:xfrm>
            <a:off x="-990600" y="4799012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34"/>
          <p:cNvCxnSpPr/>
          <p:nvPr/>
        </p:nvCxnSpPr>
        <p:spPr>
          <a:xfrm>
            <a:off x="-990600" y="2513012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34"/>
          <p:cNvCxnSpPr/>
          <p:nvPr/>
        </p:nvCxnSpPr>
        <p:spPr>
          <a:xfrm>
            <a:off x="-990600" y="11445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34"/>
          <p:cNvCxnSpPr/>
          <p:nvPr/>
        </p:nvCxnSpPr>
        <p:spPr>
          <a:xfrm>
            <a:off x="-990600" y="6873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4"/>
          <p:cNvSpPr txBox="1"/>
          <p:nvPr/>
        </p:nvSpPr>
        <p:spPr>
          <a:xfrm>
            <a:off x="8537575" y="2"/>
            <a:ext cx="454025" cy="174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1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" name="Google Shape;19;p34"/>
          <p:cNvSpPr txBox="1"/>
          <p:nvPr/>
        </p:nvSpPr>
        <p:spPr>
          <a:xfrm>
            <a:off x="7623175" y="0"/>
            <a:ext cx="91440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00.00.2009</a:t>
            </a: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" name="Google Shape;20;p34"/>
          <p:cNvSpPr txBox="1"/>
          <p:nvPr/>
        </p:nvSpPr>
        <p:spPr>
          <a:xfrm>
            <a:off x="5715000" y="2"/>
            <a:ext cx="2019300" cy="174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OVGU Präsentation</a:t>
            </a:r>
            <a:endParaRPr sz="8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1" name="Google Shape;21;p34"/>
          <p:cNvCxnSpPr/>
          <p:nvPr/>
        </p:nvCxnSpPr>
        <p:spPr>
          <a:xfrm>
            <a:off x="8537575" y="0"/>
            <a:ext cx="0" cy="152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34"/>
          <p:cNvSpPr/>
          <p:nvPr/>
        </p:nvSpPr>
        <p:spPr>
          <a:xfrm>
            <a:off x="6729450" y="0"/>
            <a:ext cx="2171700" cy="34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555784" y="1866149"/>
            <a:ext cx="8001000" cy="191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b" anchorCtr="0">
            <a:noAutofit/>
          </a:bodyPr>
          <a:lstStyle/>
          <a:p>
            <a:pPr lvl="0" algn="ctr"/>
            <a:r>
              <a:rPr lang="en-US" sz="2400" b="1" dirty="0">
                <a:latin typeface="Lucida Sans"/>
              </a:rPr>
              <a:t>VAST Challenge 2020</a:t>
            </a:r>
          </a:p>
          <a:p>
            <a:pPr algn="ctr"/>
            <a:r>
              <a:rPr lang="en-US" sz="2400" b="1" dirty="0">
                <a:latin typeface="Lucida Sans"/>
              </a:rPr>
              <a:t>Mini-Challenge 1: Graph Analysis</a:t>
            </a:r>
          </a:p>
          <a:p>
            <a:pPr lvl="0" algn="ctr"/>
            <a:endParaRPr sz="2400" b="1" dirty="0">
              <a:latin typeface="Lucida Sans"/>
              <a:sym typeface="Lucida Sans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262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Supervisor: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lt1"/>
                </a:solidFill>
              </a:rPr>
              <a:t>Prof. Dr.-Ing. Bernhard </a:t>
            </a:r>
            <a:r>
              <a:rPr lang="en-US" sz="1800" dirty="0" err="1">
                <a:solidFill>
                  <a:schemeClr val="lt1"/>
                </a:solidFill>
              </a:rPr>
              <a:t>Preim</a:t>
            </a:r>
            <a:r>
              <a:rPr lang="en-US" sz="1800" dirty="0">
                <a:solidFill>
                  <a:schemeClr val="lt1"/>
                </a:solidFill>
              </a:rPr>
              <a:t> </a:t>
            </a:r>
            <a:endParaRPr sz="1800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                   Dr.-Ing. Monique </a:t>
            </a:r>
            <a:r>
              <a:rPr lang="en-US" sz="1800" dirty="0" err="1">
                <a:solidFill>
                  <a:schemeClr val="lt1"/>
                </a:solidFill>
              </a:rPr>
              <a:t>Meuschke</a:t>
            </a:r>
            <a:endParaRPr lang="en-US" sz="1800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                   M.Sc. </a:t>
            </a:r>
            <a:r>
              <a:rPr lang="en-US" sz="1800" dirty="0" err="1">
                <a:solidFill>
                  <a:schemeClr val="lt1"/>
                </a:solidFill>
              </a:rPr>
              <a:t>Uli</a:t>
            </a:r>
            <a:r>
              <a:rPr lang="en-US" sz="1800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5248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sz="1800" dirty="0">
                <a:solidFill>
                  <a:schemeClr val="lt1"/>
                </a:solidFill>
              </a:rPr>
              <a:t>: </a:t>
            </a:r>
            <a:r>
              <a:rPr lang="en-US" sz="1800" dirty="0" err="1">
                <a:solidFill>
                  <a:schemeClr val="lt1"/>
                </a:solidFill>
              </a:rPr>
              <a:t>Seyed</a:t>
            </a:r>
            <a:r>
              <a:rPr lang="en-US" sz="1800" dirty="0">
                <a:solidFill>
                  <a:schemeClr val="lt1"/>
                </a:solidFill>
              </a:rPr>
              <a:t> Behnam </a:t>
            </a:r>
            <a:r>
              <a:rPr lang="en-US" sz="1800" dirty="0" err="1">
                <a:solidFill>
                  <a:schemeClr val="lt1"/>
                </a:solidFill>
              </a:rPr>
              <a:t>Beladi</a:t>
            </a:r>
            <a:endParaRPr lang="en-US" sz="1800" dirty="0">
              <a:solidFill>
                <a:schemeClr val="lt1"/>
              </a:solidFill>
            </a:endParaRPr>
          </a:p>
          <a:p>
            <a:pPr lvl="0"/>
            <a:r>
              <a:rPr lang="en-US" sz="1800" dirty="0">
                <a:solidFill>
                  <a:schemeClr val="lt1"/>
                </a:solidFill>
              </a:rPr>
              <a:t>                  </a:t>
            </a:r>
            <a:r>
              <a:rPr lang="en-US" sz="1800" dirty="0" err="1">
                <a:solidFill>
                  <a:schemeClr val="lt1"/>
                </a:solidFill>
              </a:rPr>
              <a:t>Atrayee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Neog</a:t>
            </a:r>
            <a:endParaRPr lang="en-US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                  </a:t>
            </a:r>
            <a:r>
              <a:rPr lang="en-US" sz="1800" dirty="0" err="1">
                <a:solidFill>
                  <a:schemeClr val="lt1"/>
                </a:solidFill>
              </a:rPr>
              <a:t>Xiongjun</a:t>
            </a:r>
            <a:r>
              <a:rPr lang="en-US" sz="1800" dirty="0">
                <a:solidFill>
                  <a:schemeClr val="lt1"/>
                </a:solidFill>
              </a:rPr>
              <a:t> Wang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CDC7-B5F1-9D4C-B651-E938A30DA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284" y="1432366"/>
            <a:ext cx="8125431" cy="4563320"/>
          </a:xfrm>
        </p:spPr>
        <p:txBody>
          <a:bodyPr/>
          <a:lstStyle/>
          <a:p>
            <a:r>
              <a:rPr lang="en-US" dirty="0"/>
              <a:t>There are 123,892,863 records. </a:t>
            </a:r>
          </a:p>
          <a:p>
            <a:r>
              <a:rPr lang="en-US" dirty="0"/>
              <a:t>5 Node type: </a:t>
            </a:r>
          </a:p>
          <a:p>
            <a:pPr marL="514350" lvl="1" indent="0">
              <a:buNone/>
            </a:pPr>
            <a:r>
              <a:rPr lang="en-US" sz="1400" dirty="0"/>
              <a:t>1. </a:t>
            </a:r>
            <a:r>
              <a:rPr lang="en-US" sz="1400" dirty="0">
                <a:solidFill>
                  <a:srgbClr val="FF0000"/>
                </a:solidFill>
              </a:rPr>
              <a:t>Person (used in all channels, only nodes with a spatial location assigned)</a:t>
            </a:r>
          </a:p>
          <a:p>
            <a:pPr marL="514350" lvl="1" indent="0">
              <a:buNone/>
            </a:pPr>
            <a:r>
              <a:rPr lang="en-US" sz="1400" dirty="0"/>
              <a:t>2. </a:t>
            </a:r>
            <a:r>
              <a:rPr lang="en-US" sz="1400" dirty="0">
                <a:solidFill>
                  <a:srgbClr val="FF0000"/>
                </a:solidFill>
              </a:rPr>
              <a:t>Product category (for the procurement channel, </a:t>
            </a:r>
            <a:r>
              <a:rPr lang="en-US" sz="1400" dirty="0" err="1">
                <a:solidFill>
                  <a:srgbClr val="FF0000"/>
                </a:solidFill>
              </a:rPr>
              <a:t>eType</a:t>
            </a:r>
            <a:r>
              <a:rPr lang="en-US" sz="1400" dirty="0">
                <a:solidFill>
                  <a:srgbClr val="FF0000"/>
                </a:solidFill>
              </a:rPr>
              <a:t> = 3)</a:t>
            </a:r>
          </a:p>
          <a:p>
            <a:pPr marL="514350" lvl="1" indent="0">
              <a:buNone/>
            </a:pPr>
            <a:r>
              <a:rPr lang="en-US" sz="1400" dirty="0"/>
              <a:t>3. Document (from the co-authorship channel, </a:t>
            </a:r>
            <a:r>
              <a:rPr lang="en-US" sz="1400" dirty="0" err="1"/>
              <a:t>eType</a:t>
            </a:r>
            <a:r>
              <a:rPr lang="en-US" sz="1400" dirty="0"/>
              <a:t> = 4)</a:t>
            </a:r>
          </a:p>
          <a:p>
            <a:pPr marL="514350" lvl="1" indent="0">
              <a:buNone/>
            </a:pPr>
            <a:r>
              <a:rPr lang="en-US" sz="1400" dirty="0"/>
              <a:t>4. Financial category (from financial demographics channel, </a:t>
            </a:r>
            <a:r>
              <a:rPr lang="en-US" sz="1400" dirty="0" err="1"/>
              <a:t>eType</a:t>
            </a:r>
            <a:r>
              <a:rPr lang="en-US" sz="1400" dirty="0"/>
              <a:t> = 5)</a:t>
            </a:r>
          </a:p>
          <a:p>
            <a:pPr marL="514350" lvl="1" indent="0">
              <a:buNone/>
            </a:pPr>
            <a:r>
              <a:rPr lang="en-US" sz="1400" dirty="0"/>
              <a:t>5. Country (from the travel channel, </a:t>
            </a:r>
            <a:r>
              <a:rPr lang="en-US" sz="1400" dirty="0" err="1"/>
              <a:t>eType</a:t>
            </a:r>
            <a:r>
              <a:rPr lang="en-US" sz="1400" dirty="0"/>
              <a:t> = 6)</a:t>
            </a:r>
          </a:p>
          <a:p>
            <a:pPr marL="514350" lvl="1" indent="0">
              <a:buNone/>
            </a:pPr>
            <a:endParaRPr lang="en-US" sz="1400" dirty="0"/>
          </a:p>
          <a:p>
            <a:r>
              <a:rPr lang="en-US" dirty="0">
                <a:solidFill>
                  <a:srgbClr val="FF0000"/>
                </a:solidFill>
              </a:rPr>
              <a:t>7 Edge type (</a:t>
            </a:r>
            <a:r>
              <a:rPr lang="en-US" dirty="0" err="1">
                <a:solidFill>
                  <a:srgbClr val="FF0000"/>
                </a:solidFill>
              </a:rPr>
              <a:t>eType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sz="1600" dirty="0">
                <a:solidFill>
                  <a:srgbClr val="FF0000"/>
                </a:solidFill>
              </a:rPr>
              <a:t>Edges always go from node type 1 to some other node type.</a:t>
            </a:r>
          </a:p>
          <a:p>
            <a:pPr marL="514350" lvl="1" indent="0">
              <a:buNone/>
            </a:pPr>
            <a:r>
              <a:rPr lang="en-US" sz="1400" dirty="0"/>
              <a:t>0. Email </a:t>
            </a:r>
          </a:p>
          <a:p>
            <a:pPr marL="514350" lvl="1" indent="0">
              <a:buNone/>
            </a:pPr>
            <a:r>
              <a:rPr lang="en-US" sz="1400" dirty="0"/>
              <a:t>1. Phone</a:t>
            </a:r>
          </a:p>
          <a:p>
            <a:pPr marL="514350" lvl="1" indent="0">
              <a:buNone/>
            </a:pPr>
            <a:r>
              <a:rPr lang="en-US" sz="1400" dirty="0"/>
              <a:t>2. Sell (procurement)</a:t>
            </a:r>
          </a:p>
          <a:p>
            <a:pPr marL="514350" lvl="1" indent="0">
              <a:buNone/>
            </a:pPr>
            <a:r>
              <a:rPr lang="en-US" sz="1400" dirty="0"/>
              <a:t>3. Buy (procurement)</a:t>
            </a:r>
          </a:p>
          <a:p>
            <a:pPr marL="514350" lvl="1" indent="0">
              <a:buNone/>
            </a:pPr>
            <a:r>
              <a:rPr lang="en-US" sz="1400" dirty="0"/>
              <a:t>4. Author-of</a:t>
            </a:r>
          </a:p>
          <a:p>
            <a:pPr marL="514350" lvl="1" indent="0">
              <a:buNone/>
            </a:pPr>
            <a:r>
              <a:rPr lang="en-US" sz="1400" dirty="0"/>
              <a:t>5. Financial (income or expenditure, depending on direction)</a:t>
            </a:r>
          </a:p>
          <a:p>
            <a:pPr marL="514350" lvl="1" indent="0">
              <a:buNone/>
            </a:pPr>
            <a:r>
              <a:rPr lang="en-US" sz="1400" dirty="0"/>
              <a:t>6. Travels-to</a:t>
            </a:r>
            <a:endParaRPr lang="en-US" dirty="0"/>
          </a:p>
          <a:p>
            <a:pPr marL="514350" lvl="1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E3206F-C732-9948-9BAD-F821948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85" y="685800"/>
            <a:ext cx="8028291" cy="457200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905C-933E-CF4E-A408-DC633551B0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40CC5E-FC2F-2043-9B95-021DFC44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0" y="1441048"/>
            <a:ext cx="8537574" cy="478613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There are 6 different channels of data, all of which are represented as a transaction between two nodes. </a:t>
            </a:r>
          </a:p>
          <a:p>
            <a:pPr marL="57150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1. </a:t>
            </a:r>
            <a:r>
              <a:rPr lang="en-US" sz="1400" b="1" dirty="0"/>
              <a:t>Communications channels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0 and 1):represents direct connections between two persons.</a:t>
            </a:r>
          </a:p>
          <a:p>
            <a:pPr marL="514350" lvl="1" indent="0">
              <a:buNone/>
            </a:pPr>
            <a:r>
              <a:rPr lang="en-US" sz="1400" dirty="0"/>
              <a:t>    Source and Target columns are both person ID.</a:t>
            </a:r>
          </a:p>
          <a:p>
            <a:pPr marL="514350" lvl="1" indent="0">
              <a:buNone/>
            </a:pPr>
            <a:r>
              <a:rPr lang="en-US" sz="1400" dirty="0"/>
              <a:t>    Some records have </a:t>
            </a:r>
            <a:r>
              <a:rPr lang="en-US" sz="1400" dirty="0">
                <a:solidFill>
                  <a:srgbClr val="FF0000"/>
                </a:solidFill>
              </a:rPr>
              <a:t>location information</a:t>
            </a:r>
            <a:r>
              <a:rPr lang="en-US" sz="1400" dirty="0"/>
              <a:t>, some don’t.</a:t>
            </a:r>
          </a:p>
          <a:p>
            <a:pPr marL="514350" lvl="1" indent="0">
              <a:buNone/>
            </a:pPr>
            <a:r>
              <a:rPr lang="en-US" sz="1400" dirty="0"/>
              <a:t>    The weight for communications is always 1, representing 1 call or email.</a:t>
            </a:r>
          </a:p>
          <a:p>
            <a:pPr marL="514350" lvl="1" indent="0">
              <a:buNone/>
            </a:pPr>
            <a:endParaRPr lang="en-US" sz="1400" dirty="0"/>
          </a:p>
          <a:p>
            <a:r>
              <a:rPr lang="en-US" sz="1400" dirty="0"/>
              <a:t>2. </a:t>
            </a:r>
            <a:r>
              <a:rPr lang="en-US" sz="1400" b="1" dirty="0"/>
              <a:t>Procurement channels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2 and 3): Two people can be linked via the item they are both connected to.</a:t>
            </a:r>
          </a:p>
          <a:p>
            <a:pPr marL="5143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Source: Person ID, Target: item.</a:t>
            </a:r>
          </a:p>
          <a:p>
            <a:pPr marL="514350" lvl="1" indent="0">
              <a:buNone/>
            </a:pPr>
            <a:r>
              <a:rPr lang="en-US" sz="1400" dirty="0"/>
              <a:t>    The weight for procurements represents the value of the item.</a:t>
            </a:r>
          </a:p>
          <a:p>
            <a:pPr marL="514350" lvl="1" indent="0">
              <a:buNone/>
            </a:pPr>
            <a:r>
              <a:rPr lang="en-US" sz="1400" dirty="0"/>
              <a:t>    Procurements do not have location information.</a:t>
            </a:r>
          </a:p>
          <a:p>
            <a:pPr marL="514350" lvl="1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3. </a:t>
            </a:r>
            <a:r>
              <a:rPr lang="en-US" sz="1400" b="1" dirty="0"/>
              <a:t>Co-authorship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4):represents publication of scientific or technical articles.</a:t>
            </a:r>
          </a:p>
          <a:p>
            <a:pPr marL="514350" lvl="1" indent="0">
              <a:buNone/>
            </a:pPr>
            <a:r>
              <a:rPr lang="en-US" sz="1400" dirty="0"/>
              <a:t>    Source column: Author (Person ID)</a:t>
            </a:r>
          </a:p>
          <a:p>
            <a:pPr marL="514350" lvl="1" indent="0">
              <a:buNone/>
            </a:pPr>
            <a:r>
              <a:rPr lang="en-US" sz="1400" dirty="0"/>
              <a:t>    Target column: publication with a unique identifier.</a:t>
            </a:r>
          </a:p>
          <a:p>
            <a:pPr marL="514350" lvl="1" indent="0">
              <a:buNone/>
            </a:pPr>
            <a:r>
              <a:rPr lang="en-US" sz="1400" dirty="0"/>
              <a:t>    The weight column indicates the fraction of the authors for the given publication.</a:t>
            </a:r>
          </a:p>
          <a:p>
            <a:pPr marL="514350" lvl="1" indent="0">
              <a:buNone/>
            </a:pPr>
            <a:r>
              <a:rPr lang="en-US" sz="1400" dirty="0"/>
              <a:t>    Authorship does not have location information.</a:t>
            </a:r>
          </a:p>
          <a:p>
            <a:pPr marL="514350" lvl="1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4B02B7-452A-9444-9007-DB304577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62A86-1D97-BC49-9802-79F64BF2EC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01AF8-E4B9-8040-8937-77110DEF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6" y="1478666"/>
            <a:ext cx="8537574" cy="3644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E88D4-001E-494F-831F-84C57DC1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4AED-CD6A-1240-9ADF-80A0B34B22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E92D0-AA09-F043-8E65-9396EF7F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321"/>
            <a:ext cx="9144000" cy="5168824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2322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6AB45-77D5-AB4E-8183-4C6EFDD15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" y="1432367"/>
            <a:ext cx="8912503" cy="3644900"/>
          </a:xfrm>
        </p:spPr>
        <p:txBody>
          <a:bodyPr/>
          <a:lstStyle/>
          <a:p>
            <a:pPr marL="514350" lvl="1" indent="0">
              <a:buNone/>
            </a:pPr>
            <a:r>
              <a:rPr lang="en-US" sz="1400" dirty="0"/>
              <a:t>4. </a:t>
            </a:r>
            <a:r>
              <a:rPr lang="en-US" sz="1400" b="1" dirty="0"/>
              <a:t>Demographics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5): represent the spending characteristics of each person in up to 30 categories, which are listed in the file </a:t>
            </a:r>
            <a:r>
              <a:rPr lang="en-US" sz="1400" dirty="0" err="1">
                <a:solidFill>
                  <a:srgbClr val="FF0000"/>
                </a:solidFill>
              </a:rPr>
              <a:t>DemographicCategories.csv</a:t>
            </a:r>
            <a:endParaRPr lang="en-US" sz="1400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US" sz="1400" dirty="0"/>
              <a:t>            Expenses: Source is person ID, Target column lists the money is spent in a category </a:t>
            </a:r>
          </a:p>
          <a:p>
            <a:pPr marL="514350" lvl="1" indent="0">
              <a:buNone/>
            </a:pPr>
            <a:r>
              <a:rPr lang="en-US" sz="1400" dirty="0"/>
              <a:t>    Income: Source column lists the money is received in a category, Target is person ID</a:t>
            </a:r>
          </a:p>
          <a:p>
            <a:pPr marL="5143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Time for all records in this channel is 31536000 -&gt; one year</a:t>
            </a:r>
          </a:p>
          <a:p>
            <a:pPr marL="57150" indent="0">
              <a:buNone/>
            </a:pPr>
            <a:r>
              <a:rPr lang="en-US" sz="1400" dirty="0"/>
              <a:t>            The weight channel shows </a:t>
            </a:r>
            <a:r>
              <a:rPr lang="en-US" sz="1400" dirty="0">
                <a:solidFill>
                  <a:srgbClr val="FF0000"/>
                </a:solidFill>
              </a:rPr>
              <a:t>how much </a:t>
            </a:r>
            <a:r>
              <a:rPr lang="en-US" sz="1400" dirty="0"/>
              <a:t>is spent (or received) in a given category.</a:t>
            </a:r>
          </a:p>
          <a:p>
            <a:pPr marL="57150" indent="0">
              <a:buNone/>
            </a:pPr>
            <a:r>
              <a:rPr lang="en-US" sz="1400" dirty="0"/>
              <a:t>            Demographic records do not have location information.</a:t>
            </a:r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5. </a:t>
            </a:r>
            <a:r>
              <a:rPr lang="en-US" sz="1400" b="1" dirty="0"/>
              <a:t>Travel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6): connects people (source column) with locations (target).</a:t>
            </a:r>
          </a:p>
          <a:p>
            <a:pPr marL="514350" lvl="1" indent="0">
              <a:buNone/>
            </a:pPr>
            <a:r>
              <a:rPr lang="en-US" sz="1400" dirty="0"/>
              <a:t>    Time: the start of a trip.</a:t>
            </a:r>
          </a:p>
          <a:p>
            <a:pPr marL="5143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Weight: length of the trip in days. ???Negative values???</a:t>
            </a:r>
          </a:p>
          <a:p>
            <a:pPr marL="514350" lvl="1" indent="0">
              <a:buNone/>
            </a:pPr>
            <a:r>
              <a:rPr lang="en-US" sz="1400" dirty="0"/>
              <a:t>    All location columns should have data for each record.</a:t>
            </a:r>
          </a:p>
          <a:p>
            <a:pPr marL="514350" lvl="1" indent="0">
              <a:buNone/>
            </a:pPr>
            <a:r>
              <a:rPr lang="en-US" sz="1400" dirty="0"/>
              <a:t>    The </a:t>
            </a:r>
            <a:r>
              <a:rPr lang="en-US" sz="1400" dirty="0" err="1"/>
              <a:t>SourceLocation</a:t>
            </a:r>
            <a:r>
              <a:rPr lang="en-US" sz="1400" dirty="0"/>
              <a:t> and </a:t>
            </a:r>
            <a:r>
              <a:rPr lang="en-US" sz="1400" dirty="0" err="1"/>
              <a:t>TargetLocation</a:t>
            </a:r>
            <a:r>
              <a:rPr lang="en-US" sz="1400" dirty="0"/>
              <a:t> columns: countries of the origin and destination</a:t>
            </a:r>
          </a:p>
          <a:p>
            <a:pPr marL="514350" lvl="1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More specific latitude and longitude values are also provided.</a:t>
            </a:r>
            <a:endParaRPr lang="en-US" sz="140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B76E8B-9221-C241-9827-9AB675BE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7FF59-0D53-9F44-A029-218F95C21F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5EC499-DAA0-E743-9124-5642AB56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A1C8F-111B-134F-BF8B-D4A6A54A3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37D90-11CB-834F-AFC8-D6258E78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5" y="1363789"/>
            <a:ext cx="6055112" cy="5488635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9A8C64-AA31-1A4E-A508-DF913650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55" y="1606550"/>
            <a:ext cx="7567420" cy="3644900"/>
          </a:xfrm>
        </p:spPr>
        <p:txBody>
          <a:bodyPr/>
          <a:lstStyle/>
          <a:p>
            <a:pPr marL="5715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How are these node types are connected to the rest?!!</a:t>
            </a:r>
          </a:p>
        </p:txBody>
      </p:sp>
    </p:spTree>
    <p:extLst>
      <p:ext uri="{BB962C8B-B14F-4D97-AF65-F5344CB8AC3E}">
        <p14:creationId xmlns:p14="http://schemas.microsoft.com/office/powerpoint/2010/main" val="137410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F93F52-CE51-0F41-96B2-558AB4E07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032159"/>
            <a:ext cx="8275899" cy="1825841"/>
          </a:xfrm>
        </p:spPr>
        <p:txBody>
          <a:bodyPr/>
          <a:lstStyle/>
          <a:p>
            <a:r>
              <a:rPr lang="en-US" sz="1400" dirty="0"/>
              <a:t>The BIG graph: All records collected by CGCS are contained in a single file (CGCS-</a:t>
            </a:r>
            <a:r>
              <a:rPr lang="en-US" sz="1400" dirty="0" err="1"/>
              <a:t>GraphData.csv</a:t>
            </a:r>
            <a:r>
              <a:rPr lang="en-US" sz="1400" dirty="0"/>
              <a:t>). There are 123,892,863 </a:t>
            </a:r>
            <a:r>
              <a:rPr lang="en-US" sz="1400" dirty="0">
                <a:solidFill>
                  <a:srgbClr val="FF0000"/>
                </a:solidFill>
              </a:rPr>
              <a:t>records</a:t>
            </a:r>
            <a:r>
              <a:rPr lang="en-US" sz="1400" dirty="0"/>
              <a:t> in this file. </a:t>
            </a:r>
            <a:r>
              <a:rPr lang="en-US" sz="1400" dirty="0">
                <a:solidFill>
                  <a:srgbClr val="FF0000"/>
                </a:solidFill>
              </a:rPr>
              <a:t>The uncompressed size is 6.2 GB.</a:t>
            </a:r>
          </a:p>
          <a:p>
            <a:r>
              <a:rPr lang="en-US" sz="1400" dirty="0"/>
              <a:t>A template file (CGCS-</a:t>
            </a:r>
            <a:r>
              <a:rPr lang="en-US" sz="1400" dirty="0" err="1"/>
              <a:t>Template.csv</a:t>
            </a:r>
            <a:r>
              <a:rPr lang="en-US" sz="1400" dirty="0"/>
              <a:t>) is provided in the same edge list graph format as the large graph data. The template is a profile of activities that CGCS has built to represent suspicious activity associated with the hack. CGCS researchers hope that the group responsible will match, or partially match, this graph pattern. </a:t>
            </a: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357DC7-F8E7-7344-8FF9-BF557C83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E696E-E77A-B542-B6A8-812116DED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77969-AF20-E64C-84EA-2E582B159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3" y="1252959"/>
            <a:ext cx="6342927" cy="377920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0845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4DA5E-14B2-D445-8FD2-635EE8D5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" y="1401287"/>
            <a:ext cx="8366126" cy="4399905"/>
          </a:xfrm>
        </p:spPr>
        <p:txBody>
          <a:bodyPr/>
          <a:lstStyle/>
          <a:p>
            <a:r>
              <a:rPr lang="en-US" sz="1400" dirty="0">
                <a:solidFill>
                  <a:srgbClr val="FF0000"/>
                </a:solidFill>
              </a:rPr>
              <a:t>Files have been provided for you to easily identify the node type of any unique identifier in the data. See CGCS-</a:t>
            </a:r>
            <a:r>
              <a:rPr lang="en-US" sz="1400" dirty="0" err="1">
                <a:solidFill>
                  <a:srgbClr val="FF0000"/>
                </a:solidFill>
              </a:rPr>
              <a:t>GraphData</a:t>
            </a:r>
            <a:r>
              <a:rPr lang="en-US" sz="1400" dirty="0">
                <a:solidFill>
                  <a:srgbClr val="FF0000"/>
                </a:solidFill>
              </a:rPr>
              <a:t>-</a:t>
            </a:r>
            <a:r>
              <a:rPr lang="en-US" sz="1400" dirty="0" err="1">
                <a:solidFill>
                  <a:srgbClr val="FF0000"/>
                </a:solidFill>
              </a:rPr>
              <a:t>NodeTypes.csv</a:t>
            </a:r>
            <a:r>
              <a:rPr lang="en-US" sz="1400" dirty="0">
                <a:solidFill>
                  <a:srgbClr val="FF0000"/>
                </a:solidFill>
              </a:rPr>
              <a:t> for node types in the large graph and subgraphs that have been extracted from it. See CGCS-Template-</a:t>
            </a:r>
            <a:r>
              <a:rPr lang="en-US" sz="1400" dirty="0" err="1">
                <a:solidFill>
                  <a:srgbClr val="FF0000"/>
                </a:solidFill>
              </a:rPr>
              <a:t>NodeTypes.csv</a:t>
            </a:r>
            <a:r>
              <a:rPr lang="en-US" sz="1400" dirty="0">
                <a:solidFill>
                  <a:srgbClr val="FF0000"/>
                </a:solidFill>
              </a:rPr>
              <a:t> for node types in the template. </a:t>
            </a:r>
          </a:p>
          <a:p>
            <a:endParaRPr lang="en-US" sz="1400" dirty="0"/>
          </a:p>
          <a:p>
            <a:r>
              <a:rPr lang="en-US" sz="1400" dirty="0"/>
              <a:t>Candidate Subgraphs: Five subgraphs are provided for </a:t>
            </a:r>
            <a:r>
              <a:rPr lang="en-US" sz="1400" dirty="0">
                <a:solidFill>
                  <a:srgbClr val="FF0000"/>
                </a:solidFill>
              </a:rPr>
              <a:t>comparison</a:t>
            </a:r>
            <a:r>
              <a:rPr lang="en-US" sz="1400" dirty="0"/>
              <a:t> to the template in the Question 1. They are: Q1-Graph1.csv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Q1-Graph2.csv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Q1-Graph3.csv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Q1-Graph4.csv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Q1-Graph5.csv </a:t>
            </a:r>
          </a:p>
          <a:p>
            <a:endParaRPr lang="en-US" sz="1400" dirty="0"/>
          </a:p>
          <a:p>
            <a:r>
              <a:rPr lang="en-US" sz="1400" dirty="0"/>
              <a:t>Seed Graphs: Three seed graphs are supplied </a:t>
            </a:r>
            <a:r>
              <a:rPr lang="en-US" sz="1400" dirty="0">
                <a:solidFill>
                  <a:srgbClr val="FF0000"/>
                </a:solidFill>
              </a:rPr>
              <a:t>as starting points </a:t>
            </a:r>
            <a:r>
              <a:rPr lang="en-US" sz="1400" dirty="0"/>
              <a:t>for your search in question 2. The seed files are: Q2-Seed1.csv 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             Q2-Seed2.csv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             Q2-Seed3.csv </a:t>
            </a:r>
          </a:p>
          <a:p>
            <a:pPr marL="5715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F272CA-7C27-3A44-872E-16C70353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98EB7-FD67-4A47-9C63-43E700E88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33" descr="005_INF_0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-68262" y="16002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/>
          <a:p>
            <a:pPr marL="533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Vielen Dank für Ihre Aufmerksamkeit!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840</Words>
  <Application>Microsoft Office PowerPoint</Application>
  <PresentationFormat>On-screen Show (4:3)</PresentationFormat>
  <Paragraphs>94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Lucida Sans</vt:lpstr>
      <vt:lpstr>Merriweather Sans</vt:lpstr>
      <vt:lpstr>Arial</vt:lpstr>
      <vt:lpstr>Ovgu_INF</vt:lpstr>
      <vt:lpstr>PowerPoint Presentation</vt:lpstr>
      <vt:lpstr>Data Understanding</vt:lpstr>
      <vt:lpstr>     Data Understanding</vt:lpstr>
      <vt:lpstr>     Data Understanding</vt:lpstr>
      <vt:lpstr>     Data Understanding</vt:lpstr>
      <vt:lpstr>     Data Understanding</vt:lpstr>
      <vt:lpstr>     Data Understanding</vt:lpstr>
      <vt:lpstr>     Data Understanding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 yan</dc:creator>
  <cp:lastModifiedBy>Behnam Beladi</cp:lastModifiedBy>
  <cp:revision>18</cp:revision>
  <dcterms:modified xsi:type="dcterms:W3CDTF">2020-04-27T15:13:48Z</dcterms:modified>
</cp:coreProperties>
</file>