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308" r:id="rId45"/>
    <p:sldId id="27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18AA2-D399-4407-9F7B-6B682181DD8C}"/>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721F4-7D48-42E1-92F7-CB836639ADD8}"/>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982CD-94CD-4330-94D7-9BE280C0F6AE}"/>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08B7C-AC19-4554-AA93-B00630F6E9DD}"/>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ED7C4-A764-479E-B995-E566E15202AE}"/>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74A781-05B0-4D90-8E5E-198A301224AB}"/>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6" name="Footer Placeholder 5">
            <a:extLst>
              <a:ext uri="{FF2B5EF4-FFF2-40B4-BE49-F238E27FC236}">
                <a16:creationId xmlns:a16="http://schemas.microsoft.com/office/drawing/2014/main"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0E179-28A7-4022-96B3-1ED87C9B9F9D}"/>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8" name="Footer Placeholder 7">
            <a:extLst>
              <a:ext uri="{FF2B5EF4-FFF2-40B4-BE49-F238E27FC236}">
                <a16:creationId xmlns:a16="http://schemas.microsoft.com/office/drawing/2014/main"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C2D18F-B833-49E2-9013-5C7B3CA767B2}"/>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4" name="Footer Placeholder 3">
            <a:extLst>
              <a:ext uri="{FF2B5EF4-FFF2-40B4-BE49-F238E27FC236}">
                <a16:creationId xmlns:a16="http://schemas.microsoft.com/office/drawing/2014/main"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CEC192-0CFB-41D8-99EF-DF78FB2AB00B}"/>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3" name="Footer Placeholder 2">
            <a:extLst>
              <a:ext uri="{FF2B5EF4-FFF2-40B4-BE49-F238E27FC236}">
                <a16:creationId xmlns:a16="http://schemas.microsoft.com/office/drawing/2014/main"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7FD55-632E-4F79-9A7E-087FA611EAB4}"/>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6" name="Footer Placeholder 5">
            <a:extLst>
              <a:ext uri="{FF2B5EF4-FFF2-40B4-BE49-F238E27FC236}">
                <a16:creationId xmlns:a16="http://schemas.microsoft.com/office/drawing/2014/main"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1616-CF67-4BB8-A43D-62EC48AD88D2}"/>
              </a:ext>
            </a:extLst>
          </p:cNvPr>
          <p:cNvSpPr>
            <a:spLocks noGrp="1"/>
          </p:cNvSpPr>
          <p:nvPr>
            <p:ph type="dt" sz="half" idx="10"/>
          </p:nvPr>
        </p:nvSpPr>
        <p:spPr/>
        <p:txBody>
          <a:bodyPr/>
          <a:lstStyle/>
          <a:p>
            <a:fld id="{17C4C4AE-CFD8-4AF2-A6E6-1D1ADC40C52A}" type="datetimeFigureOut">
              <a:rPr lang="en-US" smtClean="0"/>
              <a:t>5/13/2020</a:t>
            </a:fld>
            <a:endParaRPr lang="en-US"/>
          </a:p>
        </p:txBody>
      </p:sp>
      <p:sp>
        <p:nvSpPr>
          <p:cNvPr id="6" name="Footer Placeholder 5">
            <a:extLst>
              <a:ext uri="{FF2B5EF4-FFF2-40B4-BE49-F238E27FC236}">
                <a16:creationId xmlns:a16="http://schemas.microsoft.com/office/drawing/2014/main"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5/13/2020</a:t>
            </a:fld>
            <a:endParaRPr lang="en-US"/>
          </a:p>
        </p:txBody>
      </p:sp>
      <p:sp>
        <p:nvSpPr>
          <p:cNvPr id="5" name="Footer Placeholder 4">
            <a:extLst>
              <a:ext uri="{FF2B5EF4-FFF2-40B4-BE49-F238E27FC236}">
                <a16:creationId xmlns:a16="http://schemas.microsoft.com/office/drawing/2014/main"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a16="http://schemas.microsoft.com/office/drawing/2014/main"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a16="http://schemas.microsoft.com/office/drawing/2014/main" val="3729389960"/>
                    </a:ext>
                  </a:extLst>
                </a:gridCol>
                <a:gridCol w="835710">
                  <a:extLst>
                    <a:ext uri="{9D8B030D-6E8A-4147-A177-3AD203B41FA5}">
                      <a16:colId xmlns:a16="http://schemas.microsoft.com/office/drawing/2014/main" val="2281435260"/>
                    </a:ext>
                  </a:extLst>
                </a:gridCol>
                <a:gridCol w="2108825">
                  <a:extLst>
                    <a:ext uri="{9D8B030D-6E8A-4147-A177-3AD203B41FA5}">
                      <a16:colId xmlns:a16="http://schemas.microsoft.com/office/drawing/2014/main" val="2072369400"/>
                    </a:ext>
                  </a:extLst>
                </a:gridCol>
                <a:gridCol w="981041">
                  <a:extLst>
                    <a:ext uri="{9D8B030D-6E8A-4147-A177-3AD203B41FA5}">
                      <a16:colId xmlns:a16="http://schemas.microsoft.com/office/drawing/2014/main" val="1567139128"/>
                    </a:ext>
                  </a:extLst>
                </a:gridCol>
                <a:gridCol w="1133509">
                  <a:extLst>
                    <a:ext uri="{9D8B030D-6E8A-4147-A177-3AD203B41FA5}">
                      <a16:colId xmlns:a16="http://schemas.microsoft.com/office/drawing/2014/main" val="2267513749"/>
                    </a:ext>
                  </a:extLst>
                </a:gridCol>
                <a:gridCol w="1090938">
                  <a:extLst>
                    <a:ext uri="{9D8B030D-6E8A-4147-A177-3AD203B41FA5}">
                      <a16:colId xmlns:a16="http://schemas.microsoft.com/office/drawing/2014/main" val="44632791"/>
                    </a:ext>
                  </a:extLst>
                </a:gridCol>
                <a:gridCol w="1107710">
                  <a:extLst>
                    <a:ext uri="{9D8B030D-6E8A-4147-A177-3AD203B41FA5}">
                      <a16:colId xmlns:a16="http://schemas.microsoft.com/office/drawing/2014/main" val="3607100143"/>
                    </a:ext>
                  </a:extLst>
                </a:gridCol>
                <a:gridCol w="1420850">
                  <a:extLst>
                    <a:ext uri="{9D8B030D-6E8A-4147-A177-3AD203B41FA5}">
                      <a16:colId xmlns:a16="http://schemas.microsoft.com/office/drawing/2014/main"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a16="http://schemas.microsoft.com/office/drawing/2014/main"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a16="http://schemas.microsoft.com/office/drawing/2014/main"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a16="http://schemas.microsoft.com/office/drawing/2014/main"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a16="http://schemas.microsoft.com/office/drawing/2014/main"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a16="http://schemas.microsoft.com/office/drawing/2014/main"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a16="http://schemas.microsoft.com/office/drawing/2014/main"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a16="http://schemas.microsoft.com/office/drawing/2014/main"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a16="http://schemas.microsoft.com/office/drawing/2014/main"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a16="http://schemas.microsoft.com/office/drawing/2014/main"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a16="http://schemas.microsoft.com/office/drawing/2014/main"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a16="http://schemas.microsoft.com/office/drawing/2014/main"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a16="http://schemas.microsoft.com/office/drawing/2014/main"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a16="http://schemas.microsoft.com/office/drawing/2014/main" val="4214309962"/>
                    </a:ext>
                  </a:extLst>
                </a:gridCol>
                <a:gridCol w="1018082">
                  <a:extLst>
                    <a:ext uri="{9D8B030D-6E8A-4147-A177-3AD203B41FA5}">
                      <a16:colId xmlns:a16="http://schemas.microsoft.com/office/drawing/2014/main" val="1220333688"/>
                    </a:ext>
                  </a:extLst>
                </a:gridCol>
                <a:gridCol w="1018082">
                  <a:extLst>
                    <a:ext uri="{9D8B030D-6E8A-4147-A177-3AD203B41FA5}">
                      <a16:colId xmlns:a16="http://schemas.microsoft.com/office/drawing/2014/main" val="2480967799"/>
                    </a:ext>
                  </a:extLst>
                </a:gridCol>
                <a:gridCol w="1060029">
                  <a:extLst>
                    <a:ext uri="{9D8B030D-6E8A-4147-A177-3AD203B41FA5}">
                      <a16:colId xmlns:a16="http://schemas.microsoft.com/office/drawing/2014/main" val="4190340588"/>
                    </a:ext>
                  </a:extLst>
                </a:gridCol>
                <a:gridCol w="1884926">
                  <a:extLst>
                    <a:ext uri="{9D8B030D-6E8A-4147-A177-3AD203B41FA5}">
                      <a16:colId xmlns:a16="http://schemas.microsoft.com/office/drawing/2014/main"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a16="http://schemas.microsoft.com/office/drawing/2014/main"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a16="http://schemas.microsoft.com/office/drawing/2014/main"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a16="http://schemas.microsoft.com/office/drawing/2014/main"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a16="http://schemas.microsoft.com/office/drawing/2014/main"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a16="http://schemas.microsoft.com/office/drawing/2014/main"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a16="http://schemas.microsoft.com/office/drawing/2014/main"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a16="http://schemas.microsoft.com/office/drawing/2014/main"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a16="http://schemas.microsoft.com/office/drawing/2014/main"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a16="http://schemas.microsoft.com/office/drawing/2014/main" val="2280984329"/>
                    </a:ext>
                  </a:extLst>
                </a:gridCol>
                <a:gridCol w="582233">
                  <a:extLst>
                    <a:ext uri="{9D8B030D-6E8A-4147-A177-3AD203B41FA5}">
                      <a16:colId xmlns:a16="http://schemas.microsoft.com/office/drawing/2014/main" val="2131263198"/>
                    </a:ext>
                  </a:extLst>
                </a:gridCol>
                <a:gridCol w="498726">
                  <a:extLst>
                    <a:ext uri="{9D8B030D-6E8A-4147-A177-3AD203B41FA5}">
                      <a16:colId xmlns:a16="http://schemas.microsoft.com/office/drawing/2014/main" val="1097013496"/>
                    </a:ext>
                  </a:extLst>
                </a:gridCol>
                <a:gridCol w="498726">
                  <a:extLst>
                    <a:ext uri="{9D8B030D-6E8A-4147-A177-3AD203B41FA5}">
                      <a16:colId xmlns:a16="http://schemas.microsoft.com/office/drawing/2014/main" val="2987665690"/>
                    </a:ext>
                  </a:extLst>
                </a:gridCol>
                <a:gridCol w="498726">
                  <a:extLst>
                    <a:ext uri="{9D8B030D-6E8A-4147-A177-3AD203B41FA5}">
                      <a16:colId xmlns:a16="http://schemas.microsoft.com/office/drawing/2014/main" val="2828808762"/>
                    </a:ext>
                  </a:extLst>
                </a:gridCol>
                <a:gridCol w="498726">
                  <a:extLst>
                    <a:ext uri="{9D8B030D-6E8A-4147-A177-3AD203B41FA5}">
                      <a16:colId xmlns:a16="http://schemas.microsoft.com/office/drawing/2014/main" val="204906864"/>
                    </a:ext>
                  </a:extLst>
                </a:gridCol>
                <a:gridCol w="498726">
                  <a:extLst>
                    <a:ext uri="{9D8B030D-6E8A-4147-A177-3AD203B41FA5}">
                      <a16:colId xmlns:a16="http://schemas.microsoft.com/office/drawing/2014/main" val="1984915671"/>
                    </a:ext>
                  </a:extLst>
                </a:gridCol>
                <a:gridCol w="498726">
                  <a:extLst>
                    <a:ext uri="{9D8B030D-6E8A-4147-A177-3AD203B41FA5}">
                      <a16:colId xmlns:a16="http://schemas.microsoft.com/office/drawing/2014/main" val="1162398049"/>
                    </a:ext>
                  </a:extLst>
                </a:gridCol>
                <a:gridCol w="498726">
                  <a:extLst>
                    <a:ext uri="{9D8B030D-6E8A-4147-A177-3AD203B41FA5}">
                      <a16:colId xmlns:a16="http://schemas.microsoft.com/office/drawing/2014/main"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a16="http://schemas.microsoft.com/office/drawing/2014/main"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a16="http://schemas.microsoft.com/office/drawing/2014/main"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a16="http://schemas.microsoft.com/office/drawing/2014/main"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a16="http://schemas.microsoft.com/office/drawing/2014/main"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a16="http://schemas.microsoft.com/office/drawing/2014/main"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a16="http://schemas.microsoft.com/office/drawing/2014/main" val="915394205"/>
                  </a:ext>
                </a:extLst>
              </a:tr>
            </a:tbl>
          </a:graphicData>
        </a:graphic>
      </p:graphicFrame>
      <p:pic>
        <p:nvPicPr>
          <p:cNvPr id="9" name="Picture 8">
            <a:extLst>
              <a:ext uri="{FF2B5EF4-FFF2-40B4-BE49-F238E27FC236}">
                <a16:creationId xmlns:a16="http://schemas.microsoft.com/office/drawing/2014/main"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a16="http://schemas.microsoft.com/office/drawing/2014/main"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a16="http://schemas.microsoft.com/office/drawing/2014/main"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a16="http://schemas.microsoft.com/office/drawing/2014/main" val="2681313205"/>
                    </a:ext>
                  </a:extLst>
                </a:gridCol>
                <a:gridCol w="1691746">
                  <a:extLst>
                    <a:ext uri="{9D8B030D-6E8A-4147-A177-3AD203B41FA5}">
                      <a16:colId xmlns:a16="http://schemas.microsoft.com/office/drawing/2014/main" val="1274565177"/>
                    </a:ext>
                  </a:extLst>
                </a:gridCol>
                <a:gridCol w="1691746">
                  <a:extLst>
                    <a:ext uri="{9D8B030D-6E8A-4147-A177-3AD203B41FA5}">
                      <a16:colId xmlns:a16="http://schemas.microsoft.com/office/drawing/2014/main" val="3327581110"/>
                    </a:ext>
                  </a:extLst>
                </a:gridCol>
                <a:gridCol w="1691746">
                  <a:extLst>
                    <a:ext uri="{9D8B030D-6E8A-4147-A177-3AD203B41FA5}">
                      <a16:colId xmlns:a16="http://schemas.microsoft.com/office/drawing/2014/main" val="557321545"/>
                    </a:ext>
                  </a:extLst>
                </a:gridCol>
                <a:gridCol w="1691746">
                  <a:extLst>
                    <a:ext uri="{9D8B030D-6E8A-4147-A177-3AD203B41FA5}">
                      <a16:colId xmlns:a16="http://schemas.microsoft.com/office/drawing/2014/main" val="906998426"/>
                    </a:ext>
                  </a:extLst>
                </a:gridCol>
                <a:gridCol w="1691746">
                  <a:extLst>
                    <a:ext uri="{9D8B030D-6E8A-4147-A177-3AD203B41FA5}">
                      <a16:colId xmlns:a16="http://schemas.microsoft.com/office/drawing/2014/main"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a16="http://schemas.microsoft.com/office/drawing/2014/main"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a16="http://schemas.microsoft.com/office/drawing/2014/main"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a16="http://schemas.microsoft.com/office/drawing/2014/main"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a16="http://schemas.microsoft.com/office/drawing/2014/main"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a16="http://schemas.microsoft.com/office/drawing/2014/main"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a16="http://schemas.microsoft.com/office/drawing/2014/main"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a16="http://schemas.microsoft.com/office/drawing/2014/main" val="234728728"/>
                    </a:ext>
                  </a:extLst>
                </a:gridCol>
                <a:gridCol w="1564615">
                  <a:extLst>
                    <a:ext uri="{9D8B030D-6E8A-4147-A177-3AD203B41FA5}">
                      <a16:colId xmlns:a16="http://schemas.microsoft.com/office/drawing/2014/main" val="1073814496"/>
                    </a:ext>
                  </a:extLst>
                </a:gridCol>
                <a:gridCol w="1564615">
                  <a:extLst>
                    <a:ext uri="{9D8B030D-6E8A-4147-A177-3AD203B41FA5}">
                      <a16:colId xmlns:a16="http://schemas.microsoft.com/office/drawing/2014/main" val="1589982913"/>
                    </a:ext>
                  </a:extLst>
                </a:gridCol>
                <a:gridCol w="1564615">
                  <a:extLst>
                    <a:ext uri="{9D8B030D-6E8A-4147-A177-3AD203B41FA5}">
                      <a16:colId xmlns:a16="http://schemas.microsoft.com/office/drawing/2014/main"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a16="http://schemas.microsoft.com/office/drawing/2014/main"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a16="http://schemas.microsoft.com/office/drawing/2014/main"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a16="http://schemas.microsoft.com/office/drawing/2014/main"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a16="http://schemas.microsoft.com/office/drawing/2014/main"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a16="http://schemas.microsoft.com/office/drawing/2014/main"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a16="http://schemas.microsoft.com/office/drawing/2014/main"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a16="http://schemas.microsoft.com/office/drawing/2014/main"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a16="http://schemas.microsoft.com/office/drawing/2014/main" val="3342183739"/>
                  </a:ext>
                </a:extLst>
              </a:tr>
            </a:tbl>
          </a:graphicData>
        </a:graphic>
      </p:graphicFrame>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a16="http://schemas.microsoft.com/office/drawing/2014/main"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a16="http://schemas.microsoft.com/office/drawing/2014/main"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a16="http://schemas.microsoft.com/office/drawing/2014/main"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20002"/>
                    </a:ext>
                  </a:extLst>
                </a:gridCol>
                <a:gridCol w="1354667">
                  <a:extLst>
                    <a:ext uri="{9D8B030D-6E8A-4147-A177-3AD203B41FA5}">
                      <a16:colId xmlns:a16="http://schemas.microsoft.com/office/drawing/2014/main" val="20003"/>
                    </a:ext>
                  </a:extLst>
                </a:gridCol>
                <a:gridCol w="1354667">
                  <a:extLst>
                    <a:ext uri="{9D8B030D-6E8A-4147-A177-3AD203B41FA5}">
                      <a16:colId xmlns:a16="http://schemas.microsoft.com/office/drawing/2014/main" val="20004"/>
                    </a:ext>
                  </a:extLst>
                </a:gridCol>
                <a:gridCol w="1354667">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a16="http://schemas.microsoft.com/office/drawing/2014/main"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a16="http://schemas.microsoft.com/office/drawing/2014/main"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a16="http://schemas.microsoft.com/office/drawing/2014/main" val="20000"/>
                    </a:ext>
                  </a:extLst>
                </a:gridCol>
                <a:gridCol w="1493298">
                  <a:extLst>
                    <a:ext uri="{9D8B030D-6E8A-4147-A177-3AD203B41FA5}">
                      <a16:colId xmlns:a16="http://schemas.microsoft.com/office/drawing/2014/main" val="20001"/>
                    </a:ext>
                  </a:extLst>
                </a:gridCol>
                <a:gridCol w="1493298">
                  <a:extLst>
                    <a:ext uri="{9D8B030D-6E8A-4147-A177-3AD203B41FA5}">
                      <a16:colId xmlns:a16="http://schemas.microsoft.com/office/drawing/2014/main" val="20002"/>
                    </a:ext>
                  </a:extLst>
                </a:gridCol>
                <a:gridCol w="1493298">
                  <a:extLst>
                    <a:ext uri="{9D8B030D-6E8A-4147-A177-3AD203B41FA5}">
                      <a16:colId xmlns:a16="http://schemas.microsoft.com/office/drawing/2014/main" val="20003"/>
                    </a:ext>
                  </a:extLst>
                </a:gridCol>
                <a:gridCol w="1493298">
                  <a:extLst>
                    <a:ext uri="{9D8B030D-6E8A-4147-A177-3AD203B41FA5}">
                      <a16:colId xmlns:a16="http://schemas.microsoft.com/office/drawing/2014/main" val="20004"/>
                    </a:ext>
                  </a:extLst>
                </a:gridCol>
                <a:gridCol w="1493298">
                  <a:extLst>
                    <a:ext uri="{9D8B030D-6E8A-4147-A177-3AD203B41FA5}">
                      <a16:colId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a16="http://schemas.microsoft.com/office/drawing/2014/main"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a16="http://schemas.microsoft.com/office/drawing/2014/main"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a16="http://schemas.microsoft.com/office/drawing/2014/main"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a16="http://schemas.microsoft.com/office/drawing/2014/main"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a16="http://schemas.microsoft.com/office/drawing/2014/main"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a16="http://schemas.microsoft.com/office/drawing/2014/main"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a16="http://schemas.microsoft.com/office/drawing/2014/main"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a16="http://schemas.microsoft.com/office/drawing/2014/main"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a16="http://schemas.microsoft.com/office/drawing/2014/main"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a16="http://schemas.microsoft.com/office/drawing/2014/main"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a16="http://schemas.microsoft.com/office/drawing/2014/main"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a16="http://schemas.microsoft.com/office/drawing/2014/main"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DA608-A780-4BA6-895F-EB5D8D28210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86B98148-1047-4058-8B8E-94B3B38E8CF6}"/>
              </a:ext>
            </a:extLst>
          </p:cNvPr>
          <p:cNvSpPr>
            <a:spLocks noGrp="1"/>
          </p:cNvSpPr>
          <p:nvPr>
            <p:ph idx="1"/>
          </p:nvPr>
        </p:nvSpPr>
        <p:spPr/>
        <p:txBody>
          <a:bodyPr/>
          <a:lstStyle/>
          <a:p>
            <a:r>
              <a:rPr lang="en-US" dirty="0"/>
              <a:t>Other similarity measures</a:t>
            </a:r>
          </a:p>
          <a:p>
            <a:r>
              <a:rPr lang="en-US" dirty="0"/>
              <a:t>Parallel coordinates</a:t>
            </a:r>
          </a:p>
          <a:p>
            <a:pPr lvl="1"/>
            <a:r>
              <a:rPr lang="en-US" dirty="0"/>
              <a:t>Extract interesting measures</a:t>
            </a:r>
          </a:p>
          <a:p>
            <a:pPr lvl="1"/>
            <a:r>
              <a:rPr lang="en-US" dirty="0"/>
              <a:t>Comparison</a:t>
            </a:r>
          </a:p>
          <a:p>
            <a:r>
              <a:rPr lang="en-US" dirty="0"/>
              <a:t>Question 2: further analysis of seeds</a:t>
            </a:r>
          </a:p>
          <a:p>
            <a:pPr lvl="1"/>
            <a:r>
              <a:rPr lang="en-US" dirty="0"/>
              <a:t>Use some of the similarity measure as thresholds</a:t>
            </a:r>
          </a:p>
          <a:p>
            <a:pPr lvl="1"/>
            <a:r>
              <a:rPr lang="en-US" dirty="0"/>
              <a:t>Ego graph</a:t>
            </a:r>
          </a:p>
          <a:p>
            <a:r>
              <a:rPr lang="en-US" dirty="0"/>
              <a:t>Analysis based on channels</a:t>
            </a:r>
          </a:p>
          <a:p>
            <a:endParaRPr lang="en-US" dirty="0"/>
          </a:p>
        </p:txBody>
      </p:sp>
    </p:spTree>
    <p:extLst>
      <p:ext uri="{BB962C8B-B14F-4D97-AF65-F5344CB8AC3E}">
        <p14:creationId xmlns:p14="http://schemas.microsoft.com/office/powerpoint/2010/main" val="2757907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a16="http://schemas.microsoft.com/office/drawing/2014/main"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a16="http://schemas.microsoft.com/office/drawing/2014/main"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a16="http://schemas.microsoft.com/office/drawing/2014/main"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a16="http://schemas.microsoft.com/office/drawing/2014/main"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a16="http://schemas.microsoft.com/office/drawing/2014/main"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2039</TotalTime>
  <Words>1995</Words>
  <Application>Microsoft Office PowerPoint</Application>
  <PresentationFormat>Widescreen</PresentationFormat>
  <Paragraphs>530</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What next</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Behnam Beladi</cp:lastModifiedBy>
  <cp:revision>100</cp:revision>
  <dcterms:created xsi:type="dcterms:W3CDTF">2020-04-21T09:35:12Z</dcterms:created>
  <dcterms:modified xsi:type="dcterms:W3CDTF">2020-05-13T09:18:57Z</dcterms:modified>
</cp:coreProperties>
</file>