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6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72" r:id="rId11"/>
    <p:sldId id="265" r:id="rId12"/>
    <p:sldId id="271" r:id="rId13"/>
    <p:sldId id="274" r:id="rId14"/>
    <p:sldId id="261" r:id="rId15"/>
    <p:sldId id="267" r:id="rId16"/>
    <p:sldId id="269" r:id="rId17"/>
    <p:sldId id="270" r:id="rId18"/>
    <p:sldId id="275" r:id="rId19"/>
    <p:sldId id="268" r:id="rId20"/>
    <p:sldId id="273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CED"/>
    <a:srgbClr val="944585"/>
    <a:srgbClr val="FF00CD"/>
    <a:srgbClr val="00CC7A"/>
    <a:srgbClr val="B2FF00"/>
    <a:srgbClr val="FF0000"/>
    <a:srgbClr val="00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038A-68E9-4682-ADF1-B26EE4C3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47C39F-7BB1-4652-A31A-B17B14CE5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22853"/>
              </p:ext>
            </p:extLst>
          </p:nvPr>
        </p:nvGraphicFramePr>
        <p:xfrm>
          <a:off x="838199" y="1443037"/>
          <a:ext cx="10450551" cy="504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968">
                  <a:extLst>
                    <a:ext uri="{9D8B030D-6E8A-4147-A177-3AD203B41FA5}">
                      <a16:colId xmlns:a16="http://schemas.microsoft.com/office/drawing/2014/main" val="3729389960"/>
                    </a:ext>
                  </a:extLst>
                </a:gridCol>
                <a:gridCol w="835710">
                  <a:extLst>
                    <a:ext uri="{9D8B030D-6E8A-4147-A177-3AD203B41FA5}">
                      <a16:colId xmlns:a16="http://schemas.microsoft.com/office/drawing/2014/main" val="2281435260"/>
                    </a:ext>
                  </a:extLst>
                </a:gridCol>
                <a:gridCol w="2108825">
                  <a:extLst>
                    <a:ext uri="{9D8B030D-6E8A-4147-A177-3AD203B41FA5}">
                      <a16:colId xmlns:a16="http://schemas.microsoft.com/office/drawing/2014/main" val="2072369400"/>
                    </a:ext>
                  </a:extLst>
                </a:gridCol>
                <a:gridCol w="981041">
                  <a:extLst>
                    <a:ext uri="{9D8B030D-6E8A-4147-A177-3AD203B41FA5}">
                      <a16:colId xmlns:a16="http://schemas.microsoft.com/office/drawing/2014/main" val="1567139128"/>
                    </a:ext>
                  </a:extLst>
                </a:gridCol>
                <a:gridCol w="1133509">
                  <a:extLst>
                    <a:ext uri="{9D8B030D-6E8A-4147-A177-3AD203B41FA5}">
                      <a16:colId xmlns:a16="http://schemas.microsoft.com/office/drawing/2014/main" val="2267513749"/>
                    </a:ext>
                  </a:extLst>
                </a:gridCol>
                <a:gridCol w="1090938">
                  <a:extLst>
                    <a:ext uri="{9D8B030D-6E8A-4147-A177-3AD203B41FA5}">
                      <a16:colId xmlns:a16="http://schemas.microsoft.com/office/drawing/2014/main" val="44632791"/>
                    </a:ext>
                  </a:extLst>
                </a:gridCol>
                <a:gridCol w="1107710">
                  <a:extLst>
                    <a:ext uri="{9D8B030D-6E8A-4147-A177-3AD203B41FA5}">
                      <a16:colId xmlns:a16="http://schemas.microsoft.com/office/drawing/2014/main" val="3607100143"/>
                    </a:ext>
                  </a:extLst>
                </a:gridCol>
                <a:gridCol w="1420850">
                  <a:extLst>
                    <a:ext uri="{9D8B030D-6E8A-4147-A177-3AD203B41FA5}">
                      <a16:colId xmlns:a16="http://schemas.microsoft.com/office/drawing/2014/main" val="2294204304"/>
                    </a:ext>
                  </a:extLst>
                </a:gridCol>
              </a:tblGrid>
              <a:tr h="666544">
                <a:tc>
                  <a:txBody>
                    <a:bodyPr/>
                    <a:lstStyle/>
                    <a:p>
                      <a:r>
                        <a:rPr lang="en-US" sz="1600" dirty="0"/>
                        <a:t>Channel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Notable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32916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Communications</a:t>
                      </a:r>
                    </a:p>
                    <a:p>
                      <a:r>
                        <a:rPr lang="en-US" sz="1600" b="1" dirty="0"/>
                        <a:t>(phone and email)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&amp;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Direct connections between two persons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Always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Phone and email channels not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12042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Procurement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&amp;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Buying and selling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 of the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each sell row exists: a buy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44687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Co-authorship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publication of scientific or technical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Fraction of the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(author)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must be ignored (not relevant)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26755"/>
                  </a:ext>
                </a:extLst>
              </a:tr>
              <a:tr h="952205">
                <a:tc>
                  <a:txBody>
                    <a:bodyPr/>
                    <a:lstStyle/>
                    <a:p>
                      <a:r>
                        <a:rPr lang="en-US" sz="1600" b="1" dirty="0"/>
                        <a:t>Demographics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spending characteristics of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15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Travel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Connecting people by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Length of trip(days)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 weights are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9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1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B93-BEA3-41EA-A274-24D73F7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5F28-7FA4-4BCC-9693-A057F03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Source and Target Id represents a node</a:t>
            </a:r>
          </a:p>
          <a:p>
            <a:r>
              <a:rPr lang="en-US" dirty="0"/>
              <a:t>There are 5 Node type: 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Person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used in all channels(all </a:t>
            </a:r>
            <a:r>
              <a:rPr lang="en-US" dirty="0" err="1"/>
              <a:t>eTypes</a:t>
            </a:r>
            <a:r>
              <a:rPr lang="en-US" dirty="0"/>
              <a:t>), only nodes with a spatial location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Product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for the procurement channel, eType = 2, 3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Document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co-authorship channel, eType = 4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Financial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financial demographics channel, eType = 5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Country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travel channel, eType = 6</a:t>
            </a:r>
          </a:p>
        </p:txBody>
      </p:sp>
    </p:spTree>
    <p:extLst>
      <p:ext uri="{BB962C8B-B14F-4D97-AF65-F5344CB8AC3E}">
        <p14:creationId xmlns:p14="http://schemas.microsoft.com/office/powerpoint/2010/main" val="321003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0697-F87F-457B-8AAE-B94DA4E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(Edge)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E290-D32B-4DAA-873D-D3C16AA2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is an edge between two nodes</a:t>
            </a:r>
          </a:p>
          <a:p>
            <a:r>
              <a:rPr lang="en-US" dirty="0"/>
              <a:t>At least one person is connected to each node</a:t>
            </a:r>
          </a:p>
          <a:p>
            <a:r>
              <a:rPr lang="en-US" dirty="0"/>
              <a:t>7 Edge type (eType):</a:t>
            </a:r>
            <a:endParaRPr lang="en-US" sz="1600" dirty="0"/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Email 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Phone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Sell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Buy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Author-of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Financial (income or expenditure, depending on direction)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 Travels-to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3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AC8C-6A7E-45FA-9562-D9DE6754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nodes and edges: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FA01F-1B89-40AC-8FBE-1D847B98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87" y="1356806"/>
            <a:ext cx="8163426" cy="5136069"/>
          </a:xfrm>
        </p:spPr>
      </p:pic>
    </p:spTree>
    <p:extLst>
      <p:ext uri="{BB962C8B-B14F-4D97-AF65-F5344CB8AC3E}">
        <p14:creationId xmlns:p14="http://schemas.microsoft.com/office/powerpoint/2010/main" val="245276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list graph with the same format as the large graph data (.csv)</a:t>
            </a:r>
          </a:p>
          <a:p>
            <a:r>
              <a:rPr lang="en-US" dirty="0"/>
              <a:t>Was built by CGCS to represent suspicious activity associated with the hack </a:t>
            </a:r>
          </a:p>
          <a:p>
            <a:r>
              <a:rPr lang="en-US" dirty="0"/>
              <a:t>It is a reference pattern for looking for the suspicious activities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File name: CGCS-Template.csv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The co-authorship channel is replaced by -99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visual analytics, compare the template subgraph with the potential matches provided. Show where the two graphs agree and disagree. Use your tool to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Compare the five candidate subgraphs to the provided template. Show where the two graphs agree and disagree. Which subgraph matches the template the best?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Which key parts of the best match help discriminate it from the other potential matches?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48B-31CF-4E4C-B83F-C763D13A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2334-8D4D-4C56-9995-8E3DB7EF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Candidate Subgraphs:</a:t>
            </a:r>
          </a:p>
          <a:p>
            <a:r>
              <a:rPr lang="en-US" dirty="0"/>
              <a:t>The subgraphs are the same format as the Template with some differences: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90BE0-6F6C-4744-A3FE-6D197D34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10447"/>
              </p:ext>
            </p:extLst>
          </p:nvPr>
        </p:nvGraphicFramePr>
        <p:xfrm>
          <a:off x="2559637" y="3311843"/>
          <a:ext cx="6936319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200">
                  <a:extLst>
                    <a:ext uri="{9D8B030D-6E8A-4147-A177-3AD203B41FA5}">
                      <a16:colId xmlns:a16="http://schemas.microsoft.com/office/drawing/2014/main" val="421430996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1220333688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480967799"/>
                    </a:ext>
                  </a:extLst>
                </a:gridCol>
                <a:gridCol w="1060029">
                  <a:extLst>
                    <a:ext uri="{9D8B030D-6E8A-4147-A177-3AD203B41FA5}">
                      <a16:colId xmlns:a16="http://schemas.microsoft.com/office/drawing/2014/main" val="4190340588"/>
                    </a:ext>
                  </a:extLst>
                </a:gridCol>
                <a:gridCol w="1884926">
                  <a:extLst>
                    <a:ext uri="{9D8B030D-6E8A-4147-A177-3AD203B41FA5}">
                      <a16:colId xmlns:a16="http://schemas.microsoft.com/office/drawing/2014/main" val="1164797993"/>
                    </a:ext>
                  </a:extLst>
                </a:gridCol>
              </a:tblGrid>
              <a:tr h="416676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#unique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#location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#longitude, 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5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201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7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6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Q1-Graph4.csv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Q1-Graph5.csv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CGCS-Template.csv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7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6F0-7DB3-4852-B506-FABDF529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 comparison based on data distribution on eType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90AA2E-03DD-4D73-A6DA-97E6BD920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777986"/>
              </p:ext>
            </p:extLst>
          </p:nvPr>
        </p:nvGraphicFramePr>
        <p:xfrm>
          <a:off x="733550" y="1807868"/>
          <a:ext cx="4859384" cy="2559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6069">
                  <a:extLst>
                    <a:ext uri="{9D8B030D-6E8A-4147-A177-3AD203B41FA5}">
                      <a16:colId xmlns:a16="http://schemas.microsoft.com/office/drawing/2014/main" val="2280984329"/>
                    </a:ext>
                  </a:extLst>
                </a:gridCol>
                <a:gridCol w="582233">
                  <a:extLst>
                    <a:ext uri="{9D8B030D-6E8A-4147-A177-3AD203B41FA5}">
                      <a16:colId xmlns:a16="http://schemas.microsoft.com/office/drawing/2014/main" val="2131263198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097013496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987665690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828808762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04906864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984915671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162398049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3673277767"/>
                    </a:ext>
                  </a:extLst>
                </a:gridCol>
              </a:tblGrid>
              <a:tr h="47138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#eT0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21520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846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81719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177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95977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519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29196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494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15363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311"/>
                  </a:ext>
                </a:extLst>
              </a:tr>
              <a:tr h="471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1325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314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249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691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942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C1CE06-DC1B-42E7-B1D7-16BC958A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69" y="1690688"/>
            <a:ext cx="4460257" cy="4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CGCS has a set of “seed” IDs that may be members of other potential networks that could have been involved. Take a look at the very large graph. Can you determine if those IDs lead to other networks that matches the template?</a:t>
            </a:r>
          </a:p>
        </p:txBody>
      </p:sp>
    </p:spTree>
    <p:extLst>
      <p:ext uri="{BB962C8B-B14F-4D97-AF65-F5344CB8AC3E}">
        <p14:creationId xmlns:p14="http://schemas.microsoft.com/office/powerpoint/2010/main" val="182941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F55-D07F-4E66-9BAA-754C68C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F92-DB79-49E7-B9D4-0B093224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They will act as a starting point for finding hacker groups</a:t>
            </a:r>
          </a:p>
          <a:p>
            <a:pPr lvl="1"/>
            <a:r>
              <a:rPr lang="en-US" sz="2000" dirty="0"/>
              <a:t>They only have one line</a:t>
            </a:r>
          </a:p>
          <a:p>
            <a:pPr lvl="1"/>
            <a:r>
              <a:rPr lang="en-US" sz="2000" dirty="0"/>
              <a:t>No location information</a:t>
            </a:r>
          </a:p>
          <a:p>
            <a:r>
              <a:rPr lang="en-US" sz="2400" dirty="0"/>
              <a:t>Members of our potential groups in the large dataset(availability checked)</a:t>
            </a:r>
          </a:p>
          <a:p>
            <a:r>
              <a:rPr lang="en-US" sz="2400" dirty="0"/>
              <a:t>These are the values of the 3 seed files</a:t>
            </a:r>
          </a:p>
          <a:p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C9B5F-B12D-43B8-A7D3-92C6A635E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70609"/>
              </p:ext>
            </p:extLst>
          </p:nvPr>
        </p:nvGraphicFramePr>
        <p:xfrm>
          <a:off x="1289049" y="4167715"/>
          <a:ext cx="10150476" cy="2009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1746">
                  <a:extLst>
                    <a:ext uri="{9D8B030D-6E8A-4147-A177-3AD203B41FA5}">
                      <a16:colId xmlns:a16="http://schemas.microsoft.com/office/drawing/2014/main" val="2681313205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1274565177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3327581110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557321545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906998426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19775199"/>
                    </a:ext>
                  </a:extLst>
                </a:gridCol>
              </a:tblGrid>
              <a:tr h="5023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85495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579269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-685755382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9823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538771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473043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-623491200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0.0909091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23384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574136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657187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7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0CF7-0C7D-4338-9B72-EA62D0D0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AED0-36D7-41E2-9CDD-1F831B01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  <a:p>
            <a:r>
              <a:rPr lang="en-US" dirty="0"/>
              <a:t>Mini-Challenge 1</a:t>
            </a:r>
          </a:p>
          <a:p>
            <a:r>
              <a:rPr lang="en-US" dirty="0"/>
              <a:t>Exploring the data</a:t>
            </a:r>
          </a:p>
          <a:p>
            <a:r>
              <a:rPr lang="en-US" dirty="0"/>
              <a:t>Question 1 overview</a:t>
            </a:r>
          </a:p>
          <a:p>
            <a:r>
              <a:rPr lang="en-US" dirty="0"/>
              <a:t>Question 2 overview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49094-5265-4FCF-8428-DD4769F3E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3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Filename: CGCS-GraphData.csv</a:t>
            </a:r>
          </a:p>
          <a:p>
            <a:r>
              <a:rPr lang="en-US" sz="2400" dirty="0"/>
              <a:t>Containing the data of all the hacker groups</a:t>
            </a:r>
          </a:p>
          <a:p>
            <a:r>
              <a:rPr lang="en-US" sz="2400" dirty="0"/>
              <a:t>Connection between different groups are not clear</a:t>
            </a:r>
          </a:p>
          <a:p>
            <a:r>
              <a:rPr lang="en-US" sz="2400" dirty="0"/>
              <a:t>Around 124 million rows(edges) and 200860 unique Ids(nodes)</a:t>
            </a:r>
          </a:p>
          <a:p>
            <a:r>
              <a:rPr lang="en-US" sz="2400" dirty="0"/>
              <a:t>Around 70 million rows have location information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2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Number of rows based on eType: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9B5480-B1CA-47D0-BA73-02DAC27D5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92324"/>
              </p:ext>
            </p:extLst>
          </p:nvPr>
        </p:nvGraphicFramePr>
        <p:xfrm>
          <a:off x="3319462" y="2438400"/>
          <a:ext cx="5553075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230">
                  <a:extLst>
                    <a:ext uri="{9D8B030D-6E8A-4147-A177-3AD203B41FA5}">
                      <a16:colId xmlns:a16="http://schemas.microsoft.com/office/drawing/2014/main" val="234728728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val="1073814496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val="1589982913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val="4266380793"/>
                    </a:ext>
                  </a:extLst>
                </a:gridCol>
              </a:tblGrid>
              <a:tr h="649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Source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 Target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60051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48662103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76059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70661593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60390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389211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3814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2721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55610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389211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69053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259304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66173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33570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98715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2041841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78041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1491998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81407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123895261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164537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136324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83739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2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7DC7-9BF8-4E26-8207-6C2831CE5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409062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</a:t>
            </a:r>
            <a:r>
              <a:rPr lang="en-US" u="sng" dirty="0"/>
              <a:t>seconds</a:t>
            </a:r>
            <a:r>
              <a:rPr lang="en-US" dirty="0"/>
              <a:t> from 12:00 AM Jan. 1, 2025, time span related to the cyber event are exactly </a:t>
            </a:r>
            <a:r>
              <a:rPr lang="en-US" u="sng" dirty="0"/>
              <a:t>one year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eType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 for each column when loading the file:</a:t>
            </a:r>
          </a:p>
          <a:p>
            <a:pPr lvl="1"/>
            <a:r>
              <a:rPr lang="en-US" dirty="0"/>
              <a:t>Source 			int64 </a:t>
            </a:r>
          </a:p>
          <a:p>
            <a:pPr lvl="1"/>
            <a:r>
              <a:rPr lang="en-US" dirty="0"/>
              <a:t>eType 			int64 </a:t>
            </a:r>
          </a:p>
          <a:p>
            <a:pPr lvl="1"/>
            <a:r>
              <a:rPr lang="en-US" dirty="0"/>
              <a:t>Target 			int64 </a:t>
            </a:r>
          </a:p>
          <a:p>
            <a:pPr lvl="1"/>
            <a:r>
              <a:rPr lang="en-US" dirty="0"/>
              <a:t>Time 			int64 </a:t>
            </a:r>
          </a:p>
          <a:p>
            <a:pPr lvl="1"/>
            <a:r>
              <a:rPr lang="en-US" dirty="0"/>
              <a:t>Weight 			float64 </a:t>
            </a:r>
          </a:p>
          <a:p>
            <a:pPr lvl="1"/>
            <a:r>
              <a:rPr lang="en-US" dirty="0" err="1"/>
              <a:t>SourceLocation</a:t>
            </a:r>
            <a:r>
              <a:rPr lang="en-US" dirty="0"/>
              <a:t>		float64 </a:t>
            </a:r>
          </a:p>
          <a:p>
            <a:pPr lvl="1"/>
            <a:r>
              <a:rPr lang="en-US" dirty="0" err="1"/>
              <a:t>TargetLocation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SourceLongitude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TargetLongitude</a:t>
            </a:r>
            <a:r>
              <a:rPr lang="en-US" dirty="0"/>
              <a:t> 	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D788-C74C-4208-B6FF-6EAF7C6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BC64-4149-4A8E-9F1F-574C5028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data can be classified into 6 different channels</a:t>
            </a:r>
          </a:p>
          <a:p>
            <a:r>
              <a:rPr lang="en-US" dirty="0"/>
              <a:t>Each channel represents a different kind of transaction between two nodes.</a:t>
            </a:r>
          </a:p>
          <a:p>
            <a:r>
              <a:rPr lang="en-IN" dirty="0"/>
              <a:t>These are the channels: </a:t>
            </a:r>
          </a:p>
          <a:p>
            <a:pPr lvl="1"/>
            <a:r>
              <a:rPr lang="en-IN" dirty="0"/>
              <a:t>Communication</a:t>
            </a:r>
          </a:p>
          <a:p>
            <a:pPr lvl="2"/>
            <a:r>
              <a:rPr lang="en-IN" dirty="0"/>
              <a:t>Email</a:t>
            </a:r>
          </a:p>
          <a:p>
            <a:pPr lvl="2"/>
            <a:r>
              <a:rPr lang="en-IN" dirty="0"/>
              <a:t>Phone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1314</Words>
  <Application>Microsoft Office PowerPoint</Application>
  <PresentationFormat>Widescreen</PresentationFormat>
  <Paragraphs>339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Agenda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Exploring the data (Overview 3)</vt:lpstr>
      <vt:lpstr>Exploring the data (Channels)</vt:lpstr>
      <vt:lpstr>Exploring the data (Channels)</vt:lpstr>
      <vt:lpstr>Exploring the data (Node)</vt:lpstr>
      <vt:lpstr>Exploring the data (Edge)</vt:lpstr>
      <vt:lpstr>Connection between nodes and edges:</vt:lpstr>
      <vt:lpstr>Exploring the data (Template)</vt:lpstr>
      <vt:lpstr>Question 1</vt:lpstr>
      <vt:lpstr>Question 1 files</vt:lpstr>
      <vt:lpstr>Question 1 files comparison based on data distribution on eType</vt:lpstr>
      <vt:lpstr>Question 2</vt:lpstr>
      <vt:lpstr>Seeds</vt:lpstr>
      <vt:lpstr>Very large Graph (1)</vt:lpstr>
      <vt:lpstr>Very large Graph (2)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73</cp:revision>
  <dcterms:created xsi:type="dcterms:W3CDTF">2020-04-21T09:35:12Z</dcterms:created>
  <dcterms:modified xsi:type="dcterms:W3CDTF">2020-04-27T23:07:03Z</dcterms:modified>
</cp:coreProperties>
</file>