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308" r:id="rId45"/>
    <p:sldId id="368" r:id="rId46"/>
    <p:sldId id="369" r:id="rId47"/>
    <p:sldId id="370" r:id="rId48"/>
    <p:sldId id="371" r:id="rId49"/>
    <p:sldId id="372" r:id="rId50"/>
    <p:sldId id="309" r:id="rId51"/>
    <p:sldId id="311" r:id="rId52"/>
    <p:sldId id="313" r:id="rId53"/>
    <p:sldId id="365" r:id="rId54"/>
    <p:sldId id="353" r:id="rId55"/>
    <p:sldId id="354" r:id="rId56"/>
    <p:sldId id="355" r:id="rId57"/>
    <p:sldId id="366" r:id="rId58"/>
    <p:sldId id="325" r:id="rId59"/>
    <p:sldId id="319" r:id="rId60"/>
    <p:sldId id="367" r:id="rId61"/>
    <p:sldId id="327" r:id="rId62"/>
    <p:sldId id="344" r:id="rId63"/>
    <p:sldId id="349" r:id="rId64"/>
    <p:sldId id="356" r:id="rId65"/>
    <p:sldId id="359" r:id="rId66"/>
    <p:sldId id="27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F118AA2-D399-4407-9F7B-6B682181DD8C}"/>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xmlns=""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E721F4-7D48-42E1-92F7-CB836639ADD8}"/>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xmlns=""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47982CD-94CD-4330-94D7-9BE280C0F6AE}"/>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xmlns=""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108B7C-AC19-4554-AA93-B00630F6E9DD}"/>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xmlns=""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19ED7C4-A764-479E-B995-E566E15202AE}"/>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xmlns=""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874A781-05B0-4D90-8E5E-198A301224AB}"/>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6" name="Footer Placeholder 5">
            <a:extLst>
              <a:ext uri="{FF2B5EF4-FFF2-40B4-BE49-F238E27FC236}">
                <a16:creationId xmlns:a16="http://schemas.microsoft.com/office/drawing/2014/main" xmlns=""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170E179-28A7-4022-96B3-1ED87C9B9F9D}"/>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8" name="Footer Placeholder 7">
            <a:extLst>
              <a:ext uri="{FF2B5EF4-FFF2-40B4-BE49-F238E27FC236}">
                <a16:creationId xmlns:a16="http://schemas.microsoft.com/office/drawing/2014/main" xmlns=""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C2D18F-B833-49E2-9013-5C7B3CA767B2}"/>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4" name="Footer Placeholder 3">
            <a:extLst>
              <a:ext uri="{FF2B5EF4-FFF2-40B4-BE49-F238E27FC236}">
                <a16:creationId xmlns:a16="http://schemas.microsoft.com/office/drawing/2014/main" xmlns=""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9CEC192-0CFB-41D8-99EF-DF78FB2AB00B}"/>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3" name="Footer Placeholder 2">
            <a:extLst>
              <a:ext uri="{FF2B5EF4-FFF2-40B4-BE49-F238E27FC236}">
                <a16:creationId xmlns:a16="http://schemas.microsoft.com/office/drawing/2014/main" xmlns=""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ED7FD55-632E-4F79-9A7E-087FA611EAB4}"/>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6" name="Footer Placeholder 5">
            <a:extLst>
              <a:ext uri="{FF2B5EF4-FFF2-40B4-BE49-F238E27FC236}">
                <a16:creationId xmlns:a16="http://schemas.microsoft.com/office/drawing/2014/main" xmlns=""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6B41616-CF67-4BB8-A43D-62EC48AD88D2}"/>
              </a:ext>
            </a:extLst>
          </p:cNvPr>
          <p:cNvSpPr>
            <a:spLocks noGrp="1"/>
          </p:cNvSpPr>
          <p:nvPr>
            <p:ph type="dt" sz="half" idx="10"/>
          </p:nvPr>
        </p:nvSpPr>
        <p:spPr/>
        <p:txBody>
          <a:bodyPr/>
          <a:lstStyle/>
          <a:p>
            <a:fld id="{17C4C4AE-CFD8-4AF2-A6E6-1D1ADC40C52A}" type="datetimeFigureOut">
              <a:rPr lang="en-US" smtClean="0"/>
              <a:t>5/27/2020</a:t>
            </a:fld>
            <a:endParaRPr lang="en-US"/>
          </a:p>
        </p:txBody>
      </p:sp>
      <p:sp>
        <p:nvSpPr>
          <p:cNvPr id="6" name="Footer Placeholder 5">
            <a:extLst>
              <a:ext uri="{FF2B5EF4-FFF2-40B4-BE49-F238E27FC236}">
                <a16:creationId xmlns:a16="http://schemas.microsoft.com/office/drawing/2014/main" xmlns=""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5/27/2020</a:t>
            </a:fld>
            <a:endParaRPr lang="en-US"/>
          </a:p>
        </p:txBody>
      </p:sp>
      <p:sp>
        <p:nvSpPr>
          <p:cNvPr id="5" name="Footer Placeholder 4">
            <a:extLst>
              <a:ext uri="{FF2B5EF4-FFF2-40B4-BE49-F238E27FC236}">
                <a16:creationId xmlns:a16="http://schemas.microsoft.com/office/drawing/2014/main" xmlns=""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a16="http://schemas.microsoft.com/office/drawing/2014/main" xmlns=""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a16="http://schemas.microsoft.com/office/drawing/2014/main" xmlns="" val="3729389960"/>
                    </a:ext>
                  </a:extLst>
                </a:gridCol>
                <a:gridCol w="835710">
                  <a:extLst>
                    <a:ext uri="{9D8B030D-6E8A-4147-A177-3AD203B41FA5}">
                      <a16:colId xmlns:a16="http://schemas.microsoft.com/office/drawing/2014/main" xmlns="" val="2281435260"/>
                    </a:ext>
                  </a:extLst>
                </a:gridCol>
                <a:gridCol w="2108825">
                  <a:extLst>
                    <a:ext uri="{9D8B030D-6E8A-4147-A177-3AD203B41FA5}">
                      <a16:colId xmlns:a16="http://schemas.microsoft.com/office/drawing/2014/main" xmlns="" val="2072369400"/>
                    </a:ext>
                  </a:extLst>
                </a:gridCol>
                <a:gridCol w="981041">
                  <a:extLst>
                    <a:ext uri="{9D8B030D-6E8A-4147-A177-3AD203B41FA5}">
                      <a16:colId xmlns:a16="http://schemas.microsoft.com/office/drawing/2014/main" xmlns="" val="1567139128"/>
                    </a:ext>
                  </a:extLst>
                </a:gridCol>
                <a:gridCol w="1133509">
                  <a:extLst>
                    <a:ext uri="{9D8B030D-6E8A-4147-A177-3AD203B41FA5}">
                      <a16:colId xmlns:a16="http://schemas.microsoft.com/office/drawing/2014/main" xmlns="" val="2267513749"/>
                    </a:ext>
                  </a:extLst>
                </a:gridCol>
                <a:gridCol w="1090938">
                  <a:extLst>
                    <a:ext uri="{9D8B030D-6E8A-4147-A177-3AD203B41FA5}">
                      <a16:colId xmlns:a16="http://schemas.microsoft.com/office/drawing/2014/main" xmlns="" val="44632791"/>
                    </a:ext>
                  </a:extLst>
                </a:gridCol>
                <a:gridCol w="1107710">
                  <a:extLst>
                    <a:ext uri="{9D8B030D-6E8A-4147-A177-3AD203B41FA5}">
                      <a16:colId xmlns:a16="http://schemas.microsoft.com/office/drawing/2014/main" xmlns="" val="3607100143"/>
                    </a:ext>
                  </a:extLst>
                </a:gridCol>
                <a:gridCol w="1420850">
                  <a:extLst>
                    <a:ext uri="{9D8B030D-6E8A-4147-A177-3AD203B41FA5}">
                      <a16:colId xmlns:a16="http://schemas.microsoft.com/office/drawing/2014/main" xmlns=""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a16="http://schemas.microsoft.com/office/drawing/2014/main" xmlns=""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a16="http://schemas.microsoft.com/office/drawing/2014/main" xmlns=""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a16="http://schemas.microsoft.com/office/drawing/2014/main" xmlns=""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a16="http://schemas.microsoft.com/office/drawing/2014/main" xmlns=""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a16="http://schemas.microsoft.com/office/drawing/2014/main" xmlns=""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a16="http://schemas.microsoft.com/office/drawing/2014/main" xmlns=""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a16="http://schemas.microsoft.com/office/drawing/2014/main" xmlns=""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a16="http://schemas.microsoft.com/office/drawing/2014/main" xmlns=""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a16="http://schemas.microsoft.com/office/drawing/2014/main" xmlns=""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a16="http://schemas.microsoft.com/office/drawing/2014/main" xmlns=""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xmlns=""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a16="http://schemas.microsoft.com/office/drawing/2014/main" xmlns=""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a16="http://schemas.microsoft.com/office/drawing/2014/main" xmlns=""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a16="http://schemas.microsoft.com/office/drawing/2014/main" xmlns="" val="4214309962"/>
                    </a:ext>
                  </a:extLst>
                </a:gridCol>
                <a:gridCol w="1018082">
                  <a:extLst>
                    <a:ext uri="{9D8B030D-6E8A-4147-A177-3AD203B41FA5}">
                      <a16:colId xmlns:a16="http://schemas.microsoft.com/office/drawing/2014/main" xmlns="" val="1220333688"/>
                    </a:ext>
                  </a:extLst>
                </a:gridCol>
                <a:gridCol w="1018082">
                  <a:extLst>
                    <a:ext uri="{9D8B030D-6E8A-4147-A177-3AD203B41FA5}">
                      <a16:colId xmlns:a16="http://schemas.microsoft.com/office/drawing/2014/main" xmlns="" val="2480967799"/>
                    </a:ext>
                  </a:extLst>
                </a:gridCol>
                <a:gridCol w="1060029">
                  <a:extLst>
                    <a:ext uri="{9D8B030D-6E8A-4147-A177-3AD203B41FA5}">
                      <a16:colId xmlns:a16="http://schemas.microsoft.com/office/drawing/2014/main" xmlns="" val="4190340588"/>
                    </a:ext>
                  </a:extLst>
                </a:gridCol>
                <a:gridCol w="1884926">
                  <a:extLst>
                    <a:ext uri="{9D8B030D-6E8A-4147-A177-3AD203B41FA5}">
                      <a16:colId xmlns:a16="http://schemas.microsoft.com/office/drawing/2014/main" xmlns=""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a16="http://schemas.microsoft.com/office/drawing/2014/main" xmlns=""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a16="http://schemas.microsoft.com/office/drawing/2014/main" xmlns=""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a16="http://schemas.microsoft.com/office/drawing/2014/main" xmlns=""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a16="http://schemas.microsoft.com/office/drawing/2014/main" xmlns=""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a16="http://schemas.microsoft.com/office/drawing/2014/main" xmlns=""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a16="http://schemas.microsoft.com/office/drawing/2014/main" xmlns=""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a16="http://schemas.microsoft.com/office/drawing/2014/main" xmlns=""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a16="http://schemas.microsoft.com/office/drawing/2014/main" xmlns=""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a16="http://schemas.microsoft.com/office/drawing/2014/main" xmlns="" val="2280984329"/>
                    </a:ext>
                  </a:extLst>
                </a:gridCol>
                <a:gridCol w="582233">
                  <a:extLst>
                    <a:ext uri="{9D8B030D-6E8A-4147-A177-3AD203B41FA5}">
                      <a16:colId xmlns:a16="http://schemas.microsoft.com/office/drawing/2014/main" xmlns="" val="2131263198"/>
                    </a:ext>
                  </a:extLst>
                </a:gridCol>
                <a:gridCol w="498726">
                  <a:extLst>
                    <a:ext uri="{9D8B030D-6E8A-4147-A177-3AD203B41FA5}">
                      <a16:colId xmlns:a16="http://schemas.microsoft.com/office/drawing/2014/main" xmlns="" val="1097013496"/>
                    </a:ext>
                  </a:extLst>
                </a:gridCol>
                <a:gridCol w="498726">
                  <a:extLst>
                    <a:ext uri="{9D8B030D-6E8A-4147-A177-3AD203B41FA5}">
                      <a16:colId xmlns:a16="http://schemas.microsoft.com/office/drawing/2014/main" xmlns="" val="2987665690"/>
                    </a:ext>
                  </a:extLst>
                </a:gridCol>
                <a:gridCol w="498726">
                  <a:extLst>
                    <a:ext uri="{9D8B030D-6E8A-4147-A177-3AD203B41FA5}">
                      <a16:colId xmlns:a16="http://schemas.microsoft.com/office/drawing/2014/main" xmlns="" val="2828808762"/>
                    </a:ext>
                  </a:extLst>
                </a:gridCol>
                <a:gridCol w="498726">
                  <a:extLst>
                    <a:ext uri="{9D8B030D-6E8A-4147-A177-3AD203B41FA5}">
                      <a16:colId xmlns:a16="http://schemas.microsoft.com/office/drawing/2014/main" xmlns="" val="204906864"/>
                    </a:ext>
                  </a:extLst>
                </a:gridCol>
                <a:gridCol w="498726">
                  <a:extLst>
                    <a:ext uri="{9D8B030D-6E8A-4147-A177-3AD203B41FA5}">
                      <a16:colId xmlns:a16="http://schemas.microsoft.com/office/drawing/2014/main" xmlns="" val="1984915671"/>
                    </a:ext>
                  </a:extLst>
                </a:gridCol>
                <a:gridCol w="498726">
                  <a:extLst>
                    <a:ext uri="{9D8B030D-6E8A-4147-A177-3AD203B41FA5}">
                      <a16:colId xmlns:a16="http://schemas.microsoft.com/office/drawing/2014/main" xmlns="" val="1162398049"/>
                    </a:ext>
                  </a:extLst>
                </a:gridCol>
                <a:gridCol w="498726">
                  <a:extLst>
                    <a:ext uri="{9D8B030D-6E8A-4147-A177-3AD203B41FA5}">
                      <a16:colId xmlns:a16="http://schemas.microsoft.com/office/drawing/2014/main" xmlns=""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a16="http://schemas.microsoft.com/office/drawing/2014/main" xmlns=""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xmlns=""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a16="http://schemas.microsoft.com/office/drawing/2014/main" xmlns=""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xmlns=""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a16="http://schemas.microsoft.com/office/drawing/2014/main" xmlns=""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a16="http://schemas.microsoft.com/office/drawing/2014/main" xmlns=""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a16="http://schemas.microsoft.com/office/drawing/2014/main" xmlns="" val="915394205"/>
                  </a:ext>
                </a:extLst>
              </a:tr>
            </a:tbl>
          </a:graphicData>
        </a:graphic>
      </p:graphicFrame>
      <p:pic>
        <p:nvPicPr>
          <p:cNvPr id="9" name="Picture 8">
            <a:extLst>
              <a:ext uri="{FF2B5EF4-FFF2-40B4-BE49-F238E27FC236}">
                <a16:creationId xmlns:a16="http://schemas.microsoft.com/office/drawing/2014/main" xmlns=""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xmlns=""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a16="http://schemas.microsoft.com/office/drawing/2014/main" xmlns=""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a16="http://schemas.microsoft.com/office/drawing/2014/main" xmlns=""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a16="http://schemas.microsoft.com/office/drawing/2014/main" xmlns="" val="2681313205"/>
                    </a:ext>
                  </a:extLst>
                </a:gridCol>
                <a:gridCol w="1691746">
                  <a:extLst>
                    <a:ext uri="{9D8B030D-6E8A-4147-A177-3AD203B41FA5}">
                      <a16:colId xmlns:a16="http://schemas.microsoft.com/office/drawing/2014/main" xmlns="" val="1274565177"/>
                    </a:ext>
                  </a:extLst>
                </a:gridCol>
                <a:gridCol w="1691746">
                  <a:extLst>
                    <a:ext uri="{9D8B030D-6E8A-4147-A177-3AD203B41FA5}">
                      <a16:colId xmlns:a16="http://schemas.microsoft.com/office/drawing/2014/main" xmlns="" val="3327581110"/>
                    </a:ext>
                  </a:extLst>
                </a:gridCol>
                <a:gridCol w="1691746">
                  <a:extLst>
                    <a:ext uri="{9D8B030D-6E8A-4147-A177-3AD203B41FA5}">
                      <a16:colId xmlns:a16="http://schemas.microsoft.com/office/drawing/2014/main" xmlns="" val="557321545"/>
                    </a:ext>
                  </a:extLst>
                </a:gridCol>
                <a:gridCol w="1691746">
                  <a:extLst>
                    <a:ext uri="{9D8B030D-6E8A-4147-A177-3AD203B41FA5}">
                      <a16:colId xmlns:a16="http://schemas.microsoft.com/office/drawing/2014/main" xmlns="" val="906998426"/>
                    </a:ext>
                  </a:extLst>
                </a:gridCol>
                <a:gridCol w="1691746">
                  <a:extLst>
                    <a:ext uri="{9D8B030D-6E8A-4147-A177-3AD203B41FA5}">
                      <a16:colId xmlns:a16="http://schemas.microsoft.com/office/drawing/2014/main" xmlns=""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a16="http://schemas.microsoft.com/office/drawing/2014/main" xmlns=""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a16="http://schemas.microsoft.com/office/drawing/2014/main" xmlns=""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a16="http://schemas.microsoft.com/office/drawing/2014/main" xmlns=""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a16="http://schemas.microsoft.com/office/drawing/2014/main" xmlns=""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a16="http://schemas.microsoft.com/office/drawing/2014/main" xmlns=""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a16="http://schemas.microsoft.com/office/drawing/2014/main" xmlns=""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a16="http://schemas.microsoft.com/office/drawing/2014/main" xmlns="" val="234728728"/>
                    </a:ext>
                  </a:extLst>
                </a:gridCol>
                <a:gridCol w="1564615">
                  <a:extLst>
                    <a:ext uri="{9D8B030D-6E8A-4147-A177-3AD203B41FA5}">
                      <a16:colId xmlns:a16="http://schemas.microsoft.com/office/drawing/2014/main" xmlns="" val="1073814496"/>
                    </a:ext>
                  </a:extLst>
                </a:gridCol>
                <a:gridCol w="1564615">
                  <a:extLst>
                    <a:ext uri="{9D8B030D-6E8A-4147-A177-3AD203B41FA5}">
                      <a16:colId xmlns:a16="http://schemas.microsoft.com/office/drawing/2014/main" xmlns="" val="1589982913"/>
                    </a:ext>
                  </a:extLst>
                </a:gridCol>
                <a:gridCol w="1564615">
                  <a:extLst>
                    <a:ext uri="{9D8B030D-6E8A-4147-A177-3AD203B41FA5}">
                      <a16:colId xmlns:a16="http://schemas.microsoft.com/office/drawing/2014/main" xmlns=""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a16="http://schemas.microsoft.com/office/drawing/2014/main" xmlns=""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a16="http://schemas.microsoft.com/office/drawing/2014/main" xmlns=""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xmlns=""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a16="http://schemas.microsoft.com/office/drawing/2014/main" xmlns=""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xmlns=""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a16="http://schemas.microsoft.com/office/drawing/2014/main" xmlns=""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a16="http://schemas.microsoft.com/office/drawing/2014/main" xmlns=""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a16="http://schemas.microsoft.com/office/drawing/2014/main" xmlns=""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a16="http://schemas.microsoft.com/office/drawing/2014/main" xmlns="" val="3342183739"/>
                  </a:ext>
                </a:extLst>
              </a:tr>
            </a:tbl>
          </a:graphicData>
        </a:graphic>
      </p:graphicFrame>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a16="http://schemas.microsoft.com/office/drawing/2014/main" xmlns=""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a16="http://schemas.microsoft.com/office/drawing/2014/main" xmlns=""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a16="http://schemas.microsoft.com/office/drawing/2014/main" xmlns=""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20000"/>
                    </a:ext>
                  </a:extLst>
                </a:gridCol>
                <a:gridCol w="1354667">
                  <a:extLst>
                    <a:ext uri="{9D8B030D-6E8A-4147-A177-3AD203B41FA5}">
                      <a16:colId xmlns:a16="http://schemas.microsoft.com/office/drawing/2014/main" xmlns="" val="20001"/>
                    </a:ext>
                  </a:extLst>
                </a:gridCol>
                <a:gridCol w="1354667">
                  <a:extLst>
                    <a:ext uri="{9D8B030D-6E8A-4147-A177-3AD203B41FA5}">
                      <a16:colId xmlns:a16="http://schemas.microsoft.com/office/drawing/2014/main" xmlns="" val="20002"/>
                    </a:ext>
                  </a:extLst>
                </a:gridCol>
                <a:gridCol w="1354667">
                  <a:extLst>
                    <a:ext uri="{9D8B030D-6E8A-4147-A177-3AD203B41FA5}">
                      <a16:colId xmlns:a16="http://schemas.microsoft.com/office/drawing/2014/main" xmlns="" val="20003"/>
                    </a:ext>
                  </a:extLst>
                </a:gridCol>
                <a:gridCol w="1354667">
                  <a:extLst>
                    <a:ext uri="{9D8B030D-6E8A-4147-A177-3AD203B41FA5}">
                      <a16:colId xmlns:a16="http://schemas.microsoft.com/office/drawing/2014/main" xmlns="" val="20004"/>
                    </a:ext>
                  </a:extLst>
                </a:gridCol>
                <a:gridCol w="1354667">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a16="http://schemas.microsoft.com/office/drawing/2014/main" xmlns=""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xmlns="" val="20000"/>
                    </a:ext>
                  </a:extLst>
                </a:gridCol>
                <a:gridCol w="1493298">
                  <a:extLst>
                    <a:ext uri="{9D8B030D-6E8A-4147-A177-3AD203B41FA5}">
                      <a16:colId xmlns:a16="http://schemas.microsoft.com/office/drawing/2014/main" xmlns="" val="20001"/>
                    </a:ext>
                  </a:extLst>
                </a:gridCol>
                <a:gridCol w="1493298">
                  <a:extLst>
                    <a:ext uri="{9D8B030D-6E8A-4147-A177-3AD203B41FA5}">
                      <a16:colId xmlns:a16="http://schemas.microsoft.com/office/drawing/2014/main" xmlns="" val="20002"/>
                    </a:ext>
                  </a:extLst>
                </a:gridCol>
                <a:gridCol w="1493298">
                  <a:extLst>
                    <a:ext uri="{9D8B030D-6E8A-4147-A177-3AD203B41FA5}">
                      <a16:colId xmlns:a16="http://schemas.microsoft.com/office/drawing/2014/main" xmlns="" val="20003"/>
                    </a:ext>
                  </a:extLst>
                </a:gridCol>
                <a:gridCol w="1493298">
                  <a:extLst>
                    <a:ext uri="{9D8B030D-6E8A-4147-A177-3AD203B41FA5}">
                      <a16:colId xmlns:a16="http://schemas.microsoft.com/office/drawing/2014/main" xmlns="" val="20004"/>
                    </a:ext>
                  </a:extLst>
                </a:gridCol>
                <a:gridCol w="1493298">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xmlns=""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xmlns="" val="20000"/>
                    </a:ext>
                  </a:extLst>
                </a:gridCol>
                <a:gridCol w="1493298">
                  <a:extLst>
                    <a:ext uri="{9D8B030D-6E8A-4147-A177-3AD203B41FA5}">
                      <a16:colId xmlns:a16="http://schemas.microsoft.com/office/drawing/2014/main" xmlns="" val="20001"/>
                    </a:ext>
                  </a:extLst>
                </a:gridCol>
                <a:gridCol w="1493298">
                  <a:extLst>
                    <a:ext uri="{9D8B030D-6E8A-4147-A177-3AD203B41FA5}">
                      <a16:colId xmlns:a16="http://schemas.microsoft.com/office/drawing/2014/main" xmlns="" val="20002"/>
                    </a:ext>
                  </a:extLst>
                </a:gridCol>
                <a:gridCol w="1493298">
                  <a:extLst>
                    <a:ext uri="{9D8B030D-6E8A-4147-A177-3AD203B41FA5}">
                      <a16:colId xmlns:a16="http://schemas.microsoft.com/office/drawing/2014/main" xmlns="" val="20003"/>
                    </a:ext>
                  </a:extLst>
                </a:gridCol>
                <a:gridCol w="1493298">
                  <a:extLst>
                    <a:ext uri="{9D8B030D-6E8A-4147-A177-3AD203B41FA5}">
                      <a16:colId xmlns:a16="http://schemas.microsoft.com/office/drawing/2014/main" xmlns="" val="20004"/>
                    </a:ext>
                  </a:extLst>
                </a:gridCol>
                <a:gridCol w="1493298">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a16="http://schemas.microsoft.com/office/drawing/2014/main" xmlns=""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a16="http://schemas.microsoft.com/office/drawing/2014/main" xmlns=""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a16="http://schemas.microsoft.com/office/drawing/2014/main" xmlns=""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xmlns="" val="20000"/>
                    </a:ext>
                  </a:extLst>
                </a:gridCol>
                <a:gridCol w="1493298">
                  <a:extLst>
                    <a:ext uri="{9D8B030D-6E8A-4147-A177-3AD203B41FA5}">
                      <a16:colId xmlns:a16="http://schemas.microsoft.com/office/drawing/2014/main" xmlns="" val="20001"/>
                    </a:ext>
                  </a:extLst>
                </a:gridCol>
                <a:gridCol w="1493298">
                  <a:extLst>
                    <a:ext uri="{9D8B030D-6E8A-4147-A177-3AD203B41FA5}">
                      <a16:colId xmlns:a16="http://schemas.microsoft.com/office/drawing/2014/main" xmlns="" val="20002"/>
                    </a:ext>
                  </a:extLst>
                </a:gridCol>
                <a:gridCol w="1493298">
                  <a:extLst>
                    <a:ext uri="{9D8B030D-6E8A-4147-A177-3AD203B41FA5}">
                      <a16:colId xmlns:a16="http://schemas.microsoft.com/office/drawing/2014/main" xmlns="" val="20003"/>
                    </a:ext>
                  </a:extLst>
                </a:gridCol>
                <a:gridCol w="1493298">
                  <a:extLst>
                    <a:ext uri="{9D8B030D-6E8A-4147-A177-3AD203B41FA5}">
                      <a16:colId xmlns:a16="http://schemas.microsoft.com/office/drawing/2014/main" xmlns="" val="20004"/>
                    </a:ext>
                  </a:extLst>
                </a:gridCol>
                <a:gridCol w="1493298">
                  <a:extLst>
                    <a:ext uri="{9D8B030D-6E8A-4147-A177-3AD203B41FA5}">
                      <a16:colId xmlns:a16="http://schemas.microsoft.com/office/drawing/2014/main" xmlns=""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xmlns=""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a16="http://schemas.microsoft.com/office/drawing/2014/main" xmlns=""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a16="http://schemas.microsoft.com/office/drawing/2014/main" xmlns=""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a16="http://schemas.microsoft.com/office/drawing/2014/main" xmlns=""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a16="http://schemas.microsoft.com/office/drawing/2014/main" xmlns=""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a16="http://schemas.microsoft.com/office/drawing/2014/main" xmlns=""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a16="http://schemas.microsoft.com/office/drawing/2014/main" xmlns=""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xmlns=""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a16="http://schemas.microsoft.com/office/drawing/2014/main" xmlns=""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a16="http://schemas.microsoft.com/office/drawing/2014/main" xmlns=""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xmlns=""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a16="http://schemas.microsoft.com/office/drawing/2014/main" xmlns=""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r>
              <a:rPr lang="en-IN" dirty="0"/>
              <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a16="http://schemas.microsoft.com/office/drawing/2014/main" xmlns=""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a16="http://schemas.microsoft.com/office/drawing/2014/main" xmlns=""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xmlns=""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4DA608-A780-4BA6-895F-EB5D8D28210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xmlns="" id="{86B98148-1047-4058-8B8E-94B3B38E8CF6}"/>
              </a:ext>
            </a:extLst>
          </p:cNvPr>
          <p:cNvSpPr>
            <a:spLocks noGrp="1"/>
          </p:cNvSpPr>
          <p:nvPr>
            <p:ph idx="1"/>
          </p:nvPr>
        </p:nvSpPr>
        <p:spPr/>
        <p:txBody>
          <a:bodyPr/>
          <a:lstStyle/>
          <a:p>
            <a:r>
              <a:rPr lang="en-US" dirty="0"/>
              <a:t>Other similarity measures</a:t>
            </a:r>
          </a:p>
          <a:p>
            <a:r>
              <a:rPr lang="en-US" dirty="0"/>
              <a:t>Parallel coordinates</a:t>
            </a:r>
          </a:p>
          <a:p>
            <a:pPr lvl="1"/>
            <a:r>
              <a:rPr lang="en-US" dirty="0"/>
              <a:t>Extract interesting measures</a:t>
            </a:r>
          </a:p>
          <a:p>
            <a:pPr lvl="1"/>
            <a:r>
              <a:rPr lang="en-US" dirty="0"/>
              <a:t>Comparison</a:t>
            </a:r>
          </a:p>
          <a:p>
            <a:r>
              <a:rPr lang="en-US" dirty="0"/>
              <a:t>Question 2: further analysis of seeds</a:t>
            </a:r>
          </a:p>
          <a:p>
            <a:pPr lvl="1"/>
            <a:r>
              <a:rPr lang="en-US" dirty="0"/>
              <a:t>Use some of the similarity measure as thresholds</a:t>
            </a:r>
          </a:p>
          <a:p>
            <a:pPr lvl="1"/>
            <a:r>
              <a:rPr lang="en-US" dirty="0"/>
              <a:t>Ego graph</a:t>
            </a:r>
          </a:p>
          <a:p>
            <a:r>
              <a:rPr lang="en-US" dirty="0"/>
              <a:t>Analysis based on channels</a:t>
            </a:r>
          </a:p>
          <a:p>
            <a:endParaRPr lang="en-US" dirty="0"/>
          </a:p>
        </p:txBody>
      </p:sp>
    </p:spTree>
    <p:extLst>
      <p:ext uri="{BB962C8B-B14F-4D97-AF65-F5344CB8AC3E}">
        <p14:creationId xmlns:p14="http://schemas.microsoft.com/office/powerpoint/2010/main" val="275790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Similarity Metrics</a:t>
            </a:r>
            <a:endParaRPr lang="en-GB" dirty="0"/>
          </a:p>
        </p:txBody>
      </p:sp>
    </p:spTree>
    <p:extLst>
      <p:ext uri="{BB962C8B-B14F-4D97-AF65-F5344CB8AC3E}">
        <p14:creationId xmlns:p14="http://schemas.microsoft.com/office/powerpoint/2010/main" val="8620503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Metrics Used</a:t>
            </a:r>
            <a:r>
              <a:rPr lang="en-IN" dirty="0" smtClean="0"/>
              <a:t>:</a:t>
            </a:r>
            <a:endParaRPr lang="en-GB" dirty="0"/>
          </a:p>
        </p:txBody>
      </p:sp>
      <p:sp>
        <p:nvSpPr>
          <p:cNvPr id="3" name="Content Placeholder 2"/>
          <p:cNvSpPr>
            <a:spLocks noGrp="1"/>
          </p:cNvSpPr>
          <p:nvPr>
            <p:ph idx="1"/>
          </p:nvPr>
        </p:nvSpPr>
        <p:spPr>
          <a:xfrm>
            <a:off x="838200" y="1854679"/>
            <a:ext cx="3975340" cy="4322284"/>
          </a:xfrm>
        </p:spPr>
        <p:txBody>
          <a:bodyPr>
            <a:normAutofit/>
          </a:bodyPr>
          <a:lstStyle/>
          <a:p>
            <a:r>
              <a:rPr lang="en-IN" dirty="0" smtClean="0"/>
              <a:t>Degree</a:t>
            </a:r>
          </a:p>
          <a:p>
            <a:r>
              <a:rPr lang="en-IN" dirty="0" smtClean="0"/>
              <a:t>Closeness</a:t>
            </a:r>
          </a:p>
          <a:p>
            <a:r>
              <a:rPr lang="en-IN" dirty="0" err="1" smtClean="0"/>
              <a:t>Betweenness</a:t>
            </a:r>
            <a:endParaRPr lang="en-IN" dirty="0" smtClean="0"/>
          </a:p>
          <a:p>
            <a:r>
              <a:rPr lang="en-IN" dirty="0" smtClean="0"/>
              <a:t>Eigen Vector Centrality</a:t>
            </a:r>
          </a:p>
          <a:p>
            <a:r>
              <a:rPr lang="en-IN" dirty="0" smtClean="0"/>
              <a:t>Page Rank</a:t>
            </a:r>
          </a:p>
          <a:p>
            <a:endParaRPr lang="en-GB" dirty="0"/>
          </a:p>
        </p:txBody>
      </p:sp>
      <p:sp>
        <p:nvSpPr>
          <p:cNvPr id="4" name="TextBox 3"/>
          <p:cNvSpPr txBox="1"/>
          <p:nvPr/>
        </p:nvSpPr>
        <p:spPr>
          <a:xfrm>
            <a:off x="6642340" y="1794294"/>
            <a:ext cx="4252822" cy="3108543"/>
          </a:xfrm>
          <a:prstGeom prst="rect">
            <a:avLst/>
          </a:prstGeom>
          <a:noFill/>
        </p:spPr>
        <p:txBody>
          <a:bodyPr wrap="square" rtlCol="0">
            <a:spAutoFit/>
          </a:bodyPr>
          <a:lstStyle/>
          <a:p>
            <a:pPr marL="457200" indent="-457200">
              <a:buFont typeface="Arial" panose="020B0604020202020204" pitchFamily="34" charset="0"/>
              <a:buChar char="•"/>
            </a:pPr>
            <a:r>
              <a:rPr lang="en-IN" sz="2800" dirty="0"/>
              <a:t>KNN</a:t>
            </a:r>
          </a:p>
          <a:p>
            <a:pPr marL="457200" indent="-457200">
              <a:buFont typeface="Arial" panose="020B0604020202020204" pitchFamily="34" charset="0"/>
              <a:buChar char="•"/>
            </a:pPr>
            <a:r>
              <a:rPr lang="en-IN" sz="2800" dirty="0"/>
              <a:t>Hubs</a:t>
            </a:r>
          </a:p>
          <a:p>
            <a:pPr marL="457200" indent="-457200">
              <a:buFont typeface="Arial" panose="020B0604020202020204" pitchFamily="34" charset="0"/>
              <a:buChar char="•"/>
            </a:pPr>
            <a:r>
              <a:rPr lang="en-IN" sz="2800" dirty="0"/>
              <a:t>Authorities</a:t>
            </a:r>
          </a:p>
          <a:p>
            <a:pPr marL="457200" indent="-457200">
              <a:buFont typeface="Arial" panose="020B0604020202020204" pitchFamily="34" charset="0"/>
              <a:buChar char="•"/>
            </a:pPr>
            <a:r>
              <a:rPr lang="en-IN" sz="2800" dirty="0"/>
              <a:t>Out Degree</a:t>
            </a:r>
          </a:p>
          <a:p>
            <a:pPr marL="457200" indent="-457200">
              <a:buFont typeface="Arial" panose="020B0604020202020204" pitchFamily="34" charset="0"/>
              <a:buChar char="•"/>
            </a:pPr>
            <a:r>
              <a:rPr lang="en-IN" sz="2800" dirty="0"/>
              <a:t>Average Neighbour Degree</a:t>
            </a:r>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1484261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Visualization for Similarity Metrics</a:t>
            </a:r>
          </a:p>
        </p:txBody>
      </p:sp>
    </p:spTree>
    <p:extLst>
      <p:ext uri="{BB962C8B-B14F-4D97-AF65-F5344CB8AC3E}">
        <p14:creationId xmlns:p14="http://schemas.microsoft.com/office/powerpoint/2010/main" val="1440503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endParaRPr lang="en-GB" dirty="0"/>
          </a:p>
        </p:txBody>
      </p:sp>
      <p:sp>
        <p:nvSpPr>
          <p:cNvPr id="3" name="Content Placeholder 2"/>
          <p:cNvSpPr>
            <a:spLocks noGrp="1"/>
          </p:cNvSpPr>
          <p:nvPr>
            <p:ph idx="1"/>
          </p:nvPr>
        </p:nvSpPr>
        <p:spPr>
          <a:xfrm>
            <a:off x="1112808" y="1690689"/>
            <a:ext cx="10137473" cy="1371688"/>
          </a:xfrm>
        </p:spPr>
        <p:txBody>
          <a:bodyPr>
            <a:normAutofit fontScale="92500" lnSpcReduction="20000"/>
          </a:bodyPr>
          <a:lstStyle/>
          <a:p>
            <a:pPr marL="0" indent="0">
              <a:buNone/>
            </a:pPr>
            <a:r>
              <a:rPr lang="en-GB" sz="2000" dirty="0" smtClean="0"/>
              <a:t>Wasserstein</a:t>
            </a:r>
            <a:r>
              <a:rPr lang="en-GB" sz="2000" dirty="0"/>
              <a:t> or Kantorovich–Rubinstein metric or distance is a distance function defined between probability distributions on a given metric space </a:t>
            </a:r>
            <a:r>
              <a:rPr lang="en-GB" sz="2000" dirty="0" smtClean="0"/>
              <a:t>M </a:t>
            </a:r>
            <a:r>
              <a:rPr lang="en-GB" sz="2000" dirty="0"/>
              <a:t>. </a:t>
            </a:r>
            <a:endParaRPr lang="en-GB" sz="2000" dirty="0" smtClean="0"/>
          </a:p>
          <a:p>
            <a:pPr marL="0" indent="0">
              <a:buNone/>
            </a:pPr>
            <a:r>
              <a:rPr lang="en-IN" sz="2000" dirty="0" smtClean="0"/>
              <a:t>Cost/Energy of transporting one distribution to another; Larger the distance between the distributions, more is the cost.</a:t>
            </a:r>
          </a:p>
          <a:p>
            <a:pPr marL="0" indent="0">
              <a:buNone/>
            </a:pPr>
            <a:r>
              <a:rPr lang="en-IN" sz="2000" dirty="0" smtClean="0"/>
              <a:t> </a:t>
            </a:r>
            <a:endParaRPr lang="en-GB" sz="2000" dirty="0" smtClean="0"/>
          </a:p>
          <a:p>
            <a:pPr marL="0" indent="0">
              <a:buNone/>
            </a:pPr>
            <a:endParaRPr lang="en-GB" sz="2400" dirty="0"/>
          </a:p>
        </p:txBody>
      </p:sp>
      <p:sp>
        <p:nvSpPr>
          <p:cNvPr id="6" name="Rectangle 4"/>
          <p:cNvSpPr>
            <a:spLocks noChangeArrowheads="1"/>
          </p:cNvSpPr>
          <p:nvPr/>
        </p:nvSpPr>
        <p:spPr bwMode="auto">
          <a:xfrm>
            <a:off x="483079" y="234077"/>
            <a:ext cx="18473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endParaRPr>
          </a:p>
        </p:txBody>
      </p:sp>
      <p:sp>
        <p:nvSpPr>
          <p:cNvPr id="7" name="AutoShape 5" descr="M"/>
          <p:cNvSpPr>
            <a:spLocks noChangeAspect="1" noChangeArrowheads="1"/>
          </p:cNvSpPr>
          <p:nvPr/>
        </p:nvSpPr>
        <p:spPr bwMode="auto">
          <a:xfrm>
            <a:off x="9217504" y="21272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Rectangle 6"/>
          <p:cNvSpPr>
            <a:spLocks noChangeArrowheads="1"/>
          </p:cNvSpPr>
          <p:nvPr/>
        </p:nvSpPr>
        <p:spPr bwMode="auto">
          <a:xfrm>
            <a:off x="0" y="-184666"/>
            <a:ext cx="184731"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34" name="Picture 10" descr="https://qph.fs.quoracdn.net/main-qimg-1a0e32c04fb7552a0a7f8b154ac2a5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077" y="3147892"/>
            <a:ext cx="8315325"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8361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endParaRPr lang="en-GB" dirty="0"/>
          </a:p>
        </p:txBody>
      </p:sp>
      <p:sp>
        <p:nvSpPr>
          <p:cNvPr id="3" name="Content Placeholder 2"/>
          <p:cNvSpPr>
            <a:spLocks noGrp="1"/>
          </p:cNvSpPr>
          <p:nvPr>
            <p:ph idx="1"/>
          </p:nvPr>
        </p:nvSpPr>
        <p:spPr>
          <a:xfrm>
            <a:off x="993475" y="1768744"/>
            <a:ext cx="10515600" cy="4351338"/>
          </a:xfrm>
        </p:spPr>
        <p:txBody>
          <a:bodyPr>
            <a:normAutofit/>
          </a:bodyPr>
          <a:lstStyle/>
          <a:p>
            <a:pPr marL="0" indent="0">
              <a:buNone/>
            </a:pPr>
            <a:r>
              <a:rPr lang="en-IN" sz="2000" b="1" dirty="0" smtClean="0"/>
              <a:t>In our case:</a:t>
            </a:r>
          </a:p>
          <a:p>
            <a:r>
              <a:rPr lang="en-IN" sz="2000" dirty="0" smtClean="0"/>
              <a:t>Wasserstein Metric used to quantify the similarities between the various distributions obtained from the Similarity Metrics.</a:t>
            </a:r>
          </a:p>
          <a:p>
            <a:r>
              <a:rPr lang="en-GB" sz="2000" dirty="0"/>
              <a:t>The package </a:t>
            </a:r>
            <a:r>
              <a:rPr lang="en-GB" sz="2000" b="1" dirty="0" err="1"/>
              <a:t>waddR</a:t>
            </a:r>
            <a:r>
              <a:rPr lang="en-GB" sz="2000" dirty="0"/>
              <a:t> provides two testing procedures using the 2-Wasserstein distance to test whether two distributions </a:t>
            </a:r>
            <a:r>
              <a:rPr lang="en-GB" sz="2000" dirty="0" smtClean="0"/>
              <a:t>FA</a:t>
            </a:r>
            <a:r>
              <a:rPr lang="en-GB" sz="2000" dirty="0"/>
              <a:t> and </a:t>
            </a:r>
            <a:r>
              <a:rPr lang="en-GB" sz="2000" dirty="0" smtClean="0"/>
              <a:t>FB</a:t>
            </a:r>
            <a:r>
              <a:rPr lang="en-GB" sz="2000" dirty="0"/>
              <a:t> given in the form of samples are different by specifically testing the null hypothesis </a:t>
            </a:r>
            <a:r>
              <a:rPr lang="en-GB" sz="2000" dirty="0" smtClean="0"/>
              <a:t>H0:FA=FB</a:t>
            </a:r>
            <a:r>
              <a:rPr lang="en-GB" sz="2000" dirty="0"/>
              <a:t> against the alternative H1:FA≠</a:t>
            </a:r>
            <a:r>
              <a:rPr lang="en-GB" sz="2000" dirty="0" smtClean="0"/>
              <a:t>FB </a:t>
            </a:r>
          </a:p>
          <a:p>
            <a:r>
              <a:rPr lang="en-IN" sz="2000" dirty="0" smtClean="0"/>
              <a:t>The two testing procedure not only considers the Wasserstein Distance as a parameter to calculate similarity between distributions but also considers parameters like shape, size and location to compare and returns a p-value to show how statistically significant the similarity/dissimilarity is.</a:t>
            </a:r>
            <a:endParaRPr lang="en-GB" sz="2000" dirty="0" smtClean="0"/>
          </a:p>
          <a:p>
            <a:pPr marL="0" indent="0">
              <a:buNone/>
            </a:pPr>
            <a:endParaRPr lang="en-GB" sz="2400" dirty="0"/>
          </a:p>
        </p:txBody>
      </p:sp>
      <p:sp>
        <p:nvSpPr>
          <p:cNvPr id="6" name="Rectangle 4"/>
          <p:cNvSpPr>
            <a:spLocks noChangeArrowheads="1"/>
          </p:cNvSpPr>
          <p:nvPr/>
        </p:nvSpPr>
        <p:spPr bwMode="auto">
          <a:xfrm>
            <a:off x="483079" y="234077"/>
            <a:ext cx="18473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endParaRPr>
          </a:p>
        </p:txBody>
      </p:sp>
      <p:sp>
        <p:nvSpPr>
          <p:cNvPr id="7" name="AutoShape 5" descr="M"/>
          <p:cNvSpPr>
            <a:spLocks noChangeAspect="1" noChangeArrowheads="1"/>
          </p:cNvSpPr>
          <p:nvPr/>
        </p:nvSpPr>
        <p:spPr bwMode="auto">
          <a:xfrm>
            <a:off x="9217504" y="21272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Rectangle 6"/>
          <p:cNvSpPr>
            <a:spLocks noChangeArrowheads="1"/>
          </p:cNvSpPr>
          <p:nvPr/>
        </p:nvSpPr>
        <p:spPr bwMode="auto">
          <a:xfrm>
            <a:off x="0" y="-184666"/>
            <a:ext cx="184731"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2398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a16="http://schemas.microsoft.com/office/drawing/2014/main" xmlns=""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430443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7.184</a:t>
                      </a:r>
                      <a:endParaRPr lang="en-GB" dirty="0"/>
                    </a:p>
                  </a:txBody>
                  <a:tcPr>
                    <a:solidFill>
                      <a:schemeClr val="accent6">
                        <a:lumMod val="40000"/>
                        <a:lumOff val="60000"/>
                      </a:schemeClr>
                    </a:solidFill>
                  </a:tcPr>
                </a:tc>
                <a:tc>
                  <a:txBody>
                    <a:bodyPr/>
                    <a:lstStyle/>
                    <a:p>
                      <a:r>
                        <a:rPr lang="en-GB" dirty="0" smtClean="0">
                          <a:effectLst/>
                        </a:rPr>
                        <a:t>0.093</a:t>
                      </a:r>
                      <a:endParaRPr lang="en-GB" dirty="0"/>
                    </a:p>
                  </a:txBody>
                  <a:tcPr>
                    <a:solidFill>
                      <a:schemeClr val="accent6">
                        <a:lumMod val="40000"/>
                        <a:lumOff val="60000"/>
                      </a:schemeClr>
                    </a:solidFill>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6.195</a:t>
                      </a:r>
                      <a:endParaRPr lang="en-GB" dirty="0"/>
                    </a:p>
                  </a:txBody>
                  <a:tcPr>
                    <a:solidFill>
                      <a:schemeClr val="accent6">
                        <a:lumMod val="60000"/>
                        <a:lumOff val="40000"/>
                      </a:schemeClr>
                    </a:solidFill>
                  </a:tcPr>
                </a:tc>
                <a:tc>
                  <a:txBody>
                    <a:bodyPr/>
                    <a:lstStyle/>
                    <a:p>
                      <a:r>
                        <a:rPr lang="en-GB" dirty="0" smtClean="0">
                          <a:effectLst/>
                        </a:rPr>
                        <a:t>0.594</a:t>
                      </a:r>
                      <a:endParaRPr lang="en-GB" dirty="0"/>
                    </a:p>
                  </a:txBody>
                  <a:tcPr>
                    <a:solidFill>
                      <a:schemeClr val="accent6">
                        <a:lumMod val="60000"/>
                        <a:lumOff val="40000"/>
                      </a:schemeClr>
                    </a:solidFill>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11.695</a:t>
                      </a:r>
                      <a:endParaRPr lang="en-GB" dirty="0"/>
                    </a:p>
                  </a:txBody>
                  <a:tcPr/>
                </a:tc>
                <a:tc>
                  <a:txBody>
                    <a:bodyPr/>
                    <a:lstStyle/>
                    <a:p>
                      <a:r>
                        <a:rPr lang="en-GB" dirty="0" smtClean="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13.286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20.927</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094231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536158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10.886</a:t>
                      </a:r>
                      <a:endParaRPr lang="en-GB" dirty="0"/>
                    </a:p>
                  </a:txBody>
                  <a:tcPr>
                    <a:solidFill>
                      <a:schemeClr val="accent6">
                        <a:lumMod val="40000"/>
                        <a:lumOff val="60000"/>
                      </a:schemeClr>
                    </a:solidFill>
                  </a:tcPr>
                </a:tc>
                <a:tc>
                  <a:txBody>
                    <a:bodyPr/>
                    <a:lstStyle/>
                    <a:p>
                      <a:r>
                        <a:rPr lang="en-GB" dirty="0" smtClean="0">
                          <a:effectLst/>
                        </a:rPr>
                        <a:t>0.833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12.515</a:t>
                      </a:r>
                      <a:endParaRPr lang="en-GB" dirty="0"/>
                    </a:p>
                  </a:txBody>
                  <a:tcPr/>
                </a:tc>
                <a:tc>
                  <a:txBody>
                    <a:bodyPr/>
                    <a:lstStyle/>
                    <a:p>
                      <a:r>
                        <a:rPr lang="en-GB" dirty="0" smtClean="0">
                          <a:effectLst/>
                        </a:rPr>
                        <a:t>0.577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7.335</a:t>
                      </a:r>
                      <a:endParaRPr lang="en-GB" dirty="0"/>
                    </a:p>
                  </a:txBody>
                  <a:tcPr>
                    <a:solidFill>
                      <a:schemeClr val="accent6">
                        <a:lumMod val="40000"/>
                        <a:lumOff val="60000"/>
                      </a:schemeClr>
                    </a:solidFill>
                  </a:tcPr>
                </a:tc>
                <a:tc>
                  <a:txBody>
                    <a:bodyPr/>
                    <a:lstStyle/>
                    <a:p>
                      <a:r>
                        <a:rPr lang="en-GB" dirty="0" smtClean="0">
                          <a:effectLst/>
                        </a:rPr>
                        <a:t>0.923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18.968</a:t>
                      </a:r>
                      <a:endParaRPr lang="en-GB" dirty="0"/>
                    </a:p>
                  </a:txBody>
                  <a:tcPr/>
                </a:tc>
                <a:tc>
                  <a:txBody>
                    <a:bodyPr/>
                    <a:lstStyle/>
                    <a:p>
                      <a:r>
                        <a:rPr lang="en-GB" dirty="0" smtClean="0">
                          <a:effectLst/>
                        </a:rPr>
                        <a:t>0.327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60000"/>
                        <a:lumOff val="40000"/>
                      </a:schemeClr>
                    </a:solidFill>
                  </a:tcPr>
                </a:tc>
                <a:tc>
                  <a:txBody>
                    <a:bodyPr/>
                    <a:lstStyle/>
                    <a:p>
                      <a:r>
                        <a:rPr lang="en-GB" dirty="0" smtClean="0">
                          <a:effectLst/>
                        </a:rPr>
                        <a:t>7.901</a:t>
                      </a:r>
                      <a:endParaRPr lang="en-GB" dirty="0"/>
                    </a:p>
                  </a:txBody>
                  <a:tcPr>
                    <a:solidFill>
                      <a:schemeClr val="accent6">
                        <a:lumMod val="60000"/>
                        <a:lumOff val="40000"/>
                      </a:schemeClr>
                    </a:solidFill>
                  </a:tcPr>
                </a:tc>
                <a:tc>
                  <a:txBody>
                    <a:bodyPr/>
                    <a:lstStyle/>
                    <a:p>
                      <a:r>
                        <a:rPr lang="en-GB" dirty="0" smtClean="0">
                          <a:effectLst/>
                        </a:rPr>
                        <a:t>0.962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250803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25132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0.00074</a:t>
                      </a:r>
                      <a:endParaRPr lang="en-GB" dirty="0"/>
                    </a:p>
                  </a:txBody>
                  <a:tcPr>
                    <a:solidFill>
                      <a:schemeClr val="accent6">
                        <a:lumMod val="40000"/>
                        <a:lumOff val="60000"/>
                      </a:schemeClr>
                    </a:solidFill>
                  </a:tcPr>
                </a:tc>
                <a:tc>
                  <a:txBody>
                    <a:bodyPr/>
                    <a:lstStyle/>
                    <a:p>
                      <a:r>
                        <a:rPr lang="en-GB" dirty="0" smtClean="0">
                          <a:effectLst/>
                        </a:rPr>
                        <a:t>0.752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0.00070</a:t>
                      </a:r>
                      <a:endParaRPr lang="en-GB" dirty="0"/>
                    </a:p>
                  </a:txBody>
                  <a:tcPr>
                    <a:solidFill>
                      <a:schemeClr val="accent6">
                        <a:lumMod val="60000"/>
                        <a:lumOff val="40000"/>
                      </a:schemeClr>
                    </a:solidFill>
                  </a:tcPr>
                </a:tc>
                <a:tc>
                  <a:txBody>
                    <a:bodyPr/>
                    <a:lstStyle/>
                    <a:p>
                      <a:r>
                        <a:rPr lang="en-GB" dirty="0" smtClean="0">
                          <a:effectLst/>
                        </a:rPr>
                        <a:t>0.805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0.00130</a:t>
                      </a:r>
                      <a:endParaRPr lang="en-GB" dirty="0"/>
                    </a:p>
                  </a:txBody>
                  <a:tcPr/>
                </a:tc>
                <a:tc>
                  <a:txBody>
                    <a:bodyPr/>
                    <a:lstStyle/>
                    <a:p>
                      <a:r>
                        <a:rPr lang="en-GB" dirty="0" smtClean="0">
                          <a:effectLst/>
                        </a:rPr>
                        <a:t>0.425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0.00151</a:t>
                      </a:r>
                      <a:endParaRPr lang="en-GB" dirty="0"/>
                    </a:p>
                  </a:txBody>
                  <a:tcPr/>
                </a:tc>
                <a:tc>
                  <a:txBody>
                    <a:bodyPr/>
                    <a:lstStyle/>
                    <a:p>
                      <a:r>
                        <a:rPr lang="en-GB" dirty="0" smtClean="0">
                          <a:effectLst/>
                        </a:rPr>
                        <a:t>0.032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0.00264</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bl>
          </a:graphicData>
        </a:graphic>
      </p:graphicFrame>
    </p:spTree>
    <p:extLst>
      <p:ext uri="{BB962C8B-B14F-4D97-AF65-F5344CB8AC3E}">
        <p14:creationId xmlns:p14="http://schemas.microsoft.com/office/powerpoint/2010/main" val="1323422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Wasserstein Visualizations</a:t>
            </a:r>
            <a:endParaRPr lang="en-GB" dirty="0"/>
          </a:p>
        </p:txBody>
      </p:sp>
    </p:spTree>
    <p:extLst>
      <p:ext uri="{BB962C8B-B14F-4D97-AF65-F5344CB8AC3E}">
        <p14:creationId xmlns:p14="http://schemas.microsoft.com/office/powerpoint/2010/main" val="1834909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Ranking Method for Similarity:</a:t>
            </a:r>
            <a:endParaRPr lang="en-GB" dirty="0"/>
          </a:p>
        </p:txBody>
      </p:sp>
      <p:sp>
        <p:nvSpPr>
          <p:cNvPr id="3" name="Content Placeholder 2"/>
          <p:cNvSpPr>
            <a:spLocks noGrp="1"/>
          </p:cNvSpPr>
          <p:nvPr>
            <p:ph idx="1"/>
          </p:nvPr>
        </p:nvSpPr>
        <p:spPr/>
        <p:txBody>
          <a:bodyPr/>
          <a:lstStyle/>
          <a:p>
            <a:r>
              <a:rPr lang="en-IN" dirty="0" smtClean="0"/>
              <a:t>Normalised Wasserstein Distance (across a measure) -&gt; similarity measure</a:t>
            </a:r>
          </a:p>
          <a:p>
            <a:r>
              <a:rPr lang="en-IN" dirty="0" smtClean="0"/>
              <a:t>p-values from </a:t>
            </a:r>
            <a:r>
              <a:rPr lang="en-IN" dirty="0" err="1" smtClean="0"/>
              <a:t>wasserstein.test</a:t>
            </a:r>
            <a:r>
              <a:rPr lang="en-IN" dirty="0" smtClean="0"/>
              <a:t> (for that measure) -&gt; weights</a:t>
            </a:r>
          </a:p>
          <a:p>
            <a:r>
              <a:rPr lang="en-IN" dirty="0" smtClean="0"/>
              <a:t>Rank, r = summation(sim(g)*w)/summation(w)</a:t>
            </a:r>
          </a:p>
          <a:p>
            <a:pPr marL="0" indent="0">
              <a:buNone/>
            </a:pPr>
            <a:endParaRPr lang="en-GB" dirty="0"/>
          </a:p>
        </p:txBody>
      </p:sp>
    </p:spTree>
    <p:extLst>
      <p:ext uri="{BB962C8B-B14F-4D97-AF65-F5344CB8AC3E}">
        <p14:creationId xmlns:p14="http://schemas.microsoft.com/office/powerpoint/2010/main" val="2577015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2503897"/>
              </p:ext>
            </p:extLst>
          </p:nvPr>
        </p:nvGraphicFramePr>
        <p:xfrm>
          <a:off x="577970" y="730037"/>
          <a:ext cx="4277264" cy="2494280"/>
        </p:xfrm>
        <a:graphic>
          <a:graphicData uri="http://schemas.openxmlformats.org/drawingml/2006/table">
            <a:tbl>
              <a:tblPr firstRow="1" bandRow="1">
                <a:tableStyleId>{5C22544A-7EE6-4342-B048-85BDC9FD1C3A}</a:tableStyleId>
              </a:tblPr>
              <a:tblGrid>
                <a:gridCol w="1769052"/>
                <a:gridCol w="1422691"/>
                <a:gridCol w="1085521"/>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7.184</a:t>
                      </a:r>
                      <a:endParaRPr lang="en-GB" dirty="0"/>
                    </a:p>
                  </a:txBody>
                  <a:tcPr>
                    <a:solidFill>
                      <a:schemeClr val="accent6">
                        <a:lumMod val="40000"/>
                        <a:lumOff val="60000"/>
                      </a:schemeClr>
                    </a:solidFill>
                  </a:tcPr>
                </a:tc>
                <a:tc>
                  <a:txBody>
                    <a:bodyPr/>
                    <a:lstStyle/>
                    <a:p>
                      <a:r>
                        <a:rPr lang="en-GB" dirty="0" smtClean="0">
                          <a:effectLst/>
                        </a:rPr>
                        <a:t>0.093</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6.195</a:t>
                      </a:r>
                      <a:endParaRPr lang="en-GB" dirty="0"/>
                    </a:p>
                  </a:txBody>
                  <a:tcPr>
                    <a:solidFill>
                      <a:schemeClr val="accent6">
                        <a:lumMod val="60000"/>
                        <a:lumOff val="40000"/>
                      </a:schemeClr>
                    </a:solidFill>
                  </a:tcPr>
                </a:tc>
                <a:tc>
                  <a:txBody>
                    <a:bodyPr/>
                    <a:lstStyle/>
                    <a:p>
                      <a:r>
                        <a:rPr lang="en-GB" dirty="0" smtClean="0">
                          <a:effectLst/>
                        </a:rPr>
                        <a:t>0.594</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11.695</a:t>
                      </a:r>
                      <a:endParaRPr lang="en-GB" dirty="0"/>
                    </a:p>
                  </a:txBody>
                  <a:tcPr/>
                </a:tc>
                <a:tc>
                  <a:txBody>
                    <a:bodyPr/>
                    <a:lstStyle/>
                    <a:p>
                      <a:r>
                        <a:rPr lang="en-GB" dirty="0" smtClean="0">
                          <a:effectLst/>
                        </a:rPr>
                        <a:t>0.002</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13.286</a:t>
                      </a:r>
                      <a:endParaRPr lang="en-GB" dirty="0"/>
                    </a:p>
                  </a:txBody>
                  <a:tcPr/>
                </a:tc>
                <a:tc>
                  <a:txBody>
                    <a:bodyPr/>
                    <a:lstStyle/>
                    <a:p>
                      <a:r>
                        <a:rPr lang="en-GB" dirty="0" smtClean="0">
                          <a:effectLst/>
                        </a:rPr>
                        <a:t>0.00009</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20.927</a:t>
                      </a:r>
                      <a:endParaRPr lang="en-GB" dirty="0"/>
                    </a:p>
                  </a:txBody>
                  <a:tcPr/>
                </a:tc>
                <a:tc>
                  <a:txBody>
                    <a:bodyPr/>
                    <a:lstStyle/>
                    <a:p>
                      <a:r>
                        <a:rPr lang="en-GB" dirty="0" smtClean="0">
                          <a:effectLst/>
                        </a:rPr>
                        <a:t>0.00009</a:t>
                      </a:r>
                      <a:endParaRPr lang="en-GB" dirty="0"/>
                    </a:p>
                  </a:txBody>
                  <a:tcPr/>
                </a:tc>
              </a:tr>
            </a:tbl>
          </a:graphicData>
        </a:graphic>
      </p:graphicFrame>
      <p:sp>
        <p:nvSpPr>
          <p:cNvPr id="3" name="TextBox 2"/>
          <p:cNvSpPr txBox="1"/>
          <p:nvPr/>
        </p:nvSpPr>
        <p:spPr>
          <a:xfrm>
            <a:off x="577970" y="336430"/>
            <a:ext cx="3666226" cy="369332"/>
          </a:xfrm>
          <a:prstGeom prst="rect">
            <a:avLst/>
          </a:prstGeom>
          <a:noFill/>
        </p:spPr>
        <p:txBody>
          <a:bodyPr wrap="square" rtlCol="0">
            <a:spAutoFit/>
          </a:bodyPr>
          <a:lstStyle/>
          <a:p>
            <a:r>
              <a:rPr lang="en-IN" dirty="0" smtClean="0"/>
              <a:t>Measurement 1: Degree</a:t>
            </a:r>
            <a:endParaRPr lang="en-GB" dirty="0"/>
          </a:p>
        </p:txBody>
      </p:sp>
      <p:sp>
        <p:nvSpPr>
          <p:cNvPr id="5" name="TextBox 4"/>
          <p:cNvSpPr txBox="1"/>
          <p:nvPr/>
        </p:nvSpPr>
        <p:spPr>
          <a:xfrm>
            <a:off x="6134819" y="360705"/>
            <a:ext cx="3950898" cy="369332"/>
          </a:xfrm>
          <a:prstGeom prst="rect">
            <a:avLst/>
          </a:prstGeom>
          <a:noFill/>
        </p:spPr>
        <p:txBody>
          <a:bodyPr wrap="square" rtlCol="0">
            <a:spAutoFit/>
          </a:bodyPr>
          <a:lstStyle/>
          <a:p>
            <a:r>
              <a:rPr lang="en-IN" dirty="0" smtClean="0"/>
              <a:t>Measurement 2: Eigen Centrality</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434289646"/>
              </p:ext>
            </p:extLst>
          </p:nvPr>
        </p:nvGraphicFramePr>
        <p:xfrm>
          <a:off x="6134819" y="705762"/>
          <a:ext cx="4846608" cy="2494280"/>
        </p:xfrm>
        <a:graphic>
          <a:graphicData uri="http://schemas.openxmlformats.org/drawingml/2006/table">
            <a:tbl>
              <a:tblPr firstRow="1" bandRow="1">
                <a:tableStyleId>{5C22544A-7EE6-4342-B048-85BDC9FD1C3A}</a:tableStyleId>
              </a:tblPr>
              <a:tblGrid>
                <a:gridCol w="2004529"/>
                <a:gridCol w="1612065"/>
                <a:gridCol w="1230014"/>
              </a:tblGrid>
              <a:tr h="628245">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0.071</a:t>
                      </a:r>
                      <a:endParaRPr lang="en-GB" dirty="0"/>
                    </a:p>
                  </a:txBody>
                  <a:tcPr>
                    <a:solidFill>
                      <a:schemeClr val="accent6">
                        <a:lumMod val="40000"/>
                        <a:lumOff val="60000"/>
                      </a:schemeClr>
                    </a:solidFill>
                  </a:tcPr>
                </a:tc>
                <a:tc>
                  <a:txBody>
                    <a:bodyPr/>
                    <a:lstStyle/>
                    <a:p>
                      <a:r>
                        <a:rPr lang="en-GB" dirty="0" smtClean="0">
                          <a:effectLst/>
                        </a:rPr>
                        <a:t>0.136</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0.086</a:t>
                      </a:r>
                      <a:endParaRPr lang="en-GB" dirty="0"/>
                    </a:p>
                  </a:txBody>
                  <a:tcPr/>
                </a:tc>
                <a:tc>
                  <a:txBody>
                    <a:bodyPr/>
                    <a:lstStyle/>
                    <a:p>
                      <a:r>
                        <a:rPr lang="en-GB" dirty="0" smtClean="0">
                          <a:effectLst/>
                        </a:rPr>
                        <a:t>0.045</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0.074</a:t>
                      </a:r>
                      <a:endParaRPr lang="en-GB" dirty="0"/>
                    </a:p>
                  </a:txBody>
                  <a:tcPr>
                    <a:solidFill>
                      <a:schemeClr val="accent6">
                        <a:lumMod val="60000"/>
                        <a:lumOff val="40000"/>
                      </a:schemeClr>
                    </a:solidFill>
                  </a:tcPr>
                </a:tc>
                <a:tc>
                  <a:txBody>
                    <a:bodyPr/>
                    <a:lstStyle/>
                    <a:p>
                      <a:r>
                        <a:rPr lang="en-GB" dirty="0" smtClean="0">
                          <a:effectLst/>
                        </a:rPr>
                        <a:t>0.154</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0.091</a:t>
                      </a:r>
                      <a:endParaRPr lang="en-GB" dirty="0"/>
                    </a:p>
                  </a:txBody>
                  <a:tcPr/>
                </a:tc>
                <a:tc>
                  <a:txBody>
                    <a:bodyPr/>
                    <a:lstStyle/>
                    <a:p>
                      <a:r>
                        <a:rPr lang="en-GB" dirty="0" smtClean="0">
                          <a:effectLst/>
                        </a:rPr>
                        <a:t>0.052</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0.060</a:t>
                      </a:r>
                      <a:endParaRPr lang="en-GB" dirty="0"/>
                    </a:p>
                  </a:txBody>
                  <a:tcPr/>
                </a:tc>
                <a:tc>
                  <a:txBody>
                    <a:bodyPr/>
                    <a:lstStyle/>
                    <a:p>
                      <a:r>
                        <a:rPr lang="en-GB" dirty="0" smtClean="0">
                          <a:effectLst/>
                        </a:rPr>
                        <a:t>0.014</a:t>
                      </a:r>
                      <a:endParaRPr lang="en-GB" dirty="0"/>
                    </a:p>
                  </a:txBody>
                  <a:tcPr/>
                </a:tc>
              </a:tr>
            </a:tbl>
          </a:graphicData>
        </a:graphic>
      </p:graphicFrame>
      <p:sp>
        <p:nvSpPr>
          <p:cNvPr id="8" name="TextBox 7"/>
          <p:cNvSpPr txBox="1"/>
          <p:nvPr/>
        </p:nvSpPr>
        <p:spPr>
          <a:xfrm>
            <a:off x="1147313" y="3976777"/>
            <a:ext cx="9583947" cy="2308324"/>
          </a:xfrm>
          <a:prstGeom prst="rect">
            <a:avLst/>
          </a:prstGeom>
          <a:noFill/>
        </p:spPr>
        <p:txBody>
          <a:bodyPr wrap="square" rtlCol="0">
            <a:spAutoFit/>
          </a:bodyPr>
          <a:lstStyle/>
          <a:p>
            <a:r>
              <a:rPr lang="en-IN" dirty="0" smtClean="0"/>
              <a:t>For G1:</a:t>
            </a:r>
          </a:p>
          <a:p>
            <a:r>
              <a:rPr lang="en-IN" dirty="0"/>
              <a:t>s</a:t>
            </a:r>
            <a:r>
              <a:rPr lang="en-IN" dirty="0" smtClean="0"/>
              <a:t>im(G1,degree) = [1-(7.184/20.927)] ; 		 weight(G1, degree) = 0.093</a:t>
            </a:r>
          </a:p>
          <a:p>
            <a:r>
              <a:rPr lang="en-IN" dirty="0"/>
              <a:t>	 </a:t>
            </a:r>
            <a:r>
              <a:rPr lang="en-IN" dirty="0" smtClean="0"/>
              <a:t>          = 0.656</a:t>
            </a:r>
          </a:p>
          <a:p>
            <a:r>
              <a:rPr lang="en-IN" dirty="0" smtClean="0"/>
              <a:t>sim(G1,eigen) </a:t>
            </a:r>
            <a:r>
              <a:rPr lang="en-IN" dirty="0"/>
              <a:t>= [1-</a:t>
            </a:r>
            <a:r>
              <a:rPr lang="en-IN" dirty="0" smtClean="0"/>
              <a:t>(0.071/0.091)] </a:t>
            </a:r>
            <a:r>
              <a:rPr lang="en-IN" dirty="0"/>
              <a:t>;  </a:t>
            </a:r>
            <a:r>
              <a:rPr lang="en-IN" dirty="0" smtClean="0"/>
              <a:t>		 weight(G1</a:t>
            </a:r>
            <a:r>
              <a:rPr lang="en-IN" dirty="0"/>
              <a:t>, </a:t>
            </a:r>
            <a:r>
              <a:rPr lang="en-IN" dirty="0" err="1" smtClean="0"/>
              <a:t>eigen</a:t>
            </a:r>
            <a:r>
              <a:rPr lang="en-IN" dirty="0" smtClean="0"/>
              <a:t>) </a:t>
            </a:r>
            <a:r>
              <a:rPr lang="en-IN" dirty="0"/>
              <a:t>= </a:t>
            </a:r>
            <a:r>
              <a:rPr lang="en-IN" dirty="0" smtClean="0"/>
              <a:t>0.136</a:t>
            </a:r>
          </a:p>
          <a:p>
            <a:r>
              <a:rPr lang="en-IN" dirty="0"/>
              <a:t>	</a:t>
            </a:r>
            <a:r>
              <a:rPr lang="en-IN" dirty="0" smtClean="0"/>
              <a:t>        = 0.219</a:t>
            </a:r>
          </a:p>
          <a:p>
            <a:r>
              <a:rPr lang="en-IN" dirty="0" smtClean="0"/>
              <a:t>Rank(G1) = (0.656*0.093 + 0.219*0.136)/(0.093+0.136)</a:t>
            </a:r>
          </a:p>
          <a:p>
            <a:r>
              <a:rPr lang="en-IN" dirty="0"/>
              <a:t>	</a:t>
            </a:r>
            <a:r>
              <a:rPr lang="en-IN" dirty="0" smtClean="0"/>
              <a:t>= 0.396</a:t>
            </a:r>
          </a:p>
          <a:p>
            <a:r>
              <a:rPr lang="en-IN" b="1" dirty="0" smtClean="0"/>
              <a:t>Hence, higher the value more is the similarity.</a:t>
            </a:r>
            <a:endParaRPr lang="en-IN" b="1" dirty="0"/>
          </a:p>
        </p:txBody>
      </p:sp>
    </p:spTree>
    <p:extLst>
      <p:ext uri="{BB962C8B-B14F-4D97-AF65-F5344CB8AC3E}">
        <p14:creationId xmlns:p14="http://schemas.microsoft.com/office/powerpoint/2010/main" val="208748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5420755"/>
              </p:ext>
            </p:extLst>
          </p:nvPr>
        </p:nvGraphicFramePr>
        <p:xfrm>
          <a:off x="2438400" y="2187935"/>
          <a:ext cx="7315200" cy="2225040"/>
        </p:xfrm>
        <a:graphic>
          <a:graphicData uri="http://schemas.openxmlformats.org/drawingml/2006/table">
            <a:tbl>
              <a:tblPr firstRow="1" bandRow="1">
                <a:tableStyleId>{5C22544A-7EE6-4342-B048-85BDC9FD1C3A}</a:tableStyleId>
              </a:tblPr>
              <a:tblGrid>
                <a:gridCol w="3657600"/>
                <a:gridCol w="3657600"/>
              </a:tblGrid>
              <a:tr h="370840">
                <a:tc>
                  <a:txBody>
                    <a:bodyPr/>
                    <a:lstStyle/>
                    <a:p>
                      <a:r>
                        <a:rPr lang="en-IN" dirty="0" smtClean="0"/>
                        <a:t>Graph</a:t>
                      </a:r>
                      <a:endParaRPr lang="en-GB" dirty="0"/>
                    </a:p>
                  </a:txBody>
                  <a:tcPr/>
                </a:tc>
                <a:tc>
                  <a:txBody>
                    <a:bodyPr/>
                    <a:lstStyle/>
                    <a:p>
                      <a:r>
                        <a:rPr lang="en-IN" dirty="0" smtClean="0"/>
                        <a:t>Rank</a:t>
                      </a:r>
                      <a:endParaRPr lang="en-GB" dirty="0"/>
                    </a:p>
                  </a:txBody>
                  <a:tcPr/>
                </a:tc>
              </a:tr>
              <a:tr h="370840">
                <a:tc>
                  <a:txBody>
                    <a:bodyPr/>
                    <a:lstStyle/>
                    <a:p>
                      <a:r>
                        <a:rPr lang="en-IN" dirty="0" smtClean="0"/>
                        <a:t>G1</a:t>
                      </a:r>
                      <a:endParaRPr lang="en-GB" dirty="0"/>
                    </a:p>
                  </a:txBody>
                  <a:tcPr/>
                </a:tc>
                <a:tc>
                  <a:txBody>
                    <a:bodyPr/>
                    <a:lstStyle/>
                    <a:p>
                      <a:r>
                        <a:rPr lang="en-IN" dirty="0" smtClean="0"/>
                        <a:t>0.62</a:t>
                      </a:r>
                      <a:endParaRPr lang="en-GB" dirty="0"/>
                    </a:p>
                  </a:txBody>
                  <a:tcPr/>
                </a:tc>
              </a:tr>
              <a:tr h="370840">
                <a:tc>
                  <a:txBody>
                    <a:bodyPr/>
                    <a:lstStyle/>
                    <a:p>
                      <a:r>
                        <a:rPr lang="en-IN" dirty="0" smtClean="0"/>
                        <a:t>G2</a:t>
                      </a:r>
                      <a:endParaRPr lang="en-GB" dirty="0"/>
                    </a:p>
                  </a:txBody>
                  <a:tcPr/>
                </a:tc>
                <a:tc>
                  <a:txBody>
                    <a:bodyPr/>
                    <a:lstStyle/>
                    <a:p>
                      <a:r>
                        <a:rPr lang="en-IN" dirty="0" smtClean="0"/>
                        <a:t>0.64</a:t>
                      </a:r>
                      <a:endParaRPr lang="en-GB" dirty="0"/>
                    </a:p>
                  </a:txBody>
                  <a:tcPr/>
                </a:tc>
              </a:tr>
              <a:tr h="370840">
                <a:tc>
                  <a:txBody>
                    <a:bodyPr/>
                    <a:lstStyle/>
                    <a:p>
                      <a:r>
                        <a:rPr lang="en-IN" dirty="0" smtClean="0"/>
                        <a:t>G3</a:t>
                      </a:r>
                      <a:endParaRPr lang="en-GB" dirty="0"/>
                    </a:p>
                  </a:txBody>
                  <a:tcPr/>
                </a:tc>
                <a:tc>
                  <a:txBody>
                    <a:bodyPr/>
                    <a:lstStyle/>
                    <a:p>
                      <a:r>
                        <a:rPr lang="en-IN" dirty="0" smtClean="0"/>
                        <a:t>0.56</a:t>
                      </a:r>
                      <a:endParaRPr lang="en-GB" dirty="0"/>
                    </a:p>
                  </a:txBody>
                  <a:tcPr/>
                </a:tc>
              </a:tr>
              <a:tr h="370840">
                <a:tc>
                  <a:txBody>
                    <a:bodyPr/>
                    <a:lstStyle/>
                    <a:p>
                      <a:r>
                        <a:rPr lang="en-IN" dirty="0" smtClean="0"/>
                        <a:t>G4</a:t>
                      </a:r>
                      <a:endParaRPr lang="en-GB" dirty="0"/>
                    </a:p>
                  </a:txBody>
                  <a:tcPr/>
                </a:tc>
                <a:tc>
                  <a:txBody>
                    <a:bodyPr/>
                    <a:lstStyle/>
                    <a:p>
                      <a:r>
                        <a:rPr lang="en-IN" dirty="0" smtClean="0"/>
                        <a:t>0.035</a:t>
                      </a:r>
                      <a:endParaRPr lang="en-GB" dirty="0"/>
                    </a:p>
                  </a:txBody>
                  <a:tcPr/>
                </a:tc>
              </a:tr>
              <a:tr h="370840">
                <a:tc>
                  <a:txBody>
                    <a:bodyPr/>
                    <a:lstStyle/>
                    <a:p>
                      <a:r>
                        <a:rPr lang="en-IN" dirty="0" smtClean="0"/>
                        <a:t>G5</a:t>
                      </a:r>
                      <a:endParaRPr lang="en-GB" dirty="0"/>
                    </a:p>
                  </a:txBody>
                  <a:tcPr/>
                </a:tc>
                <a:tc>
                  <a:txBody>
                    <a:bodyPr/>
                    <a:lstStyle/>
                    <a:p>
                      <a:r>
                        <a:rPr lang="en-IN" dirty="0" smtClean="0"/>
                        <a:t>0.49</a:t>
                      </a:r>
                      <a:endParaRPr lang="en-GB" dirty="0"/>
                    </a:p>
                  </a:txBody>
                  <a:tcPr/>
                </a:tc>
              </a:tr>
            </a:tbl>
          </a:graphicData>
        </a:graphic>
      </p:graphicFrame>
    </p:spTree>
    <p:extLst>
      <p:ext uri="{BB962C8B-B14F-4D97-AF65-F5344CB8AC3E}">
        <p14:creationId xmlns:p14="http://schemas.microsoft.com/office/powerpoint/2010/main" val="166064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xmlns="" id="{51965E6A-87F9-4CC2-9E30-3C857D20DF71}"/>
              </a:ext>
            </a:extLst>
          </p:cNvPr>
          <p:cNvSpPr>
            <a:spLocks noGrp="1"/>
          </p:cNvSpPr>
          <p:nvPr>
            <p:ph idx="1"/>
          </p:nvPr>
        </p:nvSpPr>
        <p:spPr/>
        <p:txBody>
          <a:bodyPr/>
          <a:lstStyle/>
          <a:p>
            <a:pPr marL="0" indent="0">
              <a:buNone/>
            </a:pPr>
            <a:r>
              <a:rPr lang="en-US" sz="2400"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sz="2400" dirty="0"/>
              <a:t>Compare the five candidate subgraphs to the provided template. Show where the two graphs agree and disagree. Which subgraph matches the template the best? </a:t>
            </a:r>
          </a:p>
          <a:p>
            <a:pPr marL="514350" indent="-514350">
              <a:buFont typeface="+mj-lt"/>
              <a:buAutoNum type="alphaLcParenR"/>
            </a:pPr>
            <a:r>
              <a:rPr lang="en-US" sz="2400" dirty="0">
                <a:solidFill>
                  <a:schemeClr val="accent4">
                    <a:lumMod val="75000"/>
                  </a:schemeClr>
                </a:solidFill>
              </a:rPr>
              <a:t>Which key parts of the best match help discriminate it from the other potential matches? </a:t>
            </a:r>
          </a:p>
        </p:txBody>
      </p:sp>
    </p:spTree>
    <p:extLst>
      <p:ext uri="{BB962C8B-B14F-4D97-AF65-F5344CB8AC3E}">
        <p14:creationId xmlns:p14="http://schemas.microsoft.com/office/powerpoint/2010/main" val="1149244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Communication Channel</a:t>
            </a:r>
            <a:endParaRPr lang="en-GB" dirty="0"/>
          </a:p>
        </p:txBody>
      </p:sp>
    </p:spTree>
    <p:extLst>
      <p:ext uri="{BB962C8B-B14F-4D97-AF65-F5344CB8AC3E}">
        <p14:creationId xmlns:p14="http://schemas.microsoft.com/office/powerpoint/2010/main" val="33705143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921669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9.560</a:t>
                      </a:r>
                      <a:endParaRPr lang="en-GB" dirty="0"/>
                    </a:p>
                  </a:txBody>
                  <a:tcPr>
                    <a:solidFill>
                      <a:schemeClr val="accent6">
                        <a:lumMod val="40000"/>
                        <a:lumOff val="60000"/>
                      </a:schemeClr>
                    </a:solidFill>
                  </a:tcPr>
                </a:tc>
                <a:tc>
                  <a:txBody>
                    <a:bodyPr/>
                    <a:lstStyle/>
                    <a:p>
                      <a:r>
                        <a:rPr lang="en-GB" dirty="0" smtClean="0">
                          <a:effectLst/>
                        </a:rPr>
                        <a:t>0.880</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6.976</a:t>
                      </a:r>
                      <a:endParaRPr lang="en-GB" dirty="0"/>
                    </a:p>
                  </a:txBody>
                  <a:tcPr>
                    <a:solidFill>
                      <a:schemeClr val="accent6">
                        <a:lumMod val="60000"/>
                        <a:lumOff val="40000"/>
                      </a:schemeClr>
                    </a:solidFill>
                  </a:tcPr>
                </a:tc>
                <a:tc>
                  <a:txBody>
                    <a:bodyPr/>
                    <a:lstStyle/>
                    <a:p>
                      <a:r>
                        <a:rPr lang="en-GB" dirty="0" smtClean="0">
                          <a:effectLst/>
                        </a:rPr>
                        <a:t>0.961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2.898</a:t>
                      </a:r>
                      <a:endParaRPr lang="en-GB" dirty="0"/>
                    </a:p>
                  </a:txBody>
                  <a:tcPr>
                    <a:solidFill>
                      <a:schemeClr val="accent6">
                        <a:lumMod val="40000"/>
                        <a:lumOff val="60000"/>
                      </a:schemeClr>
                    </a:solidFill>
                  </a:tcPr>
                </a:tc>
                <a:tc>
                  <a:txBody>
                    <a:bodyPr/>
                    <a:lstStyle/>
                    <a:p>
                      <a:r>
                        <a:rPr lang="en-GB" dirty="0" smtClean="0">
                          <a:effectLst/>
                        </a:rPr>
                        <a:t>0.958</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10.980</a:t>
                      </a:r>
                      <a:endParaRPr lang="en-GB" dirty="0"/>
                    </a:p>
                  </a:txBody>
                  <a:tcPr/>
                </a:tc>
                <a:tc>
                  <a:txBody>
                    <a:bodyPr/>
                    <a:lstStyle/>
                    <a:p>
                      <a:r>
                        <a:rPr lang="en-GB" dirty="0" smtClean="0">
                          <a:effectLst/>
                        </a:rPr>
                        <a:t>0.388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8.647</a:t>
                      </a:r>
                      <a:endParaRPr lang="en-GB" dirty="0"/>
                    </a:p>
                  </a:txBody>
                  <a:tcPr>
                    <a:solidFill>
                      <a:schemeClr val="accent1">
                        <a:lumMod val="20000"/>
                        <a:lumOff val="80000"/>
                      </a:schemeClr>
                    </a:solidFill>
                  </a:tcPr>
                </a:tc>
                <a:tc>
                  <a:txBody>
                    <a:bodyPr/>
                    <a:lstStyle/>
                    <a:p>
                      <a:r>
                        <a:rPr lang="en-GB" dirty="0" smtClean="0">
                          <a:effectLst/>
                        </a:rPr>
                        <a:t>0.278</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67338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a16="http://schemas.microsoft.com/office/drawing/2014/main" xmlns=""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r>
              <a:rPr lang="en-US" dirty="0"/>
              <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Procurement </a:t>
            </a:r>
            <a:r>
              <a:rPr lang="en-IN" dirty="0" smtClean="0"/>
              <a:t>Channel</a:t>
            </a:r>
            <a:endParaRPr lang="en-GB" dirty="0"/>
          </a:p>
        </p:txBody>
      </p:sp>
    </p:spTree>
    <p:extLst>
      <p:ext uri="{BB962C8B-B14F-4D97-AF65-F5344CB8AC3E}">
        <p14:creationId xmlns:p14="http://schemas.microsoft.com/office/powerpoint/2010/main" val="26449306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04646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2.666</a:t>
                      </a:r>
                      <a:endParaRPr lang="en-GB" dirty="0"/>
                    </a:p>
                  </a:txBody>
                  <a:tcPr>
                    <a:solidFill>
                      <a:schemeClr val="accent6">
                        <a:lumMod val="40000"/>
                        <a:lumOff val="60000"/>
                      </a:schemeClr>
                    </a:solidFill>
                  </a:tcPr>
                </a:tc>
                <a:tc>
                  <a:txBody>
                    <a:bodyPr/>
                    <a:lstStyle/>
                    <a:p>
                      <a:r>
                        <a:rPr lang="en-GB" dirty="0" smtClean="0">
                          <a:effectLst/>
                        </a:rPr>
                        <a:t>0.592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40000"/>
                        <a:lumOff val="60000"/>
                      </a:schemeClr>
                    </a:solidFill>
                  </a:tcPr>
                </a:tc>
                <a:tc>
                  <a:txBody>
                    <a:bodyPr/>
                    <a:lstStyle/>
                    <a:p>
                      <a:r>
                        <a:rPr lang="en-GB" dirty="0" smtClean="0">
                          <a:effectLst/>
                        </a:rPr>
                        <a:t>2.666</a:t>
                      </a:r>
                      <a:endParaRPr lang="en-GB" dirty="0"/>
                    </a:p>
                  </a:txBody>
                  <a:tcPr>
                    <a:solidFill>
                      <a:schemeClr val="accent6">
                        <a:lumMod val="40000"/>
                        <a:lumOff val="60000"/>
                      </a:schemeClr>
                    </a:solidFill>
                  </a:tcPr>
                </a:tc>
                <a:tc>
                  <a:txBody>
                    <a:bodyPr/>
                    <a:lstStyle/>
                    <a:p>
                      <a:r>
                        <a:rPr lang="en-GB" dirty="0" smtClean="0">
                          <a:effectLst/>
                        </a:rPr>
                        <a:t>0.597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4</a:t>
                      </a:r>
                      <a:endParaRPr lang="en-GB" dirty="0"/>
                    </a:p>
                  </a:txBody>
                  <a:tcPr>
                    <a:solidFill>
                      <a:schemeClr val="accent6">
                        <a:lumMod val="60000"/>
                        <a:lumOff val="40000"/>
                      </a:schemeClr>
                    </a:solidFill>
                  </a:tcPr>
                </a:tc>
                <a:tc>
                  <a:txBody>
                    <a:bodyPr/>
                    <a:lstStyle/>
                    <a:p>
                      <a:r>
                        <a:rPr lang="en-GB" dirty="0" smtClean="0">
                          <a:effectLst/>
                        </a:rPr>
                        <a:t>0.609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9.571</a:t>
                      </a:r>
                      <a:endParaRPr lang="en-GB" dirty="0"/>
                    </a:p>
                  </a:txBody>
                  <a:tcPr/>
                </a:tc>
                <a:tc>
                  <a:txBody>
                    <a:bodyPr/>
                    <a:lstStyle/>
                    <a:p>
                      <a:r>
                        <a:rPr lang="en-GB" dirty="0" smtClean="0">
                          <a:effectLst/>
                        </a:rPr>
                        <a:t>0.024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10.222</a:t>
                      </a:r>
                      <a:endParaRPr lang="en-GB" dirty="0"/>
                    </a:p>
                  </a:txBody>
                  <a:tcPr/>
                </a:tc>
                <a:tc>
                  <a:txBody>
                    <a:bodyPr/>
                    <a:lstStyle/>
                    <a:p>
                      <a:r>
                        <a:rPr lang="en-GB" dirty="0" smtClean="0">
                          <a:effectLst/>
                        </a:rPr>
                        <a:t>0.065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9817663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Demographic Channel</a:t>
            </a:r>
            <a:endParaRPr lang="en-GB" dirty="0"/>
          </a:p>
        </p:txBody>
      </p:sp>
    </p:spTree>
    <p:extLst>
      <p:ext uri="{BB962C8B-B14F-4D97-AF65-F5344CB8AC3E}">
        <p14:creationId xmlns:p14="http://schemas.microsoft.com/office/powerpoint/2010/main" val="16757989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1292629"/>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0.0016</a:t>
                      </a:r>
                      <a:endParaRPr lang="en-GB" dirty="0"/>
                    </a:p>
                  </a:txBody>
                  <a:tcPr>
                    <a:solidFill>
                      <a:schemeClr val="accent6">
                        <a:lumMod val="40000"/>
                        <a:lumOff val="60000"/>
                      </a:schemeClr>
                    </a:solidFill>
                  </a:tcPr>
                </a:tc>
                <a:tc>
                  <a:txBody>
                    <a:bodyPr/>
                    <a:lstStyle/>
                    <a:p>
                      <a:r>
                        <a:rPr lang="en-GB" dirty="0" smtClean="0">
                          <a:effectLst/>
                        </a:rPr>
                        <a:t>0.424</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0.0013</a:t>
                      </a:r>
                      <a:endParaRPr lang="en-GB" dirty="0"/>
                    </a:p>
                  </a:txBody>
                  <a:tcPr>
                    <a:solidFill>
                      <a:schemeClr val="accent6">
                        <a:lumMod val="60000"/>
                        <a:lumOff val="40000"/>
                      </a:schemeClr>
                    </a:solidFill>
                  </a:tcPr>
                </a:tc>
                <a:tc>
                  <a:txBody>
                    <a:bodyPr/>
                    <a:lstStyle/>
                    <a:p>
                      <a:r>
                        <a:rPr lang="en-GB" dirty="0" smtClean="0">
                          <a:effectLst/>
                        </a:rPr>
                        <a:t>0.564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0.0028</a:t>
                      </a:r>
                      <a:endParaRPr lang="en-GB" dirty="0"/>
                    </a:p>
                  </a:txBody>
                  <a:tcPr/>
                </a:tc>
                <a:tc>
                  <a:txBody>
                    <a:bodyPr/>
                    <a:lstStyle/>
                    <a:p>
                      <a:r>
                        <a:rPr lang="en-GB" dirty="0" smtClean="0">
                          <a:effectLst/>
                        </a:rPr>
                        <a:t>0.093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0.0031</a:t>
                      </a:r>
                      <a:endParaRPr lang="en-GB" dirty="0"/>
                    </a:p>
                  </a:txBody>
                  <a:tcPr/>
                </a:tc>
                <a:tc>
                  <a:txBody>
                    <a:bodyPr/>
                    <a:lstStyle/>
                    <a:p>
                      <a:r>
                        <a:rPr lang="en-GB" dirty="0" smtClean="0">
                          <a:effectLst/>
                        </a:rPr>
                        <a:t>0.023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0.0102</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GB" dirty="0" smtClean="0"/>
                        <a:t>&gt;</a:t>
                      </a:r>
                      <a:r>
                        <a:rPr lang="en-IN" dirty="0" err="1" smtClean="0"/>
                        <a:t>per.shape</a:t>
                      </a:r>
                      <a:r>
                        <a:rPr lang="en-IN" dirty="0" smtClean="0"/>
                        <a:t>&gt;</a:t>
                      </a:r>
                      <a:r>
                        <a:rPr lang="en-IN" dirty="0" err="1" smtClean="0"/>
                        <a:t>per.size</a:t>
                      </a:r>
                      <a:endParaRPr lang="en-GB" dirty="0"/>
                    </a:p>
                  </a:txBody>
                  <a:tcPr/>
                </a:tc>
              </a:tr>
            </a:tbl>
          </a:graphicData>
        </a:graphic>
      </p:graphicFrame>
    </p:spTree>
    <p:extLst>
      <p:ext uri="{BB962C8B-B14F-4D97-AF65-F5344CB8AC3E}">
        <p14:creationId xmlns:p14="http://schemas.microsoft.com/office/powerpoint/2010/main" val="17041432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Travel Channel</a:t>
            </a:r>
            <a:endParaRPr lang="en-GB" dirty="0"/>
          </a:p>
        </p:txBody>
      </p:sp>
    </p:spTree>
    <p:extLst>
      <p:ext uri="{BB962C8B-B14F-4D97-AF65-F5344CB8AC3E}">
        <p14:creationId xmlns:p14="http://schemas.microsoft.com/office/powerpoint/2010/main" val="21004213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6401455"/>
              </p:ext>
            </p:extLst>
          </p:nvPr>
        </p:nvGraphicFramePr>
        <p:xfrm>
          <a:off x="838200" y="1834251"/>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a:t>
                      </a:r>
                      <a:endParaRPr lang="en-GB" dirty="0"/>
                    </a:p>
                  </a:txBody>
                  <a:tcPr>
                    <a:solidFill>
                      <a:schemeClr val="accent6">
                        <a:lumMod val="60000"/>
                        <a:lumOff val="40000"/>
                      </a:schemeClr>
                    </a:solidFill>
                  </a:tcPr>
                </a:tc>
                <a:tc>
                  <a:txBody>
                    <a:bodyPr/>
                    <a:lstStyle/>
                    <a:p>
                      <a:r>
                        <a:rPr lang="en-GB" dirty="0" smtClean="0">
                          <a:effectLst/>
                        </a:rPr>
                        <a:t>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a:t>
                      </a:r>
                      <a:endParaRPr lang="en-GB" dirty="0"/>
                    </a:p>
                  </a:txBody>
                  <a:tcPr>
                    <a:solidFill>
                      <a:schemeClr val="accent6">
                        <a:lumMod val="40000"/>
                        <a:lumOff val="60000"/>
                      </a:schemeClr>
                    </a:solidFill>
                  </a:tcPr>
                </a:tc>
                <a:tc>
                  <a:txBody>
                    <a:bodyPr/>
                    <a:lstStyle/>
                    <a:p>
                      <a:r>
                        <a:rPr lang="en-GB" dirty="0" smtClean="0">
                          <a:effectLst/>
                        </a:rPr>
                        <a:t>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a:t>
                      </a:r>
                      <a:endParaRPr lang="en-GB" dirty="0"/>
                    </a:p>
                  </a:txBody>
                  <a:tcPr/>
                </a:tc>
                <a:tc>
                  <a:txBody>
                    <a:bodyPr/>
                    <a:lstStyle/>
                    <a:p>
                      <a:r>
                        <a:rPr lang="en-GB" dirty="0" smtClean="0">
                          <a:effectLst/>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0</a:t>
                      </a:r>
                      <a:endParaRPr lang="en-GB" dirty="0"/>
                    </a:p>
                  </a:txBody>
                  <a:tcPr>
                    <a:solidFill>
                      <a:schemeClr val="accent1">
                        <a:lumMod val="20000"/>
                        <a:lumOff val="80000"/>
                      </a:schemeClr>
                    </a:solidFill>
                  </a:tcPr>
                </a:tc>
                <a:tc>
                  <a:txBody>
                    <a:bodyPr/>
                    <a:lstStyle/>
                    <a:p>
                      <a:r>
                        <a:rPr lang="en-GB" dirty="0" smtClean="0">
                          <a:effectLst/>
                        </a:rPr>
                        <a:t>1</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NaN</a:t>
                      </a:r>
                      <a:endParaRPr lang="en-GB" dirty="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10484570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a16="http://schemas.microsoft.com/office/drawing/2014/main" xmlns=""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a16="http://schemas.microsoft.com/office/drawing/2014/main" xmlns=""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a16="http://schemas.microsoft.com/office/drawing/2014/main" xmlns=""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2964</TotalTime>
  <Words>2296</Words>
  <Application>Microsoft Office PowerPoint</Application>
  <PresentationFormat>Widescreen</PresentationFormat>
  <Paragraphs>799</Paragraphs>
  <Slides>66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What next</vt:lpstr>
      <vt:lpstr>Similarity Metrics</vt:lpstr>
      <vt:lpstr>Metrics Used:</vt:lpstr>
      <vt:lpstr>Visualization for Similarity Metrics</vt:lpstr>
      <vt:lpstr>Wasserstein Metric</vt:lpstr>
      <vt:lpstr>Wasserstein Metric</vt:lpstr>
      <vt:lpstr>Wasserstein Metric Degree</vt:lpstr>
      <vt:lpstr>Wasserstein Metric Betweenness</vt:lpstr>
      <vt:lpstr>Wasserstein Metric Page Rank</vt:lpstr>
      <vt:lpstr>Wasserstein Visualizations</vt:lpstr>
      <vt:lpstr>Ranking Method for Similarity:</vt:lpstr>
      <vt:lpstr>PowerPoint Presentation</vt:lpstr>
      <vt:lpstr>Results:</vt:lpstr>
      <vt:lpstr>Question 1</vt:lpstr>
      <vt:lpstr>Communication Channel</vt:lpstr>
      <vt:lpstr>Wasserstein Metric Betweenness</vt:lpstr>
      <vt:lpstr>Procurement Channel</vt:lpstr>
      <vt:lpstr>Wasserstein Metric Degree</vt:lpstr>
      <vt:lpstr>Demographic Channel</vt:lpstr>
      <vt:lpstr>Wasserstein Metric Page Rank</vt:lpstr>
      <vt:lpstr>Travel Channel</vt:lpstr>
      <vt:lpstr>Wasserstein Metric Betweenness</vt:lpstr>
      <vt:lpstr>Thank you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Atrayee Neog</cp:lastModifiedBy>
  <cp:revision>216</cp:revision>
  <dcterms:created xsi:type="dcterms:W3CDTF">2020-04-21T09:35:12Z</dcterms:created>
  <dcterms:modified xsi:type="dcterms:W3CDTF">2020-05-26T23:28:26Z</dcterms:modified>
</cp:coreProperties>
</file>